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52"/>
  </p:notesMasterIdLst>
  <p:handoutMasterIdLst>
    <p:handoutMasterId r:id="rId53"/>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Lst>
  <p:sldSz cx="12192000" cy="6858000"/>
  <p:notesSz cx="6797675" cy="9926638"/>
  <p:embeddedFontLst>
    <p:embeddedFont>
      <p:font typeface="微软雅黑" panose="020B0503020204020204" pitchFamily="34" charset="-122"/>
      <p:regular r:id="rId54"/>
      <p:bold r:id="rId55"/>
    </p:embeddedFont>
    <p:embeddedFont>
      <p:font typeface="方正兰亭黑简体" panose="02000000000000000000" pitchFamily="2" charset="-122"/>
      <p:regular r:id="rId56"/>
    </p:embeddedFont>
    <p:embeddedFont>
      <p:font typeface="Huawei Sans" panose="020C0503030203020204" pitchFamily="34" charset="0"/>
      <p:regular r:id="rId57"/>
      <p:bold r:id="rId58"/>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4A4A"/>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77400" autoAdjust="0"/>
  </p:normalViewPr>
  <p:slideViewPr>
    <p:cSldViewPr snapToGrid="0" snapToObjects="1">
      <p:cViewPr varScale="1">
        <p:scale>
          <a:sx n="76" d="100"/>
          <a:sy n="76" d="100"/>
        </p:scale>
        <p:origin x="996" y="5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2" d="100"/>
          <a:sy n="62" d="100"/>
        </p:scale>
        <p:origin x="2520" y="6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2.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font" Target="fonts/font5.fntdata"/><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3.fntdata"/><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4.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10/19/2020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1867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9437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5352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iMaster NCE effectively connects physical networks with business intents and implements centralized management, control, and analysis of global networks. It enables resource cloudification, full lifecycle automation, and data analytics-driven intelligent closed-loop management according to business and service intents and provides open network APIs for rapid integration with IT systems.</a:t>
            </a:r>
          </a:p>
          <a:p>
            <a:r>
              <a:rPr lang="en-US" smtClean="0"/>
              <a:t>Huawei iMaster NCE can be used in the enterprise data center network (DCN), enterprise campus, and enterprise branch interconnection (SD-WAN) scenarios to make enterprise networks simpler, smarter, open, and secure, accelerating enterprise service transformation and innovation.</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503041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0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1709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Campuses are everywhere, including factories, government buildings and facilities, shopping malls, office buildings, school campuses, and parks. According to statistics, 90% of urban residents work and live in campuses, 80% of gross domestic product (GDP) is created in campuses, and each person stays in campuses for 18 hours every day.</a:t>
            </a:r>
            <a:endParaRPr lang="en-US" altLang="zh-CN" smtClean="0"/>
          </a:p>
          <a:p>
            <a:pPr lvl="0"/>
            <a:r>
              <a:rPr lang="en-US" smtClean="0"/>
              <a:t>Campus networks, as the infrastructure for campuses to connect to the digital world, are an indispensable part of campus construction and play an increasingly important role in daily working, R&amp;D, production, and operation management.</a:t>
            </a:r>
            <a:endParaRPr lang="en-US" altLang="zh-CN" smtClean="0"/>
          </a:p>
          <a:p>
            <a:pPr lvl="0"/>
            <a:r>
              <a:rPr lang="en-US" smtClean="0"/>
              <a:t>Campus networks vary according to the size and industry characteristics. From the industry perspective, typical industry campus networks include education campus networks, government campus networks, commercial campus networks, office campus networks, and manufacturing campus networks.</a:t>
            </a:r>
            <a:endParaRPr lang="en-US" altLang="zh-CN"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575425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Large- and medium-sized campus network: is a network where more than 2000 terminals are present.</a:t>
            </a:r>
          </a:p>
          <a:p>
            <a:pPr lvl="1"/>
            <a:r>
              <a:rPr lang="en-US" smtClean="0"/>
              <a:t>The network usually covers multiple buildings. Multiple aggregation layers are used to centralize networks of multiple buildings to the core layer.</a:t>
            </a:r>
          </a:p>
          <a:p>
            <a:pPr lvl="1"/>
            <a:r>
              <a:rPr lang="en-US" smtClean="0"/>
              <a:t>The access layer needs to provide high-density wired interfaces and a large number of access points (APs). In addition, the access layer needs to provide differentiated access control based on terminal types.</a:t>
            </a:r>
          </a:p>
          <a:p>
            <a:pPr lvl="1"/>
            <a:r>
              <a:rPr lang="en-US" smtClean="0"/>
              <a:t>To ensure service continuity, the campus network needs to support advanced capabilities such as the virtual network, free mobility, and security visibility.</a:t>
            </a:r>
          </a:p>
          <a:p>
            <a:pPr lvl="1"/>
            <a:r>
              <a:rPr lang="en-US" smtClean="0"/>
              <a:t>A campus network is typically equipped with a data center, which provides service computing and storage capabilities for the campus network.</a:t>
            </a:r>
          </a:p>
          <a:p>
            <a:pPr lvl="1"/>
            <a:r>
              <a:rPr lang="en-US" smtClean="0"/>
              <a:t>Typical examples: large-scale enterprise office networks, campus networks for higher education institutions, networks for large-scale government agencies, and airport networks.</a:t>
            </a:r>
          </a:p>
          <a:p>
            <a:r>
              <a:rPr lang="en-US" smtClean="0"/>
              <a:t>Small- and medium-sized campus network: is a network where no more than 2000 terminals are present.</a:t>
            </a:r>
          </a:p>
          <a:p>
            <a:pPr lvl="1"/>
            <a:r>
              <a:rPr lang="en-US" smtClean="0"/>
              <a:t>Network layers are simple.</a:t>
            </a:r>
          </a:p>
          <a:p>
            <a:pPr lvl="1"/>
            <a:r>
              <a:rPr lang="en-US" smtClean="0"/>
              <a:t>Due to the limitations of traditional network management technologies, the branches are often managed separately.</a:t>
            </a:r>
          </a:p>
          <a:p>
            <a:pPr lvl="1"/>
            <a:r>
              <a:rPr lang="en-US" smtClean="0"/>
              <a:t>Typical examples: campus networks for primary/secondary schools, networks for small-scale government agencies, networks for small-scale supermarkets, and networks for micro stores.</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550173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5927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4912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9221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3274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5120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8787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3431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4568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sym typeface="Huawei Sans" panose="020C0503030203020204" pitchFamily="34" charset="0"/>
              </a:rPr>
              <a:t>Full Lifecycle: Planning, Construction, O&amp;M, and Optimization</a:t>
            </a:r>
            <a:endParaRPr lang="zh-CN" alt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75065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417863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device plug-and-play feature is applicable to multiple deployment modes, including deployment through barcode scanning, DHCP-based deployment, and deployment through the registration center.</a:t>
            </a:r>
            <a:endParaRPr lang="en-US" altLang="zh-CN" smtClean="0">
              <a:sym typeface="+mn-lt"/>
            </a:endParaRPr>
          </a:p>
          <a:p>
            <a:pPr lvl="0"/>
            <a:r>
              <a:rPr lang="en-US" smtClean="0"/>
              <a:t>Registration center: is one of the main components of the Huawei CloudCampus Solution for query of the device management mode and the home cloud management platform. According to the query result, a device determines whether to change to the cloud-based management mode and which cloud management platform it must register with. For example, all the APs that support cloud-based management will have the Huawei device registration query center's URL (register.naas.huawei.com) and port number (10020) pre-configured.</a:t>
            </a:r>
            <a:endParaRPr lang="en-US" altLang="zh-CN" dirty="0">
              <a:sym typeface="+mn-lt"/>
            </a:endParaRP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2692181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0486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sym typeface="Huawei Sans" panose="020C0503030203020204" pitchFamily="34" charset="0"/>
              </a:rPr>
              <a:t>Free Mobility: Policy Management Based on Security Groups</a:t>
            </a:r>
            <a:endParaRPr lang="zh-CN" alt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26771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0759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63016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sym typeface="Huawei Sans" panose="020C0503030203020204" pitchFamily="34" charset="0"/>
              </a:rPr>
              <a:t>Intelligent Terminal Identification, Ensuring Secure Access</a:t>
            </a:r>
            <a:endParaRPr lang="zh-CN" altLang="en-US"/>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212774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50733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46911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concepts, topology, and architecture of a data center in this course are based on layer 2 or above.</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627378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Huawei devices are used as an example here.</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0984262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DCN: enables communication between computing instances in a DC and between computing units and external egresses.</a:t>
            </a:r>
            <a:endParaRPr lang="en-US" altLang="zh-CN" smtClean="0"/>
          </a:p>
          <a:p>
            <a:r>
              <a:rPr lang="en-US" smtClean="0"/>
              <a:t>SAN: consists of storage arrays and Fiber Channel (FC) switches to provide block storage. The storage network that uses the FC protocol is called FC SAN, and the storage network that uses the IP protocol is called IP SAN.</a:t>
            </a:r>
            <a:endParaRPr lang="en-US" altLang="zh-CN" smtClean="0"/>
          </a:p>
          <a:p>
            <a:r>
              <a:rPr lang="en-US" smtClean="0"/>
              <a:t>Distributed storage: The deployment mode of distributed storage is different from that of storage array. Data is stored on multiple independent servers (storage nodes). It is also used as cloud storage.</a:t>
            </a:r>
            <a:endParaRPr lang="en-US" altLang="zh-CN" smtClean="0"/>
          </a:p>
          <a:p>
            <a:r>
              <a:rPr lang="en-US" smtClean="0"/>
              <a:t>Server (compute node): provides computing services.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986712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Data center networks can be flexibly divided into different zones based on enterprise or industry requirements. For example, a financial data center network can be divided into production zone 1, production zone 2, test zone 1, test zone 2, big data zone, operation management zone, and other zones.</a:t>
            </a:r>
          </a:p>
          <a:p>
            <a:r>
              <a:rPr lang="en-US" smtClean="0"/>
              <a:t>In this example, the data center data network is divided in to the following zones:</a:t>
            </a:r>
            <a:endParaRPr lang="en-US" altLang="zh-CN" smtClean="0"/>
          </a:p>
          <a:p>
            <a:pPr lvl="1"/>
            <a:r>
              <a:rPr lang="en-US" smtClean="0"/>
              <a:t>Internet access zone: transmits Internet access traffic from users.</a:t>
            </a:r>
            <a:endParaRPr lang="en-US" altLang="zh-CN" smtClean="0"/>
          </a:p>
          <a:p>
            <a:pPr lvl="1"/>
            <a:r>
              <a:rPr lang="en-US" smtClean="0"/>
              <a:t>Campus network access zone: transmits traffic from users on enterprise campus networks.</a:t>
            </a:r>
          </a:p>
          <a:p>
            <a:pPr lvl="1"/>
            <a:r>
              <a:rPr lang="en-US" smtClean="0"/>
              <a:t>WAN access zone: connects to the enterprise-built WAN. Data centers and campuses in other cities may reside on the other side of this zone.</a:t>
            </a:r>
            <a:endParaRPr lang="en-US" altLang="zh-CN" smtClean="0"/>
          </a:p>
          <a:p>
            <a:pPr lvl="1"/>
            <a:r>
              <a:rPr lang="en-US" smtClean="0"/>
              <a:t>Production environment zone: connects to the production environment.</a:t>
            </a:r>
            <a:endParaRPr lang="en-US" altLang="zh-CN" smtClean="0"/>
          </a:p>
          <a:p>
            <a:pPr lvl="1"/>
            <a:r>
              <a:rPr lang="en-US" smtClean="0"/>
              <a:t>Test environment area: connects to the test environment.</a:t>
            </a:r>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233998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56957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69770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6939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71941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iMaster NCE-Fabric can connect to customer IT systems to match an intent model for customer intents and deliver configurations to devices through NETCONF to implement fast service deployment.</a:t>
            </a:r>
            <a:endParaRPr lang="en-US" altLang="zh-CN" smtClean="0"/>
          </a:p>
          <a:p>
            <a:r>
              <a:rPr lang="en-US" smtClean="0"/>
              <a:t>iMaster NCE-Fabric can interconnect with the mainstream cloud platform OpenStack, virtualization platform vCenter and System Center, and the container orchestration platform Kubernetes.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4313531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23243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iMaster NCE-FabricInsight provides AI-powered intelligent O&amp;M capabilities for data centers.</a:t>
            </a:r>
            <a:endParaRPr 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623354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a:buNone/>
            </a:pPr>
            <a:r>
              <a:rPr lang="en-US" dirty="0" smtClean="0"/>
              <a:t>1. ABC</a:t>
            </a:r>
            <a:endParaRPr lang="en-US" altLang="zh-CN" dirty="0" smtClean="0"/>
          </a:p>
          <a:p>
            <a:pPr marL="0" indent="0">
              <a:buNone/>
            </a:pPr>
            <a:r>
              <a:rPr lang="en-US" smtClean="0"/>
              <a:t>2. B</a:t>
            </a:r>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23577841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14707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5690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27802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383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9274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OpenFlow was defined in the initial phase of SDN. With technology development, many other southbound interface (SBI) protocols are defined between the controller and </a:t>
            </a:r>
            <a:r>
              <a:rPr lang="en-US" altLang="zh-CN" smtClean="0"/>
              <a:t>network devices</a:t>
            </a:r>
            <a:r>
              <a:rPr lang="en-US" smtClean="0"/>
              <a:t>.</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63038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SDN is a broader concept, not limited to OpenFlow. Separation between the control and data planes is a method rather than the essence of SDN.</a:t>
            </a:r>
            <a:endParaRPr lang="en-US" altLang="zh-CN" smtClean="0"/>
          </a:p>
          <a:p>
            <a:pPr lvl="0"/>
            <a:endParaRPr lang="en-US" altLang="zh-CN"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80721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Application layer: </a:t>
            </a:r>
            <a:r>
              <a:rPr lang="en-US" altLang="zh-CN" smtClean="0"/>
              <a:t>provides various upper-layer applications for service intents, such as OSS and OpenStack. The OSS is responsible for service orchestration of the entire network, and OpenStack is used for service orchestration of network, compute, and storage resources in a DC. There are also other applications at this layer. For example, a user deploys a security app. This app invokes NBIs of the controller, such as Block (Source IP</a:t>
            </a:r>
            <a:r>
              <a:rPr lang="zh-CN" altLang="en-US" smtClean="0"/>
              <a:t>，</a:t>
            </a:r>
            <a:r>
              <a:rPr lang="en-US" altLang="zh-CN" smtClean="0"/>
              <a:t>DestIP), regardless of the device locations. Then the controller delivers different instructions to network devices based on different southbound protocols.</a:t>
            </a:r>
          </a:p>
          <a:p>
            <a:r>
              <a:rPr lang="en-US" altLang="zh-CN" smtClean="0"/>
              <a:t>Control layer: The SDN controller is deployed at this layer and is the core of the SDN network architecture. The control layer is the brain of the SDN system and implements network service orchestration.</a:t>
            </a:r>
          </a:p>
          <a:p>
            <a:r>
              <a:rPr lang="en-US" altLang="zh-CN" smtClean="0"/>
              <a:t>Infrastructure layer: A network device receives instructions from the controller and performs data forwarding.</a:t>
            </a:r>
          </a:p>
          <a:p>
            <a:r>
              <a:rPr lang="en-US" altLang="zh-CN" smtClean="0"/>
              <a:t>NBI: NBIs, mainly RESTful APIs, are used by the controller to interconnect with the application layer.</a:t>
            </a:r>
          </a:p>
          <a:p>
            <a:r>
              <a:rPr lang="en-US" altLang="zh-CN" smtClean="0"/>
              <a:t>SBI: SBIs are used by the controller to interact with devices through protocols such as NETCONF, SNMP, OpenFlow, and OVSDB.</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4095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Cloud platform: resource management platform in a cloud DC. The cloud platform manages network, compute, and storage resources. OpenStack is the most mainstream open-source cloud platform.</a:t>
            </a:r>
          </a:p>
          <a:p>
            <a:r>
              <a:rPr lang="en-US" altLang="zh-CN" smtClean="0"/>
              <a:t>The Element Management System (EMS) manages one or more telecommunication network elements (NEs) of a specific type.</a:t>
            </a:r>
          </a:p>
          <a:p>
            <a:r>
              <a:rPr lang="en-US" altLang="zh-CN" smtClean="0"/>
              <a:t>Container-based orchestration: The container-based orchestration tool can also provide the network service orchestration function. Kubernetes is a mainstream tool.</a:t>
            </a:r>
          </a:p>
          <a:p>
            <a:r>
              <a:rPr lang="en-US" altLang="zh-CN" smtClean="0"/>
              <a:t>MTOSI or CORBA is used to interconnect with the BSS or OSS. Kafka or SFTP can be used to connect to a big data platform.</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784105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p14="http://schemas.microsoft.com/office/powerpoint/2010/main"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p14="http://schemas.microsoft.com/office/powerpoint/2010/main"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p14="http://schemas.microsoft.com/office/powerpoint/2010/main"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p14="http://schemas.microsoft.com/office/powerpoint/2010/main" xmlns:a16="http://schemas.microsoft.com/office/drawing/2014/main" val="20000"/>
                    </a:ext>
                  </a:extLst>
                </a:gridCol>
                <a:gridCol w="2155444">
                  <a:extLst>
                    <a:ext uri="{9D8B030D-6E8A-4147-A177-3AD203B41FA5}">
                      <a16:colId xmlns="" xmlns:p14="http://schemas.microsoft.com/office/powerpoint/2010/main" xmlns:a16="http://schemas.microsoft.com/office/drawing/2014/main" val="20001"/>
                    </a:ext>
                  </a:extLst>
                </a:gridCol>
                <a:gridCol w="2873927">
                  <a:extLst>
                    <a:ext uri="{9D8B030D-6E8A-4147-A177-3AD203B41FA5}">
                      <a16:colId xmlns="" xmlns:p14="http://schemas.microsoft.com/office/powerpoint/2010/main" xmlns:a16="http://schemas.microsoft.com/office/drawing/2014/main" val="20002"/>
                    </a:ext>
                  </a:extLst>
                </a:gridCol>
                <a:gridCol w="2376427">
                  <a:extLst>
                    <a:ext uri="{9D8B030D-6E8A-4147-A177-3AD203B41FA5}">
                      <a16:colId xmlns="" xmlns:p14="http://schemas.microsoft.com/office/powerpoint/2010/main"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1"/>
                  </a:ext>
                </a:extLst>
              </a:tr>
            </a:tbl>
          </a:graphicData>
        </a:graphic>
      </p:graphicFrame>
      <p:graphicFrame>
        <p:nvGraphicFramePr>
          <p:cNvPr id="66" name="Group 21">
            <a:extLst>
              <a:ext uri="{FF2B5EF4-FFF2-40B4-BE49-F238E27FC236}">
                <a16:creationId xmlns="" xmlns:p14="http://schemas.microsoft.com/office/powerpoint/2010/main"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p14="http://schemas.microsoft.com/office/powerpoint/2010/main" xmlns:a16="http://schemas.microsoft.com/office/drawing/2014/main" val="20000"/>
                    </a:ext>
                  </a:extLst>
                </a:gridCol>
                <a:gridCol w="2155920">
                  <a:extLst>
                    <a:ext uri="{9D8B030D-6E8A-4147-A177-3AD203B41FA5}">
                      <a16:colId xmlns="" xmlns:p14="http://schemas.microsoft.com/office/powerpoint/2010/main" xmlns:a16="http://schemas.microsoft.com/office/drawing/2014/main" val="20001"/>
                    </a:ext>
                  </a:extLst>
                </a:gridCol>
                <a:gridCol w="2912127">
                  <a:extLst>
                    <a:ext uri="{9D8B030D-6E8A-4147-A177-3AD203B41FA5}">
                      <a16:colId xmlns="" xmlns:p14="http://schemas.microsoft.com/office/powerpoint/2010/main" xmlns:a16="http://schemas.microsoft.com/office/drawing/2014/main" val="20002"/>
                    </a:ext>
                  </a:extLst>
                </a:gridCol>
                <a:gridCol w="2310944">
                  <a:extLst>
                    <a:ext uri="{9D8B030D-6E8A-4147-A177-3AD203B41FA5}">
                      <a16:colId xmlns="" xmlns:p14="http://schemas.microsoft.com/office/powerpoint/2010/main"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2470491851"/>
                  </a:ext>
                </a:extLst>
              </a:tr>
            </a:tbl>
          </a:graphicData>
        </a:graphic>
      </p:graphicFrame>
      <p:sp>
        <p:nvSpPr>
          <p:cNvPr id="67" name="文本占位符 7">
            <a:extLst>
              <a:ext uri="{FF2B5EF4-FFF2-40B4-BE49-F238E27FC236}">
                <a16:creationId xmlns="" xmlns:p14="http://schemas.microsoft.com/office/powerpoint/2010/main"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p14="http://schemas.microsoft.com/office/powerpoint/2010/main"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p14="http://schemas.microsoft.com/office/powerpoint/2010/main"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p14="http://schemas.microsoft.com/office/powerpoint/2010/main"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p14="http://schemas.microsoft.com/office/powerpoint/2010/main"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p14="http://schemas.microsoft.com/office/powerpoint/2010/main"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p14="http://schemas.microsoft.com/office/powerpoint/2010/main"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p14="http://schemas.microsoft.com/office/powerpoint/2010/main"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p14="http://schemas.microsoft.com/office/powerpoint/2010/main"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p14="http://schemas.microsoft.com/office/powerpoint/2010/main"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p14="http://schemas.microsoft.com/office/powerpoint/2010/main"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p14="http://schemas.microsoft.com/office/powerpoint/2010/main"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p14="http://schemas.microsoft.com/office/powerpoint/2010/main"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p14="http://schemas.microsoft.com/office/powerpoint/2010/main"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p14="http://schemas.microsoft.com/office/powerpoint/2010/main"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p14="http://schemas.microsoft.com/office/powerpoint/2010/main"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p14="http://schemas.microsoft.com/office/powerpoint/2010/main"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p14="http://schemas.microsoft.com/office/powerpoint/2010/main"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p14="http://schemas.microsoft.com/office/powerpoint/2010/main"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p14="http://schemas.microsoft.com/office/powerpoint/2010/main"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p14="http://schemas.microsoft.com/office/powerpoint/2010/main"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p14="http://schemas.microsoft.com/office/powerpoint/2010/main"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p14="http://schemas.microsoft.com/office/powerpoint/2010/main"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p14="http://schemas.microsoft.com/office/powerpoint/2010/main"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p14="http://schemas.microsoft.com/office/powerpoint/2010/main"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p14="http://schemas.microsoft.com/office/powerpoint/2010/main"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p14="http://schemas.microsoft.com/office/powerpoint/2010/main"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p14="http://schemas.microsoft.com/office/powerpoint/2010/main"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4="http://schemas.microsoft.com/office/drawing/2010/main" xmlns:p14="http://schemas.microsoft.com/office/powerpoint/2010/main"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4="http://schemas.microsoft.com/office/drawing/2010/main" xmlns:p14="http://schemas.microsoft.com/office/powerpoint/2010/main"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4="http://schemas.microsoft.com/office/drawing/2010/main" xmlns:p14="http://schemas.microsoft.com/office/powerpoint/2010/main"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4="http://schemas.microsoft.com/office/drawing/2010/main" xmlns:p14="http://schemas.microsoft.com/office/powerpoint/2010/main"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4="http://schemas.microsoft.com/office/drawing/2010/main" xmlns:p14="http://schemas.microsoft.com/office/powerpoint/2010/main"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4="http://schemas.microsoft.com/office/drawing/2010/main" xmlns:p14="http://schemas.microsoft.com/office/powerpoint/2010/main"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4="http://schemas.microsoft.com/office/drawing/2010/main" xmlns:p14="http://schemas.microsoft.com/office/powerpoint/2010/main"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4="http://schemas.microsoft.com/office/drawing/2010/main" xmlns:p14="http://schemas.microsoft.com/office/powerpoint/2010/main"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4="http://schemas.microsoft.com/office/drawing/2010/main" xmlns:p14="http://schemas.microsoft.com/office/powerpoint/2010/main"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4="http://schemas.microsoft.com/office/drawing/2010/main" xmlns:p14="http://schemas.microsoft.com/office/powerpoint/2010/main"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4="http://schemas.microsoft.com/office/drawing/2010/main" xmlns:p14="http://schemas.microsoft.com/office/powerpoint/2010/main"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4="http://schemas.microsoft.com/office/drawing/2010/main" xmlns:p14="http://schemas.microsoft.com/office/powerpoint/2010/main"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4="http://schemas.microsoft.com/office/drawing/2010/main" xmlns:p14="http://schemas.microsoft.com/office/powerpoint/2010/main"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4="http://schemas.microsoft.com/office/drawing/2010/main" xmlns:p14="http://schemas.microsoft.com/office/powerpoint/2010/main"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4="http://schemas.microsoft.com/office/drawing/2010/main" xmlns:p14="http://schemas.microsoft.com/office/powerpoint/2010/main"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4="http://schemas.microsoft.com/office/drawing/2010/main" xmlns:p14="http://schemas.microsoft.com/office/powerpoint/2010/main"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4="http://schemas.microsoft.com/office/drawing/2010/main" xmlns:p14="http://schemas.microsoft.com/office/powerpoint/2010/main"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4="http://schemas.microsoft.com/office/drawing/2010/main" xmlns:p14="http://schemas.microsoft.com/office/powerpoint/2010/main"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4="http://schemas.microsoft.com/office/drawing/2010/main" xmlns:p14="http://schemas.microsoft.com/office/powerpoint/2010/main"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4="http://schemas.microsoft.com/office/drawing/2010/main" xmlns:p14="http://schemas.microsoft.com/office/powerpoint/2010/main"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4="http://schemas.microsoft.com/office/drawing/2010/main" xmlns:p14="http://schemas.microsoft.com/office/powerpoint/2010/main"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4="http://schemas.microsoft.com/office/drawing/2010/main" xmlns:p14="http://schemas.microsoft.com/office/powerpoint/2010/main"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4="http://schemas.microsoft.com/office/drawing/2010/main" xmlns:p14="http://schemas.microsoft.com/office/powerpoint/2010/main"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4="http://schemas.microsoft.com/office/drawing/2010/main" xmlns:p14="http://schemas.microsoft.com/office/powerpoint/2010/main"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4="http://schemas.microsoft.com/office/drawing/2010/main" xmlns:p14="http://schemas.microsoft.com/office/powerpoint/2010/main"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4="http://schemas.microsoft.com/office/drawing/2010/main" xmlns:p14="http://schemas.microsoft.com/office/powerpoint/2010/main"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4="http://schemas.microsoft.com/office/drawing/2010/main" xmlns:p14="http://schemas.microsoft.com/office/powerpoint/2010/main"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4="http://schemas.microsoft.com/office/drawing/2010/main" xmlns:p14="http://schemas.microsoft.com/office/powerpoint/2010/main"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4="http://schemas.microsoft.com/office/drawing/2010/main" xmlns:p14="http://schemas.microsoft.com/office/powerpoint/2010/main"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4="http://schemas.microsoft.com/office/drawing/2010/main" xmlns:p14="http://schemas.microsoft.com/office/powerpoint/2010/main"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4="http://schemas.microsoft.com/office/drawing/2010/main" xmlns:p14="http://schemas.microsoft.com/office/powerpoint/2010/main"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4="http://schemas.microsoft.com/office/drawing/2010/main" xmlns:p14="http://schemas.microsoft.com/office/powerpoint/2010/main"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4="http://schemas.microsoft.com/office/drawing/2010/main" xmlns:p14="http://schemas.microsoft.com/office/powerpoint/2010/main"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4="http://schemas.microsoft.com/office/drawing/2010/main" xmlns:p14="http://schemas.microsoft.com/office/powerpoint/2010/main"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4="http://schemas.microsoft.com/office/drawing/2010/main" xmlns:p14="http://schemas.microsoft.com/office/powerpoint/2010/main"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4="http://schemas.microsoft.com/office/drawing/2010/main" xmlns:p14="http://schemas.microsoft.com/office/powerpoint/2010/main"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4="http://schemas.microsoft.com/office/drawing/2010/main" xmlns:p14="http://schemas.microsoft.com/office/powerpoint/2010/main"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4="http://schemas.microsoft.com/office/drawing/2010/main" xmlns:p14="http://schemas.microsoft.com/office/powerpoint/2010/main"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4="http://schemas.microsoft.com/office/drawing/2010/main" xmlns:p14="http://schemas.microsoft.com/office/powerpoint/2010/main"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4="http://schemas.microsoft.com/office/drawing/2010/main" xmlns:p14="http://schemas.microsoft.com/office/powerpoint/2010/main"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4="http://schemas.microsoft.com/office/drawing/2010/main" xmlns:p14="http://schemas.microsoft.com/office/powerpoint/2010/main"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4="http://schemas.microsoft.com/office/drawing/2010/main" xmlns:p14="http://schemas.microsoft.com/office/powerpoint/2010/main"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4="http://schemas.microsoft.com/office/drawing/2010/main" xmlns:p14="http://schemas.microsoft.com/office/powerpoint/2010/main"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4="http://schemas.microsoft.com/office/drawing/2010/main" xmlns:p14="http://schemas.microsoft.com/office/powerpoint/2010/main"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4="http://schemas.microsoft.com/office/drawing/2010/main" xmlns:p14="http://schemas.microsoft.com/office/powerpoint/2010/main"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4="http://schemas.microsoft.com/office/drawing/2010/main" xmlns:p14="http://schemas.microsoft.com/office/powerpoint/2010/main"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4="http://schemas.microsoft.com/office/drawing/2010/main" xmlns:p14="http://schemas.microsoft.com/office/powerpoint/2010/main"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 xmlns:p14="http://schemas.microsoft.com/office/powerpoint/2010/main" xmlns:a16="http://schemas.microsoft.com/office/drawing/2014/main" val="20000"/>
                    </a:ext>
                  </a:extLst>
                </a:gridCol>
                <a:gridCol w="2155444">
                  <a:extLst>
                    <a:ext uri="{9D8B030D-6E8A-4147-A177-3AD203B41FA5}">
                      <a16:colId xmlns="" xmlns:p14="http://schemas.microsoft.com/office/powerpoint/2010/main" xmlns:a16="http://schemas.microsoft.com/office/drawing/2014/main" val="20001"/>
                    </a:ext>
                  </a:extLst>
                </a:gridCol>
                <a:gridCol w="2873927">
                  <a:extLst>
                    <a:ext uri="{9D8B030D-6E8A-4147-A177-3AD203B41FA5}">
                      <a16:colId xmlns="" xmlns:p14="http://schemas.microsoft.com/office/powerpoint/2010/main" xmlns:a16="http://schemas.microsoft.com/office/drawing/2014/main" val="20002"/>
                    </a:ext>
                  </a:extLst>
                </a:gridCol>
                <a:gridCol w="2376427">
                  <a:extLst>
                    <a:ext uri="{9D8B030D-6E8A-4147-A177-3AD203B41FA5}">
                      <a16:colId xmlns="" xmlns:p14="http://schemas.microsoft.com/office/powerpoint/2010/main"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 xmlns:p14="http://schemas.microsoft.com/office/powerpoint/2010/main" xmlns:a16="http://schemas.microsoft.com/office/drawing/2014/main" val="20000"/>
                    </a:ext>
                  </a:extLst>
                </a:gridCol>
                <a:gridCol w="2155920">
                  <a:extLst>
                    <a:ext uri="{9D8B030D-6E8A-4147-A177-3AD203B41FA5}">
                      <a16:colId xmlns="" xmlns:p14="http://schemas.microsoft.com/office/powerpoint/2010/main" xmlns:a16="http://schemas.microsoft.com/office/drawing/2014/main" val="20001"/>
                    </a:ext>
                  </a:extLst>
                </a:gridCol>
                <a:gridCol w="2912127">
                  <a:extLst>
                    <a:ext uri="{9D8B030D-6E8A-4147-A177-3AD203B41FA5}">
                      <a16:colId xmlns="" xmlns:p14="http://schemas.microsoft.com/office/powerpoint/2010/main" xmlns:a16="http://schemas.microsoft.com/office/drawing/2014/main" val="20002"/>
                    </a:ext>
                  </a:extLst>
                </a:gridCol>
                <a:gridCol w="2310944">
                  <a:extLst>
                    <a:ext uri="{9D8B030D-6E8A-4147-A177-3AD203B41FA5}">
                      <a16:colId xmlns="" xmlns:p14="http://schemas.microsoft.com/office/powerpoint/2010/main"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p14="http://schemas.microsoft.com/office/powerpoint/2010/main"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p14="http://schemas.microsoft.com/office/powerpoint/2010/main"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p14="http://schemas.microsoft.com/office/powerpoint/2010/main"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p14="http://schemas.microsoft.com/office/powerpoint/2010/main"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p14="http://schemas.microsoft.com/office/powerpoint/2010/main"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p14="http://schemas.microsoft.com/office/powerpoint/2010/main"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p14="http://schemas.microsoft.com/office/powerpoint/2010/main"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p14="http://schemas.microsoft.com/office/powerpoint/2010/main"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p14="http://schemas.microsoft.com/office/powerpoint/2010/main"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p14="http://schemas.microsoft.com/office/powerpoint/2010/main"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p14="http://schemas.microsoft.com/office/powerpoint/2010/main"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p14="http://schemas.microsoft.com/office/powerpoint/2010/main"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p14="http://schemas.microsoft.com/office/powerpoint/2010/main"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p14="http://schemas.microsoft.com/office/powerpoint/2010/main"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p14="http://schemas.microsoft.com/office/powerpoint/2010/main"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p14="http://schemas.microsoft.com/office/powerpoint/2010/main"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p14="http://schemas.microsoft.com/office/powerpoint/2010/main"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p14="http://schemas.microsoft.com/office/powerpoint/2010/main"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p14="http://schemas.microsoft.com/office/powerpoint/2010/main"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p14="http://schemas.microsoft.com/office/powerpoint/2010/main"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p14="http://schemas.microsoft.com/office/powerpoint/2010/main"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3003686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4743276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1189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376727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4="http://schemas.microsoft.com/office/drawing/2010/main" xmlns:p14="http://schemas.microsoft.com/office/powerpoint/2010/main"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4="http://schemas.microsoft.com/office/drawing/2010/main" xmlns:p14="http://schemas.microsoft.com/office/powerpoint/2010/main"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4="http://schemas.microsoft.com/office/drawing/2010/main" xmlns:p14="http://schemas.microsoft.com/office/powerpoint/2010/main"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4="http://schemas.microsoft.com/office/drawing/2010/main" xmlns:p14="http://schemas.microsoft.com/office/powerpoint/2010/main"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4="http://schemas.microsoft.com/office/drawing/2010/main" xmlns:p14="http://schemas.microsoft.com/office/powerpoint/2010/main"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938144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3105323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9356349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5574323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8343131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79670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4="http://schemas.microsoft.com/office/drawing/2010/main" xmlns:p14="http://schemas.microsoft.com/office/powerpoint/2010/main"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9645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4="http://schemas.microsoft.com/office/drawing/2010/main" xmlns:p14="http://schemas.microsoft.com/office/powerpoint/2010/main"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4="http://schemas.microsoft.com/office/drawing/2010/main" xmlns:p14="http://schemas.microsoft.com/office/powerpoint/2010/main"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4="http://schemas.microsoft.com/office/drawing/2010/main" xmlns:p14="http://schemas.microsoft.com/office/powerpoint/2010/main"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4="http://schemas.microsoft.com/office/drawing/2010/main" xmlns:p14="http://schemas.microsoft.com/office/powerpoint/2010/main"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4="http://schemas.microsoft.com/office/drawing/2010/main" xmlns:p14="http://schemas.microsoft.com/office/powerpoint/2010/main"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4="http://schemas.microsoft.com/office/drawing/2010/main" xmlns:p14="http://schemas.microsoft.com/office/powerpoint/2010/main"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4="http://schemas.microsoft.com/office/drawing/2010/main" xmlns:p14="http://schemas.microsoft.com/office/powerpoint/2010/main"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4="http://schemas.microsoft.com/office/drawing/2010/main" xmlns:p14="http://schemas.microsoft.com/office/powerpoint/2010/main"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4="http://schemas.microsoft.com/office/drawing/2010/main" xmlns:p14="http://schemas.microsoft.com/office/powerpoint/2010/main"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4="http://schemas.microsoft.com/office/drawing/2010/main" xmlns:p14="http://schemas.microsoft.com/office/powerpoint/2010/main"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4="http://schemas.microsoft.com/office/drawing/2010/main" xmlns:p14="http://schemas.microsoft.com/office/powerpoint/2010/main"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4="http://schemas.microsoft.com/office/drawing/2010/main" xmlns:p14="http://schemas.microsoft.com/office/powerpoint/2010/main"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4="http://schemas.microsoft.com/office/drawing/2010/main" xmlns:p14="http://schemas.microsoft.com/office/powerpoint/2010/main"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4="http://schemas.microsoft.com/office/drawing/2010/main" xmlns:p14="http://schemas.microsoft.com/office/powerpoint/2010/main"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4="http://schemas.microsoft.com/office/drawing/2010/main" xmlns:p14="http://schemas.microsoft.com/office/powerpoint/2010/main"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4="http://schemas.microsoft.com/office/drawing/2010/main" xmlns:p14="http://schemas.microsoft.com/office/powerpoint/2010/main"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4="http://schemas.microsoft.com/office/drawing/2010/main" xmlns:p14="http://schemas.microsoft.com/office/powerpoint/2010/main"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4="http://schemas.microsoft.com/office/drawing/2010/main" xmlns:p14="http://schemas.microsoft.com/office/powerpoint/2010/main"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4="http://schemas.microsoft.com/office/drawing/2010/main" xmlns:p14="http://schemas.microsoft.com/office/powerpoint/2010/main"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4="http://schemas.microsoft.com/office/drawing/2010/main" xmlns:p14="http://schemas.microsoft.com/office/powerpoint/2010/main"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4="http://schemas.microsoft.com/office/drawing/2010/main" xmlns:p14="http://schemas.microsoft.com/office/powerpoint/2010/main"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4="http://schemas.microsoft.com/office/drawing/2010/main" xmlns:p14="http://schemas.microsoft.com/office/powerpoint/2010/main"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4="http://schemas.microsoft.com/office/drawing/2010/main" xmlns:p14="http://schemas.microsoft.com/office/powerpoint/2010/main"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4="http://schemas.microsoft.com/office/drawing/2010/main" xmlns:p14="http://schemas.microsoft.com/office/powerpoint/2010/main"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4="http://schemas.microsoft.com/office/drawing/2010/main" xmlns:p14="http://schemas.microsoft.com/office/powerpoint/2010/main"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4="http://schemas.microsoft.com/office/drawing/2010/main" xmlns:p14="http://schemas.microsoft.com/office/powerpoint/2010/main"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4="http://schemas.microsoft.com/office/drawing/2010/main" xmlns:p14="http://schemas.microsoft.com/office/powerpoint/2010/main"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4="http://schemas.microsoft.com/office/drawing/2010/main" xmlns:p14="http://schemas.microsoft.com/office/powerpoint/2010/main"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4="http://schemas.microsoft.com/office/drawing/2010/main" xmlns:p14="http://schemas.microsoft.com/office/powerpoint/2010/main"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4="http://schemas.microsoft.com/office/drawing/2010/main" xmlns:p14="http://schemas.microsoft.com/office/powerpoint/2010/main"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4="http://schemas.microsoft.com/office/drawing/2010/main" xmlns:p14="http://schemas.microsoft.com/office/powerpoint/2010/main"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4="http://schemas.microsoft.com/office/drawing/2010/main" xmlns:p14="http://schemas.microsoft.com/office/powerpoint/2010/main"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4="http://schemas.microsoft.com/office/drawing/2010/main" xmlns:p14="http://schemas.microsoft.com/office/powerpoint/2010/main"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4="http://schemas.microsoft.com/office/drawing/2010/main" xmlns:p14="http://schemas.microsoft.com/office/powerpoint/2010/main"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4="http://schemas.microsoft.com/office/drawing/2010/main" xmlns:p14="http://schemas.microsoft.com/office/powerpoint/2010/main"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4="http://schemas.microsoft.com/office/drawing/2010/main" xmlns:p14="http://schemas.microsoft.com/office/powerpoint/2010/main"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4="http://schemas.microsoft.com/office/drawing/2010/main" xmlns:p14="http://schemas.microsoft.com/office/powerpoint/2010/main"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4="http://schemas.microsoft.com/office/drawing/2010/main" xmlns:p14="http://schemas.microsoft.com/office/powerpoint/2010/main"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4="http://schemas.microsoft.com/office/drawing/2010/main" xmlns:p14="http://schemas.microsoft.com/office/powerpoint/2010/main"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4="http://schemas.microsoft.com/office/drawing/2010/main" xmlns:p14="http://schemas.microsoft.com/office/powerpoint/2010/main"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4="http://schemas.microsoft.com/office/drawing/2010/main" xmlns:p14="http://schemas.microsoft.com/office/powerpoint/2010/main"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4="http://schemas.microsoft.com/office/drawing/2010/main" xmlns:p14="http://schemas.microsoft.com/office/powerpoint/2010/main"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4="http://schemas.microsoft.com/office/drawing/2010/main" xmlns:p14="http://schemas.microsoft.com/office/powerpoint/2010/main"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4="http://schemas.microsoft.com/office/drawing/2010/main" xmlns:p14="http://schemas.microsoft.com/office/powerpoint/2010/main"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4="http://schemas.microsoft.com/office/drawing/2010/main" xmlns:p14="http://schemas.microsoft.com/office/powerpoint/2010/main"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4="http://schemas.microsoft.com/office/drawing/2010/main" xmlns:p14="http://schemas.microsoft.com/office/powerpoint/2010/main"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4="http://schemas.microsoft.com/office/drawing/2010/main" xmlns:p14="http://schemas.microsoft.com/office/powerpoint/2010/main"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4="http://schemas.microsoft.com/office/drawing/2010/main" xmlns:p14="http://schemas.microsoft.com/office/powerpoint/2010/main"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4="http://schemas.microsoft.com/office/drawing/2010/main" xmlns:p14="http://schemas.microsoft.com/office/powerpoint/2010/main"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4="http://schemas.microsoft.com/office/drawing/2010/main" xmlns:p14="http://schemas.microsoft.com/office/powerpoint/2010/main"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4="http://schemas.microsoft.com/office/drawing/2010/main" xmlns:p14="http://schemas.microsoft.com/office/powerpoint/2010/main"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4="http://schemas.microsoft.com/office/drawing/2010/main" xmlns:p14="http://schemas.microsoft.com/office/powerpoint/2010/main"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4="http://schemas.microsoft.com/office/drawing/2010/main" xmlns:p14="http://schemas.microsoft.com/office/powerpoint/2010/main"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4="http://schemas.microsoft.com/office/drawing/2010/main" xmlns:p14="http://schemas.microsoft.com/office/powerpoint/2010/main"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4="http://schemas.microsoft.com/office/drawing/2010/main" xmlns:p14="http://schemas.microsoft.com/office/powerpoint/2010/main"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4="http://schemas.microsoft.com/office/drawing/2010/main" xmlns:p14="http://schemas.microsoft.com/office/powerpoint/2010/main"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4="http://schemas.microsoft.com/office/drawing/2010/main" xmlns:p14="http://schemas.microsoft.com/office/powerpoint/2010/main"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4="http://schemas.microsoft.com/office/drawing/2010/main" xmlns:p14="http://schemas.microsoft.com/office/powerpoint/2010/main"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4="http://schemas.microsoft.com/office/drawing/2010/main" xmlns:p14="http://schemas.microsoft.com/office/powerpoint/2010/main"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4="http://schemas.microsoft.com/office/drawing/2010/main" xmlns:p14="http://schemas.microsoft.com/office/powerpoint/2010/main"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4="http://schemas.microsoft.com/office/drawing/2010/main" xmlns:p14="http://schemas.microsoft.com/office/powerpoint/2010/main"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4="http://schemas.microsoft.com/office/drawing/2010/main" xmlns:p14="http://schemas.microsoft.com/office/powerpoint/2010/main"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p14="http://schemas.microsoft.com/office/powerpoint/2010/main"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p14="http://schemas.microsoft.com/office/powerpoint/2010/main"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p14="http://schemas.microsoft.com/office/powerpoint/2010/main"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p14="http://schemas.microsoft.com/office/powerpoint/2010/main"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p14="http://schemas.microsoft.com/office/powerpoint/2010/main"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p14="http://schemas.microsoft.com/office/powerpoint/2010/main"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p14="http://schemas.microsoft.com/office/powerpoint/2010/main"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p14="http://schemas.microsoft.com/office/powerpoint/2010/main"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p14="http://schemas.microsoft.com/office/powerpoint/2010/main"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p14="http://schemas.microsoft.com/office/powerpoint/2010/main"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p14="http://schemas.microsoft.com/office/powerpoint/2010/main"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p14="http://schemas.microsoft.com/office/powerpoint/2010/main"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p14="http://schemas.microsoft.com/office/powerpoint/2010/main"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p14="http://schemas.microsoft.com/office/powerpoint/2010/main"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p14="http://schemas.microsoft.com/office/powerpoint/2010/main"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p14="http://schemas.microsoft.com/office/powerpoint/2010/main"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p14="http://schemas.microsoft.com/office/powerpoint/2010/main"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p14="http://schemas.microsoft.com/office/powerpoint/2010/main"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p14="http://schemas.microsoft.com/office/powerpoint/2010/main"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p14="http://schemas.microsoft.com/office/powerpoint/2010/main"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p14="http://schemas.microsoft.com/office/powerpoint/2010/main"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p14="http://schemas.microsoft.com/office/powerpoint/2010/main"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p14="http://schemas.microsoft.com/office/powerpoint/2010/main"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p14="http://schemas.microsoft.com/office/powerpoint/2010/main"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p14="http://schemas.microsoft.com/office/powerpoint/2010/main"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p14="http://schemas.microsoft.com/office/powerpoint/2010/main"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p14="http://schemas.microsoft.com/office/powerpoint/2010/main"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p14="http://schemas.microsoft.com/office/powerpoint/2010/main"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p14="http://schemas.microsoft.com/office/powerpoint/2010/main"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t>Copyright © 2020 Huawei Technologies Co., Ltd. All rights reserved. </a:t>
            </a:r>
          </a:p>
        </p:txBody>
      </p:sp>
      <p:sp>
        <p:nvSpPr>
          <p:cNvPr id="37" name="Rectangle 69">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t>Page</a:t>
            </a:r>
            <a:r>
              <a:rPr lang="en-US" altLang="zh-CN" sz="1200" baseline="0" dirty="0"/>
              <a:t> </a:t>
            </a:r>
            <a:fld id="{2F2CF7F5-F178-4429-B6CA-28062DF31937}" type="slidenum">
              <a:rPr lang="en-US" altLang="zh-CN" sz="1200" smtClean="0"/>
              <a:pPr defTabSz="801668" eaLnBrk="0" fontAlgn="base" hangingPunct="0">
                <a:defRPr/>
              </a:pPr>
              <a:t>‹#›</a:t>
            </a:fld>
            <a:endParaRPr lang="en-US" altLang="zh-CN" sz="1200" dirty="0"/>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p>
        </p:txBody>
      </p:sp>
      <p:sp>
        <p:nvSpPr>
          <p:cNvPr id="25" name="矩形 24">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p>
        </p:txBody>
      </p:sp>
      <p:sp>
        <p:nvSpPr>
          <p:cNvPr id="26" name="矩形 25">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p>
        </p:txBody>
      </p:sp>
      <p:sp>
        <p:nvSpPr>
          <p:cNvPr id="27" name="矩形 26">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p>
        </p:txBody>
      </p:sp>
      <p:sp>
        <p:nvSpPr>
          <p:cNvPr id="28" name="矩形 27">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p>
        </p:txBody>
      </p:sp>
      <p:sp>
        <p:nvSpPr>
          <p:cNvPr id="29" name="文本框 28">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rPr>
              <a:t>表格表头</a:t>
            </a:r>
          </a:p>
        </p:txBody>
      </p:sp>
      <p:sp>
        <p:nvSpPr>
          <p:cNvPr id="30" name="文本框 29">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t>表格</a:t>
            </a:r>
            <a:r>
              <a:rPr lang="en-US" altLang="zh-CN" sz="900" dirty="0"/>
              <a:t>/</a:t>
            </a:r>
            <a:r>
              <a:rPr lang="zh-CN" altLang="en-US" sz="900" dirty="0"/>
              <a:t>文字边框</a:t>
            </a:r>
          </a:p>
        </p:txBody>
      </p:sp>
      <p:sp>
        <p:nvSpPr>
          <p:cNvPr id="31" name="文本框 30">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t>导航灰底</a:t>
            </a:r>
          </a:p>
        </p:txBody>
      </p:sp>
      <p:sp>
        <p:nvSpPr>
          <p:cNvPr id="32" name="文本框 31">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rPr>
              <a:t>红</a:t>
            </a:r>
          </a:p>
        </p:txBody>
      </p:sp>
      <p:sp>
        <p:nvSpPr>
          <p:cNvPr id="33" name="文本框 32">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t>表格</a:t>
            </a:r>
            <a:r>
              <a:rPr lang="en-US" altLang="zh-CN" sz="900" dirty="0"/>
              <a:t>/</a:t>
            </a:r>
            <a:r>
              <a:rPr lang="zh-CN" altLang="en-US" sz="900" dirty="0"/>
              <a:t>文字底色</a:t>
            </a:r>
          </a:p>
        </p:txBody>
      </p:sp>
      <p:sp>
        <p:nvSpPr>
          <p:cNvPr id="34" name="矩形 33">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p>
        </p:txBody>
      </p:sp>
      <p:sp>
        <p:nvSpPr>
          <p:cNvPr id="35" name="矩形 34">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p>
        </p:txBody>
      </p:sp>
      <p:sp>
        <p:nvSpPr>
          <p:cNvPr id="36" name="文本框 35">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t>备用</a:t>
            </a:r>
          </a:p>
        </p:txBody>
      </p:sp>
      <p:sp>
        <p:nvSpPr>
          <p:cNvPr id="20" name="矩形 19">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p>
        </p:txBody>
      </p:sp>
      <p:sp>
        <p:nvSpPr>
          <p:cNvPr id="22" name="文本框 21">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rPr>
              <a:t>绿</a:t>
            </a:r>
          </a:p>
        </p:txBody>
      </p:sp>
      <p:pic>
        <p:nvPicPr>
          <p:cNvPr id="23" name="图片 22">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5970046C-B045-45B3-8B66-254EC745B8E0}"/>
              </a:ext>
            </a:extLst>
          </p:cNvPr>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endParaRPr>
            </a:p>
          </p:txBody>
        </p:sp>
        <p:sp>
          <p:nvSpPr>
            <p:cNvPr id="41" name="矩形 40">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endParaRPr>
            </a:p>
          </p:txBody>
        </p:sp>
        <p:sp>
          <p:nvSpPr>
            <p:cNvPr id="42" name="矩形 41">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endParaRPr>
            </a:p>
          </p:txBody>
        </p:sp>
        <p:sp>
          <p:nvSpPr>
            <p:cNvPr id="43" name="矩形 42">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endParaRPr>
            </a:p>
          </p:txBody>
        </p:sp>
        <p:sp>
          <p:nvSpPr>
            <p:cNvPr id="44" name="矩形 43">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endParaRPr>
            </a:p>
          </p:txBody>
        </p:sp>
        <p:sp>
          <p:nvSpPr>
            <p:cNvPr id="45" name="文本框 44">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endParaRPr>
            </a:p>
          </p:txBody>
        </p:sp>
        <p:sp>
          <p:nvSpPr>
            <p:cNvPr id="51" name="矩形 50">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endParaRPr>
            </a:p>
          </p:txBody>
        </p:sp>
        <p:sp>
          <p:nvSpPr>
            <p:cNvPr id="52" name="文本框 51">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endParaRPr>
            </a:p>
          </p:txBody>
        </p:sp>
        <p:sp>
          <p:nvSpPr>
            <p:cNvPr id="54" name="文本框 53">
              <a:extLst>
                <a:ext uri="{FF2B5EF4-FFF2-40B4-BE49-F238E27FC236}">
                  <a16:creationId xmlns="" xmlns:a14="http://schemas.microsoft.com/office/drawing/2010/main" xmlns:p14="http://schemas.microsoft.com/office/powerpoint/2010/main" xmlns:p15="http://schemas.microsoft.com/office/powerpoint/2012/main"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 id="2147483876" r:id="rId16"/>
    <p:sldLayoutId id="2147483877" r:id="rId17"/>
    <p:sldLayoutId id="2147483878" r:id="rId18"/>
    <p:sldLayoutId id="2147483879" r:id="rId19"/>
    <p:sldLayoutId id="2147483880" r:id="rId20"/>
    <p:sldLayoutId id="2147483881" r:id="rId21"/>
    <p:sldLayoutId id="2147483882" r:id="rId22"/>
    <p:sldLayoutId id="2147483883" r:id="rId23"/>
    <p:sldLayoutId id="2147483884" r:id="rId24"/>
    <p:sldLayoutId id="2147483885" r:id="rId25"/>
    <p:sldLayoutId id="2147483886" r:id="rId26"/>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38.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41.png"/><Relationship Id="rId11" Type="http://schemas.openxmlformats.org/officeDocument/2006/relationships/image" Target="../media/image34.png"/><Relationship Id="rId5" Type="http://schemas.openxmlformats.org/officeDocument/2006/relationships/image" Target="../media/image40.png"/><Relationship Id="rId15" Type="http://schemas.openxmlformats.org/officeDocument/2006/relationships/image" Target="../media/image46.png"/><Relationship Id="rId10" Type="http://schemas.openxmlformats.org/officeDocument/2006/relationships/image" Target="../media/image35.png"/><Relationship Id="rId4" Type="http://schemas.openxmlformats.org/officeDocument/2006/relationships/image" Target="../media/image44.png"/><Relationship Id="rId9" Type="http://schemas.openxmlformats.org/officeDocument/2006/relationships/image" Target="../media/image33.png"/><Relationship Id="rId1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7.png"/><Relationship Id="rId7"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51.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2.png"/><Relationship Id="rId7"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54.png"/><Relationship Id="rId5" Type="http://schemas.openxmlformats.org/officeDocument/2006/relationships/image" Target="../media/image6.png"/><Relationship Id="rId10" Type="http://schemas.openxmlformats.org/officeDocument/2006/relationships/image" Target="../media/image36.png"/><Relationship Id="rId4" Type="http://schemas.openxmlformats.org/officeDocument/2006/relationships/image" Target="../media/image53.png"/><Relationship Id="rId9" Type="http://schemas.openxmlformats.org/officeDocument/2006/relationships/image" Target="../media/image57.png"/></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8.png"/><Relationship Id="rId7"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9.png"/><Relationship Id="rId7"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49.png"/><Relationship Id="rId4" Type="http://schemas.openxmlformats.org/officeDocument/2006/relationships/image" Target="../media/image41.png"/><Relationship Id="rId9"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2.png"/><Relationship Id="rId7"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49.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73.png"/></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8.xml"/><Relationship Id="rId5" Type="http://schemas.openxmlformats.org/officeDocument/2006/relationships/image" Target="../media/image40.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79.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tags" Target="../tags/tag2.xml"/><Relationship Id="rId16" Type="http://schemas.openxmlformats.org/officeDocument/2006/relationships/image" Target="../media/image82.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37.xml"/><Relationship Id="rId5" Type="http://schemas.openxmlformats.org/officeDocument/2006/relationships/tags" Target="../tags/tag5.xml"/><Relationship Id="rId15" Type="http://schemas.openxmlformats.org/officeDocument/2006/relationships/image" Target="../media/image81.png"/><Relationship Id="rId10" Type="http://schemas.openxmlformats.org/officeDocument/2006/relationships/slideLayout" Target="../slideLayouts/slideLayout8.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占位符 3"/>
          <p:cNvSpPr>
            <a:spLocks noGrp="1"/>
          </p:cNvSpPr>
          <p:nvPr>
            <p:ph type="body" sz="quarter" idx="17"/>
          </p:nvPr>
        </p:nvSpPr>
        <p:spPr/>
        <p:txBody>
          <a:bodyPr/>
          <a:lstStyle/>
          <a:p>
            <a:endParaRPr lang="zh-CN" altLang="en-US"/>
          </a:p>
        </p:txBody>
      </p:sp>
      <p:sp>
        <p:nvSpPr>
          <p:cNvPr id="5" name="文本占位符 4"/>
          <p:cNvSpPr>
            <a:spLocks noGrp="1"/>
          </p:cNvSpPr>
          <p:nvPr>
            <p:ph type="body" sz="quarter" idx="18"/>
          </p:nvPr>
        </p:nvSpPr>
        <p:spPr/>
        <p:txBody>
          <a:bodyPr/>
          <a:lstStyle/>
          <a:p>
            <a:endParaRPr lang="zh-CN" altLang="en-US"/>
          </a:p>
        </p:txBody>
      </p:sp>
      <p:sp>
        <p:nvSpPr>
          <p:cNvPr id="6" name="文本占位符 5"/>
          <p:cNvSpPr>
            <a:spLocks noGrp="1"/>
          </p:cNvSpPr>
          <p:nvPr>
            <p:ph type="body" sz="quarter" idx="19"/>
          </p:nvPr>
        </p:nvSpPr>
        <p:spPr/>
        <p:txBody>
          <a:bodyPr/>
          <a:lstStyle/>
          <a:p>
            <a:endParaRPr lang="zh-CN" altLang="en-US"/>
          </a:p>
        </p:txBody>
      </p:sp>
      <p:sp>
        <p:nvSpPr>
          <p:cNvPr id="7" name="文本占位符 6"/>
          <p:cNvSpPr>
            <a:spLocks noGrp="1"/>
          </p:cNvSpPr>
          <p:nvPr>
            <p:ph type="body" sz="quarter" idx="20"/>
          </p:nvPr>
        </p:nvSpPr>
        <p:spPr/>
        <p:txBody>
          <a:bodyPr/>
          <a:lstStyle/>
          <a:p>
            <a:endParaRPr lang="zh-CN" altLang="en-US"/>
          </a:p>
        </p:txBody>
      </p:sp>
      <p:sp>
        <p:nvSpPr>
          <p:cNvPr id="30" name="文本占位符 73"/>
          <p:cNvSpPr>
            <a:spLocks noGrp="1"/>
          </p:cNvSpPr>
          <p:nvPr>
            <p:ph type="body" sz="quarter" idx="13"/>
          </p:nvPr>
        </p:nvSpPr>
        <p:spPr/>
        <p:txBody>
          <a:bodyPr/>
          <a:lstStyle/>
          <a:p>
            <a:pPr fontAlgn="ctr"/>
            <a:r>
              <a:rPr lang="en-US" dirty="0"/>
              <a:t>W</a:t>
            </a:r>
            <a:r>
              <a:rPr lang="en-US" altLang="zh-CN" dirty="0"/>
              <a:t>an </a:t>
            </a:r>
            <a:r>
              <a:rPr lang="en-US" altLang="zh-CN" dirty="0" err="1"/>
              <a:t>Changli</a:t>
            </a:r>
            <a:r>
              <a:rPr lang="en-US" dirty="0"/>
              <a:t>/wwx408647</a:t>
            </a:r>
            <a:endParaRPr lang="en-US" altLang="zh-CN" dirty="0"/>
          </a:p>
        </p:txBody>
      </p:sp>
      <p:sp>
        <p:nvSpPr>
          <p:cNvPr id="31" name="文本占位符 74"/>
          <p:cNvSpPr>
            <a:spLocks noGrp="1"/>
          </p:cNvSpPr>
          <p:nvPr>
            <p:ph type="body" sz="quarter" idx="14"/>
          </p:nvPr>
        </p:nvSpPr>
        <p:spPr/>
        <p:txBody>
          <a:bodyPr/>
          <a:lstStyle/>
          <a:p>
            <a:pPr fontAlgn="ctr"/>
            <a:r>
              <a:rPr lang="en-US" dirty="0"/>
              <a:t>2020.5.25</a:t>
            </a:r>
            <a:endParaRPr lang="en-US" altLang="zh-CN" dirty="0"/>
          </a:p>
        </p:txBody>
      </p:sp>
      <p:sp>
        <p:nvSpPr>
          <p:cNvPr id="2" name="文本占位符 1"/>
          <p:cNvSpPr>
            <a:spLocks noGrp="1"/>
          </p:cNvSpPr>
          <p:nvPr>
            <p:ph type="body" sz="quarter" idx="15"/>
          </p:nvPr>
        </p:nvSpPr>
        <p:spPr/>
        <p:txBody>
          <a:bodyPr/>
          <a:lstStyle/>
          <a:p>
            <a:endParaRPr lang="zh-CN" altLang="en-US"/>
          </a:p>
        </p:txBody>
      </p:sp>
      <p:sp>
        <p:nvSpPr>
          <p:cNvPr id="3" name="文本占位符 2"/>
          <p:cNvSpPr>
            <a:spLocks noGrp="1"/>
          </p:cNvSpPr>
          <p:nvPr>
            <p:ph type="body" sz="quarter" idx="16"/>
          </p:nvPr>
        </p:nvSpPr>
        <p:spPr/>
        <p:txBody>
          <a:bodyPr/>
          <a:lstStyle/>
          <a:p>
            <a:endParaRPr lang="zh-CN" altLang="en-US"/>
          </a:p>
        </p:txBody>
      </p:sp>
      <p:sp>
        <p:nvSpPr>
          <p:cNvPr id="8" name="文本占位符 7"/>
          <p:cNvSpPr>
            <a:spLocks noGrp="1"/>
          </p:cNvSpPr>
          <p:nvPr>
            <p:ph type="body" sz="quarter" idx="21"/>
          </p:nvPr>
        </p:nvSpPr>
        <p:spPr/>
        <p:txBody>
          <a:bodyPr/>
          <a:lstStyle/>
          <a:p>
            <a:endParaRPr lang="zh-CN" altLang="en-US"/>
          </a:p>
        </p:txBody>
      </p:sp>
      <p:sp>
        <p:nvSpPr>
          <p:cNvPr id="9" name="文本占位符 8"/>
          <p:cNvSpPr>
            <a:spLocks noGrp="1"/>
          </p:cNvSpPr>
          <p:nvPr>
            <p:ph type="body" sz="quarter" idx="22"/>
          </p:nvPr>
        </p:nvSpPr>
        <p:spPr/>
        <p:txBody>
          <a:bodyPr/>
          <a:lstStyle/>
          <a:p>
            <a:endParaRPr lang="zh-CN" altLang="en-US"/>
          </a:p>
        </p:txBody>
      </p:sp>
      <p:sp>
        <p:nvSpPr>
          <p:cNvPr id="10" name="文本占位符 9"/>
          <p:cNvSpPr>
            <a:spLocks noGrp="1"/>
          </p:cNvSpPr>
          <p:nvPr>
            <p:ph type="body" sz="quarter" idx="23"/>
          </p:nvPr>
        </p:nvSpPr>
        <p:spPr/>
        <p:txBody>
          <a:bodyPr/>
          <a:lstStyle/>
          <a:p>
            <a:endParaRPr lang="zh-CN" altLang="en-US"/>
          </a:p>
        </p:txBody>
      </p:sp>
      <p:sp>
        <p:nvSpPr>
          <p:cNvPr id="11" name="文本占位符 10"/>
          <p:cNvSpPr>
            <a:spLocks noGrp="1"/>
          </p:cNvSpPr>
          <p:nvPr>
            <p:ph type="body" sz="quarter" idx="24"/>
          </p:nvPr>
        </p:nvSpPr>
        <p:spPr/>
        <p:txBody>
          <a:bodyPr/>
          <a:lstStyle/>
          <a:p>
            <a:endParaRPr lang="zh-CN" altLang="en-US"/>
          </a:p>
        </p:txBody>
      </p:sp>
      <p:sp>
        <p:nvSpPr>
          <p:cNvPr id="12" name="文本占位符 11"/>
          <p:cNvSpPr>
            <a:spLocks noGrp="1"/>
          </p:cNvSpPr>
          <p:nvPr>
            <p:ph type="body" sz="quarter" idx="25"/>
          </p:nvPr>
        </p:nvSpPr>
        <p:spPr/>
        <p:txBody>
          <a:bodyPr/>
          <a:lstStyle/>
          <a:p>
            <a:endParaRPr lang="zh-CN" altLang="en-US"/>
          </a:p>
        </p:txBody>
      </p:sp>
      <p:sp>
        <p:nvSpPr>
          <p:cNvPr id="13" name="文本占位符 12"/>
          <p:cNvSpPr>
            <a:spLocks noGrp="1"/>
          </p:cNvSpPr>
          <p:nvPr>
            <p:ph type="body" sz="quarter" idx="26"/>
          </p:nvPr>
        </p:nvSpPr>
        <p:spPr/>
        <p:txBody>
          <a:bodyPr/>
          <a:lstStyle/>
          <a:p>
            <a:endParaRPr lang="zh-CN" altLang="en-US"/>
          </a:p>
        </p:txBody>
      </p:sp>
      <p:sp>
        <p:nvSpPr>
          <p:cNvPr id="14" name="文本占位符 13"/>
          <p:cNvSpPr>
            <a:spLocks noGrp="1"/>
          </p:cNvSpPr>
          <p:nvPr>
            <p:ph type="body" sz="quarter" idx="27"/>
          </p:nvPr>
        </p:nvSpPr>
        <p:spPr/>
        <p:txBody>
          <a:bodyPr/>
          <a:lstStyle/>
          <a:p>
            <a:endParaRPr lang="zh-CN" altLang="en-US"/>
          </a:p>
        </p:txBody>
      </p:sp>
      <p:sp>
        <p:nvSpPr>
          <p:cNvPr id="15" name="文本占位符 14"/>
          <p:cNvSpPr>
            <a:spLocks noGrp="1"/>
          </p:cNvSpPr>
          <p:nvPr>
            <p:ph type="body" sz="quarter" idx="28"/>
          </p:nvPr>
        </p:nvSpPr>
        <p:spPr/>
        <p:txBody>
          <a:bodyPr/>
          <a:lstStyle/>
          <a:p>
            <a:endParaRPr lang="zh-CN" altLang="en-US"/>
          </a:p>
        </p:txBody>
      </p:sp>
      <p:sp>
        <p:nvSpPr>
          <p:cNvPr id="16" name="文本占位符 15"/>
          <p:cNvSpPr>
            <a:spLocks noGrp="1"/>
          </p:cNvSpPr>
          <p:nvPr>
            <p:ph type="body" sz="quarter" idx="29"/>
          </p:nvPr>
        </p:nvSpPr>
        <p:spPr/>
        <p:txBody>
          <a:bodyPr/>
          <a:lstStyle/>
          <a:p>
            <a:endParaRPr lang="zh-CN" altLang="en-US"/>
          </a:p>
        </p:txBody>
      </p:sp>
      <p:sp>
        <p:nvSpPr>
          <p:cNvPr id="17" name="文本占位符 16"/>
          <p:cNvSpPr>
            <a:spLocks noGrp="1"/>
          </p:cNvSpPr>
          <p:nvPr>
            <p:ph type="body" sz="quarter" idx="30"/>
          </p:nvPr>
        </p:nvSpPr>
        <p:spPr/>
        <p:txBody>
          <a:bodyPr/>
          <a:lstStyle/>
          <a:p>
            <a:endParaRPr lang="zh-CN" altLang="en-US"/>
          </a:p>
        </p:txBody>
      </p:sp>
      <p:sp>
        <p:nvSpPr>
          <p:cNvPr id="18" name="文本占位符 17"/>
          <p:cNvSpPr>
            <a:spLocks noGrp="1"/>
          </p:cNvSpPr>
          <p:nvPr>
            <p:ph type="body" sz="quarter" idx="31"/>
          </p:nvPr>
        </p:nvSpPr>
        <p:spPr/>
        <p:txBody>
          <a:bodyPr/>
          <a:lstStyle/>
          <a:p>
            <a:endParaRPr lang="zh-CN" altLang="en-US"/>
          </a:p>
        </p:txBody>
      </p:sp>
      <p:sp>
        <p:nvSpPr>
          <p:cNvPr id="19" name="文本占位符 18"/>
          <p:cNvSpPr>
            <a:spLocks noGrp="1"/>
          </p:cNvSpPr>
          <p:nvPr>
            <p:ph type="body" sz="quarter" idx="32"/>
          </p:nvPr>
        </p:nvSpPr>
        <p:spPr/>
        <p:txBody>
          <a:bodyPr/>
          <a:lstStyle/>
          <a:p>
            <a:endParaRPr lang="zh-CN" altLang="en-US"/>
          </a:p>
        </p:txBody>
      </p:sp>
      <p:sp>
        <p:nvSpPr>
          <p:cNvPr id="20" name="文本占位符 19"/>
          <p:cNvSpPr>
            <a:spLocks noGrp="1"/>
          </p:cNvSpPr>
          <p:nvPr>
            <p:ph type="body" sz="quarter" idx="33"/>
          </p:nvPr>
        </p:nvSpPr>
        <p:spPr/>
        <p:txBody>
          <a:bodyPr/>
          <a:lstStyle/>
          <a:p>
            <a:endParaRPr lang="zh-CN" altLang="en-US"/>
          </a:p>
        </p:txBody>
      </p:sp>
      <p:sp>
        <p:nvSpPr>
          <p:cNvPr id="21" name="文本占位符 20"/>
          <p:cNvSpPr>
            <a:spLocks noGrp="1"/>
          </p:cNvSpPr>
          <p:nvPr>
            <p:ph type="body" sz="quarter" idx="34"/>
          </p:nvPr>
        </p:nvSpPr>
        <p:spPr/>
        <p:txBody>
          <a:bodyPr/>
          <a:lstStyle/>
          <a:p>
            <a:endParaRPr lang="zh-CN" altLang="en-US"/>
          </a:p>
        </p:txBody>
      </p:sp>
      <p:sp>
        <p:nvSpPr>
          <p:cNvPr id="22" name="文本占位符 21"/>
          <p:cNvSpPr>
            <a:spLocks noGrp="1"/>
          </p:cNvSpPr>
          <p:nvPr>
            <p:ph type="body" sz="quarter" idx="35"/>
          </p:nvPr>
        </p:nvSpPr>
        <p:spPr/>
        <p:txBody>
          <a:bodyPr/>
          <a:lstStyle/>
          <a:p>
            <a:endParaRPr lang="zh-CN" altLang="en-US"/>
          </a:p>
        </p:txBody>
      </p:sp>
      <p:sp>
        <p:nvSpPr>
          <p:cNvPr id="23" name="文本占位符 22"/>
          <p:cNvSpPr>
            <a:spLocks noGrp="1"/>
          </p:cNvSpPr>
          <p:nvPr>
            <p:ph type="body" sz="quarter" idx="36"/>
          </p:nvPr>
        </p:nvSpPr>
        <p:spPr/>
        <p:txBody>
          <a:bodyPr/>
          <a:lstStyle/>
          <a:p>
            <a:endParaRPr lang="zh-CN" altLang="en-US"/>
          </a:p>
        </p:txBody>
      </p:sp>
      <p:sp>
        <p:nvSpPr>
          <p:cNvPr id="24" name="文本占位符 23"/>
          <p:cNvSpPr>
            <a:spLocks noGrp="1"/>
          </p:cNvSpPr>
          <p:nvPr>
            <p:ph type="body" sz="quarter" idx="37"/>
          </p:nvPr>
        </p:nvSpPr>
        <p:spPr/>
        <p:txBody>
          <a:bodyPr/>
          <a:lstStyle/>
          <a:p>
            <a:endParaRPr lang="zh-CN" altLang="en-US"/>
          </a:p>
        </p:txBody>
      </p:sp>
      <p:sp>
        <p:nvSpPr>
          <p:cNvPr id="25" name="文本占位符 24"/>
          <p:cNvSpPr>
            <a:spLocks noGrp="1"/>
          </p:cNvSpPr>
          <p:nvPr>
            <p:ph type="body" sz="quarter" idx="38"/>
          </p:nvPr>
        </p:nvSpPr>
        <p:spPr/>
        <p:txBody>
          <a:bodyPr/>
          <a:lstStyle/>
          <a:p>
            <a:endParaRPr lang="zh-CN" altLang="en-US"/>
          </a:p>
        </p:txBody>
      </p:sp>
      <p:sp>
        <p:nvSpPr>
          <p:cNvPr id="26" name="文本占位符 25"/>
          <p:cNvSpPr>
            <a:spLocks noGrp="1"/>
          </p:cNvSpPr>
          <p:nvPr>
            <p:ph type="body" sz="quarter" idx="39"/>
          </p:nvPr>
        </p:nvSpPr>
        <p:spPr/>
        <p:txBody>
          <a:bodyPr/>
          <a:lstStyle/>
          <a:p>
            <a:endParaRPr lang="zh-CN" altLang="en-US"/>
          </a:p>
        </p:txBody>
      </p:sp>
      <p:sp>
        <p:nvSpPr>
          <p:cNvPr id="27" name="文本占位符 2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313528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652E8BB6-9A9E-4961-A5E3-2A659AC971A0}"/>
              </a:ext>
            </a:extLst>
          </p:cNvPr>
          <p:cNvSpPr>
            <a:spLocks noGrp="1"/>
          </p:cNvSpPr>
          <p:nvPr>
            <p:ph type="title"/>
          </p:nvPr>
        </p:nvSpPr>
        <p:spPr/>
        <p:txBody>
          <a:bodyPr anchor="ctr">
            <a:noAutofit/>
          </a:bodyPr>
          <a:lstStyle/>
          <a:p>
            <a:pPr fontAlgn="ctr"/>
            <a:r>
              <a:rPr lang="en-US" sz="2400" dirty="0"/>
              <a:t>Huawei SDN Solution - </a:t>
            </a:r>
            <a:r>
              <a:rPr lang="en-US" altLang="zh-CN" sz="2400" dirty="0"/>
              <a:t>Integrating Management, Control, and Analysis to Build an Intent-Driven Network</a:t>
            </a:r>
            <a:endParaRPr lang="en-US" sz="2400" dirty="0"/>
          </a:p>
        </p:txBody>
      </p:sp>
      <p:cxnSp>
        <p:nvCxnSpPr>
          <p:cNvPr id="3" name="直接连接符 2">
            <a:extLst>
              <a:ext uri="{FF2B5EF4-FFF2-40B4-BE49-F238E27FC236}">
                <a16:creationId xmlns="" xmlns:a14="http://schemas.microsoft.com/office/drawing/2010/main" xmlns:p14="http://schemas.microsoft.com/office/powerpoint/2010/main" xmlns:a16="http://schemas.microsoft.com/office/drawing/2014/main" id="{4D8DEFD4-4C9E-4976-8288-9FF9FBE2C4E1}"/>
              </a:ext>
            </a:extLst>
          </p:cNvPr>
          <p:cNvCxnSpPr/>
          <p:nvPr/>
        </p:nvCxnSpPr>
        <p:spPr>
          <a:xfrm>
            <a:off x="8198551" y="5148887"/>
            <a:ext cx="737209" cy="22378"/>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4="http://schemas.microsoft.com/office/drawing/2010/main" xmlns:p14="http://schemas.microsoft.com/office/powerpoint/2010/main" xmlns:a16="http://schemas.microsoft.com/office/drawing/2014/main" id="{B3AA4DAF-F6CF-4676-A8F8-10E99328AA5F}"/>
              </a:ext>
            </a:extLst>
          </p:cNvPr>
          <p:cNvCxnSpPr/>
          <p:nvPr/>
        </p:nvCxnSpPr>
        <p:spPr>
          <a:xfrm>
            <a:off x="4114503" y="5155369"/>
            <a:ext cx="782504" cy="15896"/>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 name="圆角矩形 241">
            <a:extLst>
              <a:ext uri="{FF2B5EF4-FFF2-40B4-BE49-F238E27FC236}">
                <a16:creationId xmlns="" xmlns:a14="http://schemas.microsoft.com/office/drawing/2010/main" xmlns:p14="http://schemas.microsoft.com/office/powerpoint/2010/main" xmlns:a16="http://schemas.microsoft.com/office/drawing/2014/main" id="{3FD5CF84-A7F0-4A4D-95F0-8A579FA749AD}"/>
              </a:ext>
            </a:extLst>
          </p:cNvPr>
          <p:cNvSpPr/>
          <p:nvPr/>
        </p:nvSpPr>
        <p:spPr>
          <a:xfrm>
            <a:off x="1537632" y="2379593"/>
            <a:ext cx="10127117" cy="1090954"/>
          </a:xfrm>
          <a:prstGeom prst="roundRect">
            <a:avLst>
              <a:gd name="adj" fmla="val 0"/>
            </a:avLst>
          </a:prstGeom>
          <a:solidFill>
            <a:srgbClr val="F4FBFE"/>
          </a:solid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noAutofit/>
          </a:bodyPr>
          <a:lstStyle/>
          <a:p>
            <a:pPr indent="-138940" algn="ctr" defTabSz="798001" eaLnBrk="0" fontAlgn="ctr" hangingPunct="0">
              <a:spcBef>
                <a:spcPct val="0"/>
              </a:spcBef>
              <a:spcAft>
                <a:spcPct val="0"/>
              </a:spcAft>
              <a:buClr>
                <a:srgbClr val="1F497D"/>
              </a:buClr>
            </a:pPr>
            <a:endParaRPr kumimoji="1" lang="en-US" altLang="zh-CN" sz="1100" kern="0" dirty="0">
              <a:solidFill>
                <a:schemeClr val="tx1"/>
              </a:solidFill>
            </a:endParaRPr>
          </a:p>
        </p:txBody>
      </p:sp>
      <p:sp>
        <p:nvSpPr>
          <p:cNvPr id="6" name="圆角矩形 242">
            <a:extLst>
              <a:ext uri="{FF2B5EF4-FFF2-40B4-BE49-F238E27FC236}">
                <a16:creationId xmlns="" xmlns:a14="http://schemas.microsoft.com/office/drawing/2010/main" xmlns:p14="http://schemas.microsoft.com/office/powerpoint/2010/main" xmlns:a16="http://schemas.microsoft.com/office/drawing/2014/main" id="{33EC6F21-CCB4-4F8E-A4E5-AF7AF1378308}"/>
              </a:ext>
            </a:extLst>
          </p:cNvPr>
          <p:cNvSpPr/>
          <p:nvPr/>
        </p:nvSpPr>
        <p:spPr bwMode="auto">
          <a:xfrm>
            <a:off x="1537634" y="1339477"/>
            <a:ext cx="10127116" cy="829185"/>
          </a:xfrm>
          <a:prstGeom prst="roundRect">
            <a:avLst>
              <a:gd name="adj" fmla="val 0"/>
            </a:avLst>
          </a:prstGeom>
          <a:solidFill>
            <a:srgbClr val="F4FBFE"/>
          </a:solid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noAutofit/>
          </a:bodyPr>
          <a:lstStyle/>
          <a:p>
            <a:pPr indent="-138940" algn="ctr" defTabSz="798001" eaLnBrk="0" fontAlgn="ctr" hangingPunct="0">
              <a:spcBef>
                <a:spcPct val="0"/>
              </a:spcBef>
              <a:spcAft>
                <a:spcPct val="0"/>
              </a:spcAft>
              <a:buClr>
                <a:srgbClr val="1F497D"/>
              </a:buClr>
              <a:defRPr/>
            </a:pPr>
            <a:endParaRPr kumimoji="1" lang="en-US" altLang="zh-CN" sz="1100" kern="0" dirty="0">
              <a:solidFill>
                <a:schemeClr val="tx1"/>
              </a:solidFill>
            </a:endParaRPr>
          </a:p>
        </p:txBody>
      </p:sp>
      <p:sp>
        <p:nvSpPr>
          <p:cNvPr id="7" name="433369346">
            <a:extLst>
              <a:ext uri="{FF2B5EF4-FFF2-40B4-BE49-F238E27FC236}">
                <a16:creationId xmlns="" xmlns:a14="http://schemas.microsoft.com/office/drawing/2010/main" xmlns:p14="http://schemas.microsoft.com/office/powerpoint/2010/main" xmlns:a16="http://schemas.microsoft.com/office/drawing/2014/main" id="{7E8C4528-2537-4FDA-8A93-BC6604E093EE}"/>
              </a:ext>
            </a:extLst>
          </p:cNvPr>
          <p:cNvSpPr txBox="1">
            <a:spLocks noChangeArrowheads="1"/>
          </p:cNvSpPr>
          <p:nvPr/>
        </p:nvSpPr>
        <p:spPr bwMode="auto">
          <a:xfrm>
            <a:off x="5071492" y="1377105"/>
            <a:ext cx="1061530" cy="830997"/>
          </a:xfrm>
          <a:prstGeom prst="rect">
            <a:avLst/>
          </a:prstGeom>
          <a:noFill/>
          <a:ln w="9525">
            <a:noFill/>
            <a:miter lim="800000"/>
            <a:headEnd/>
            <a:tailEnd/>
          </a:ln>
        </p:spPr>
        <p:txBody>
          <a:bodyPr wrap="square" anchor="ctr">
            <a:noAutofit/>
          </a:bodyPr>
          <a:lstStyle/>
          <a:p>
            <a:pPr algn="ctr" defTabSz="1219150" fontAlgn="ctr">
              <a:buSzPct val="100000"/>
            </a:pPr>
            <a:r>
              <a:rPr lang="en-US" sz="1200" dirty="0"/>
              <a:t>Self-service</a:t>
            </a:r>
            <a:endParaRPr lang="en-US" altLang="zh-CN" sz="1200" dirty="0"/>
          </a:p>
          <a:p>
            <a:pPr algn="ctr" defTabSz="1219150" fontAlgn="ctr">
              <a:buSzPct val="100000"/>
            </a:pPr>
            <a:r>
              <a:rPr lang="en-US" sz="1200" dirty="0"/>
              <a:t>portal</a:t>
            </a:r>
            <a:endParaRPr lang="en-US" altLang="zh-CN" sz="1200" dirty="0"/>
          </a:p>
        </p:txBody>
      </p:sp>
      <p:sp>
        <p:nvSpPr>
          <p:cNvPr id="8" name="Freeform 13">
            <a:extLst>
              <a:ext uri="{FF2B5EF4-FFF2-40B4-BE49-F238E27FC236}">
                <a16:creationId xmlns="" xmlns:a14="http://schemas.microsoft.com/office/drawing/2010/main" xmlns:p14="http://schemas.microsoft.com/office/powerpoint/2010/main" xmlns:a16="http://schemas.microsoft.com/office/drawing/2014/main" id="{5F25E1FC-A160-4E1F-A2B0-661FBE85A3F2}"/>
              </a:ext>
            </a:extLst>
          </p:cNvPr>
          <p:cNvSpPr>
            <a:spLocks noEditPoints="1"/>
          </p:cNvSpPr>
          <p:nvPr/>
        </p:nvSpPr>
        <p:spPr bwMode="auto">
          <a:xfrm>
            <a:off x="6594684" y="1514374"/>
            <a:ext cx="130450" cy="236939"/>
          </a:xfrm>
          <a:custGeom>
            <a:avLst/>
            <a:gdLst>
              <a:gd name="T0" fmla="*/ 217 w 245"/>
              <a:gd name="T1" fmla="*/ 0 h 420"/>
              <a:gd name="T2" fmla="*/ 28 w 245"/>
              <a:gd name="T3" fmla="*/ 0 h 420"/>
              <a:gd name="T4" fmla="*/ 0 w 245"/>
              <a:gd name="T5" fmla="*/ 27 h 420"/>
              <a:gd name="T6" fmla="*/ 0 w 245"/>
              <a:gd name="T7" fmla="*/ 393 h 420"/>
              <a:gd name="T8" fmla="*/ 28 w 245"/>
              <a:gd name="T9" fmla="*/ 420 h 420"/>
              <a:gd name="T10" fmla="*/ 217 w 245"/>
              <a:gd name="T11" fmla="*/ 420 h 420"/>
              <a:gd name="T12" fmla="*/ 245 w 245"/>
              <a:gd name="T13" fmla="*/ 393 h 420"/>
              <a:gd name="T14" fmla="*/ 245 w 245"/>
              <a:gd name="T15" fmla="*/ 27 h 420"/>
              <a:gd name="T16" fmla="*/ 217 w 245"/>
              <a:gd name="T17" fmla="*/ 0 h 420"/>
              <a:gd name="T18" fmla="*/ 85 w 245"/>
              <a:gd name="T19" fmla="*/ 25 h 420"/>
              <a:gd name="T20" fmla="*/ 160 w 245"/>
              <a:gd name="T21" fmla="*/ 25 h 420"/>
              <a:gd name="T22" fmla="*/ 167 w 245"/>
              <a:gd name="T23" fmla="*/ 31 h 420"/>
              <a:gd name="T24" fmla="*/ 160 w 245"/>
              <a:gd name="T25" fmla="*/ 37 h 420"/>
              <a:gd name="T26" fmla="*/ 85 w 245"/>
              <a:gd name="T27" fmla="*/ 37 h 420"/>
              <a:gd name="T28" fmla="*/ 79 w 245"/>
              <a:gd name="T29" fmla="*/ 31 h 420"/>
              <a:gd name="T30" fmla="*/ 85 w 245"/>
              <a:gd name="T31" fmla="*/ 25 h 420"/>
              <a:gd name="T32" fmla="*/ 123 w 245"/>
              <a:gd name="T33" fmla="*/ 403 h 420"/>
              <a:gd name="T34" fmla="*/ 103 w 245"/>
              <a:gd name="T35" fmla="*/ 384 h 420"/>
              <a:gd name="T36" fmla="*/ 123 w 245"/>
              <a:gd name="T37" fmla="*/ 364 h 420"/>
              <a:gd name="T38" fmla="*/ 142 w 245"/>
              <a:gd name="T39" fmla="*/ 384 h 420"/>
              <a:gd name="T40" fmla="*/ 123 w 245"/>
              <a:gd name="T41" fmla="*/ 403 h 420"/>
              <a:gd name="T42" fmla="*/ 216 w 245"/>
              <a:gd name="T43" fmla="*/ 344 h 420"/>
              <a:gd name="T44" fmla="*/ 30 w 245"/>
              <a:gd name="T45" fmla="*/ 344 h 420"/>
              <a:gd name="T46" fmla="*/ 30 w 245"/>
              <a:gd name="T47" fmla="*/ 59 h 420"/>
              <a:gd name="T48" fmla="*/ 216 w 245"/>
              <a:gd name="T49" fmla="*/ 59 h 420"/>
              <a:gd name="T50" fmla="*/ 216 w 245"/>
              <a:gd name="T51" fmla="*/ 3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 h="420">
                <a:moveTo>
                  <a:pt x="217" y="0"/>
                </a:moveTo>
                <a:cubicBezTo>
                  <a:pt x="28" y="0"/>
                  <a:pt x="28" y="0"/>
                  <a:pt x="28" y="0"/>
                </a:cubicBezTo>
                <a:cubicBezTo>
                  <a:pt x="13" y="0"/>
                  <a:pt x="0" y="12"/>
                  <a:pt x="0" y="27"/>
                </a:cubicBezTo>
                <a:cubicBezTo>
                  <a:pt x="0" y="393"/>
                  <a:pt x="0" y="393"/>
                  <a:pt x="0" y="393"/>
                </a:cubicBezTo>
                <a:cubicBezTo>
                  <a:pt x="0" y="408"/>
                  <a:pt x="13" y="420"/>
                  <a:pt x="28" y="420"/>
                </a:cubicBezTo>
                <a:cubicBezTo>
                  <a:pt x="217" y="420"/>
                  <a:pt x="217" y="420"/>
                  <a:pt x="217" y="420"/>
                </a:cubicBezTo>
                <a:cubicBezTo>
                  <a:pt x="233" y="420"/>
                  <a:pt x="245" y="408"/>
                  <a:pt x="245" y="393"/>
                </a:cubicBezTo>
                <a:cubicBezTo>
                  <a:pt x="245" y="27"/>
                  <a:pt x="245" y="27"/>
                  <a:pt x="245" y="27"/>
                </a:cubicBezTo>
                <a:cubicBezTo>
                  <a:pt x="245" y="12"/>
                  <a:pt x="233" y="0"/>
                  <a:pt x="217" y="0"/>
                </a:cubicBezTo>
                <a:close/>
                <a:moveTo>
                  <a:pt x="85" y="25"/>
                </a:moveTo>
                <a:cubicBezTo>
                  <a:pt x="160" y="25"/>
                  <a:pt x="160" y="25"/>
                  <a:pt x="160" y="25"/>
                </a:cubicBezTo>
                <a:cubicBezTo>
                  <a:pt x="164" y="25"/>
                  <a:pt x="167" y="27"/>
                  <a:pt x="167" y="31"/>
                </a:cubicBezTo>
                <a:cubicBezTo>
                  <a:pt x="167" y="34"/>
                  <a:pt x="164" y="37"/>
                  <a:pt x="160" y="37"/>
                </a:cubicBezTo>
                <a:cubicBezTo>
                  <a:pt x="85" y="37"/>
                  <a:pt x="85" y="37"/>
                  <a:pt x="85" y="37"/>
                </a:cubicBezTo>
                <a:cubicBezTo>
                  <a:pt x="81" y="37"/>
                  <a:pt x="79" y="34"/>
                  <a:pt x="79" y="31"/>
                </a:cubicBezTo>
                <a:cubicBezTo>
                  <a:pt x="79" y="27"/>
                  <a:pt x="81" y="25"/>
                  <a:pt x="85" y="25"/>
                </a:cubicBezTo>
                <a:close/>
                <a:moveTo>
                  <a:pt x="123" y="403"/>
                </a:moveTo>
                <a:cubicBezTo>
                  <a:pt x="112" y="403"/>
                  <a:pt x="103" y="394"/>
                  <a:pt x="103" y="384"/>
                </a:cubicBezTo>
                <a:cubicBezTo>
                  <a:pt x="103" y="373"/>
                  <a:pt x="112" y="364"/>
                  <a:pt x="123" y="364"/>
                </a:cubicBezTo>
                <a:cubicBezTo>
                  <a:pt x="133" y="364"/>
                  <a:pt x="142" y="373"/>
                  <a:pt x="142" y="384"/>
                </a:cubicBezTo>
                <a:cubicBezTo>
                  <a:pt x="142" y="394"/>
                  <a:pt x="133" y="403"/>
                  <a:pt x="123" y="403"/>
                </a:cubicBezTo>
                <a:close/>
                <a:moveTo>
                  <a:pt x="216" y="344"/>
                </a:moveTo>
                <a:cubicBezTo>
                  <a:pt x="30" y="344"/>
                  <a:pt x="30" y="344"/>
                  <a:pt x="30" y="344"/>
                </a:cubicBezTo>
                <a:cubicBezTo>
                  <a:pt x="30" y="59"/>
                  <a:pt x="30" y="59"/>
                  <a:pt x="30" y="59"/>
                </a:cubicBezTo>
                <a:cubicBezTo>
                  <a:pt x="216" y="59"/>
                  <a:pt x="216" y="59"/>
                  <a:pt x="216" y="59"/>
                </a:cubicBezTo>
                <a:lnTo>
                  <a:pt x="216" y="344"/>
                </a:lnTo>
                <a:close/>
              </a:path>
            </a:pathLst>
          </a:custGeom>
          <a:solidFill>
            <a:srgbClr val="00B0F0"/>
          </a:solidFill>
          <a:ln>
            <a:solidFill>
              <a:srgbClr val="0070C0"/>
            </a:solidFill>
          </a:ln>
        </p:spPr>
        <p:txBody>
          <a:bodyPr vert="horz" wrap="square" lIns="91458" tIns="45730" rIns="91458" bIns="45730" numCol="1" anchor="t" anchorCtr="0" compatLnSpc="1">
            <a:prstTxWarp prst="textNoShape">
              <a:avLst/>
            </a:prstTxWarp>
            <a:noAutofit/>
          </a:bodyPr>
          <a:lstStyle/>
          <a:p>
            <a:pPr algn="ctr" defTabSz="1219394" fontAlgn="ctr">
              <a:defRPr/>
            </a:pPr>
            <a:endParaRPr lang="en-US" altLang="zh-CN" sz="1100" kern="0" dirty="0"/>
          </a:p>
        </p:txBody>
      </p:sp>
      <p:sp>
        <p:nvSpPr>
          <p:cNvPr id="9" name="409847224">
            <a:extLst>
              <a:ext uri="{FF2B5EF4-FFF2-40B4-BE49-F238E27FC236}">
                <a16:creationId xmlns="" xmlns:a14="http://schemas.microsoft.com/office/drawing/2010/main" xmlns:p14="http://schemas.microsoft.com/office/powerpoint/2010/main" xmlns:a16="http://schemas.microsoft.com/office/drawing/2014/main" id="{EE33759B-5358-47F3-B7F0-2ACD46580B53}"/>
              </a:ext>
            </a:extLst>
          </p:cNvPr>
          <p:cNvSpPr txBox="1">
            <a:spLocks noChangeArrowheads="1"/>
          </p:cNvSpPr>
          <p:nvPr/>
        </p:nvSpPr>
        <p:spPr bwMode="auto">
          <a:xfrm>
            <a:off x="6769357" y="1500216"/>
            <a:ext cx="941494" cy="584775"/>
          </a:xfrm>
          <a:prstGeom prst="rect">
            <a:avLst/>
          </a:prstGeom>
          <a:noFill/>
          <a:ln w="9525">
            <a:noFill/>
            <a:miter lim="800000"/>
            <a:headEnd/>
            <a:tailEnd/>
          </a:ln>
        </p:spPr>
        <p:txBody>
          <a:bodyPr wrap="square" anchor="ctr">
            <a:noAutofit/>
          </a:bodyPr>
          <a:lstStyle/>
          <a:p>
            <a:pPr algn="ctr" defTabSz="1219150" fontAlgn="ctr">
              <a:buSzPct val="100000"/>
            </a:pPr>
            <a:r>
              <a:rPr lang="en-US" sz="1200" dirty="0"/>
              <a:t>Mobile</a:t>
            </a:r>
            <a:endParaRPr lang="en-US" altLang="zh-CN" sz="1200" dirty="0"/>
          </a:p>
          <a:p>
            <a:pPr algn="ctr" defTabSz="1219150" fontAlgn="ctr">
              <a:buSzPct val="100000"/>
            </a:pPr>
            <a:r>
              <a:rPr lang="en-US" altLang="zh-CN" sz="1200" dirty="0"/>
              <a:t>app</a:t>
            </a:r>
          </a:p>
        </p:txBody>
      </p:sp>
      <p:sp>
        <p:nvSpPr>
          <p:cNvPr id="10" name="Freeform 14">
            <a:extLst>
              <a:ext uri="{FF2B5EF4-FFF2-40B4-BE49-F238E27FC236}">
                <a16:creationId xmlns="" xmlns:a14="http://schemas.microsoft.com/office/drawing/2010/main" xmlns:p14="http://schemas.microsoft.com/office/powerpoint/2010/main" xmlns:a16="http://schemas.microsoft.com/office/drawing/2014/main" id="{2895A86B-B33E-48C4-BC6A-2D4D5724F88C}"/>
              </a:ext>
            </a:extLst>
          </p:cNvPr>
          <p:cNvSpPr>
            <a:spLocks noEditPoints="1"/>
          </p:cNvSpPr>
          <p:nvPr/>
        </p:nvSpPr>
        <p:spPr bwMode="auto">
          <a:xfrm>
            <a:off x="8203687" y="1462157"/>
            <a:ext cx="329333" cy="242366"/>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00B0F0"/>
          </a:solidFill>
          <a:ln>
            <a:solidFill>
              <a:srgbClr val="0070C0"/>
            </a:solidFill>
          </a:ln>
          <a:effectLst/>
        </p:spPr>
        <p:txBody>
          <a:bodyPr vert="horz" wrap="square" lIns="91458" tIns="45730" rIns="91458" bIns="45730" numCol="1" rtlCol="0" anchor="t" anchorCtr="0" compatLnSpc="1">
            <a:prstTxWarp prst="textNoShape">
              <a:avLst/>
            </a:prstTxWarp>
            <a:noAutofit/>
          </a:bodyPr>
          <a:lstStyle/>
          <a:p>
            <a:pPr algn="ctr" defTabSz="1219394" fontAlgn="ctr">
              <a:buClr>
                <a:srgbClr val="CC9900"/>
              </a:buClr>
              <a:buFont typeface="Wingdings" pitchFamily="2" charset="2"/>
              <a:buChar char="n"/>
              <a:defRPr/>
            </a:pPr>
            <a:endParaRPr lang="en-US" altLang="zh-CN" sz="1100" kern="0" dirty="0"/>
          </a:p>
        </p:txBody>
      </p:sp>
      <p:sp>
        <p:nvSpPr>
          <p:cNvPr id="11" name="1197933812">
            <a:extLst>
              <a:ext uri="{FF2B5EF4-FFF2-40B4-BE49-F238E27FC236}">
                <a16:creationId xmlns="" xmlns:a14="http://schemas.microsoft.com/office/drawing/2010/main" xmlns:p14="http://schemas.microsoft.com/office/powerpoint/2010/main" xmlns:a16="http://schemas.microsoft.com/office/drawing/2014/main" id="{33591F1A-D886-4748-83F4-CA923CC77875}"/>
              </a:ext>
            </a:extLst>
          </p:cNvPr>
          <p:cNvSpPr txBox="1">
            <a:spLocks noChangeArrowheads="1"/>
          </p:cNvSpPr>
          <p:nvPr/>
        </p:nvSpPr>
        <p:spPr bwMode="auto">
          <a:xfrm>
            <a:off x="8403988" y="1500216"/>
            <a:ext cx="1069204" cy="584775"/>
          </a:xfrm>
          <a:prstGeom prst="rect">
            <a:avLst/>
          </a:prstGeom>
          <a:noFill/>
          <a:ln w="9525">
            <a:noFill/>
            <a:miter lim="800000"/>
            <a:headEnd/>
            <a:tailEnd/>
          </a:ln>
        </p:spPr>
        <p:txBody>
          <a:bodyPr wrap="square" anchor="ctr">
            <a:noAutofit/>
          </a:bodyPr>
          <a:lstStyle/>
          <a:p>
            <a:pPr algn="ctr" defTabSz="1219150" fontAlgn="ctr">
              <a:buSzPct val="100000"/>
            </a:pPr>
            <a:r>
              <a:rPr lang="en-US" sz="1200" dirty="0"/>
              <a:t>Third-party app</a:t>
            </a:r>
            <a:endParaRPr lang="en-US" altLang="zh-CN" sz="1200" dirty="0"/>
          </a:p>
        </p:txBody>
      </p:sp>
      <p:sp>
        <p:nvSpPr>
          <p:cNvPr id="12" name="弧形 11">
            <a:extLst>
              <a:ext uri="{FF2B5EF4-FFF2-40B4-BE49-F238E27FC236}">
                <a16:creationId xmlns="" xmlns:a14="http://schemas.microsoft.com/office/drawing/2010/main" xmlns:p14="http://schemas.microsoft.com/office/powerpoint/2010/main" xmlns:a16="http://schemas.microsoft.com/office/drawing/2014/main" id="{EF1B09CD-CEB4-4B0C-A07E-546C6DC18A89}"/>
              </a:ext>
            </a:extLst>
          </p:cNvPr>
          <p:cNvSpPr/>
          <p:nvPr/>
        </p:nvSpPr>
        <p:spPr>
          <a:xfrm>
            <a:off x="5070845" y="1512070"/>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endParaRPr lang="en-US" altLang="zh-CN" sz="1100" dirty="0"/>
          </a:p>
        </p:txBody>
      </p:sp>
      <p:sp>
        <p:nvSpPr>
          <p:cNvPr id="13" name="弧形 12">
            <a:extLst>
              <a:ext uri="{FF2B5EF4-FFF2-40B4-BE49-F238E27FC236}">
                <a16:creationId xmlns="" xmlns:a14="http://schemas.microsoft.com/office/drawing/2010/main" xmlns:p14="http://schemas.microsoft.com/office/powerpoint/2010/main" xmlns:a16="http://schemas.microsoft.com/office/drawing/2014/main" id="{EB13D1E1-A3F6-4206-A63A-F4F745F7A367}"/>
              </a:ext>
            </a:extLst>
          </p:cNvPr>
          <p:cNvSpPr/>
          <p:nvPr/>
        </p:nvSpPr>
        <p:spPr>
          <a:xfrm>
            <a:off x="6641692" y="1512070"/>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endParaRPr lang="en-US" altLang="zh-CN" sz="1100" dirty="0"/>
          </a:p>
        </p:txBody>
      </p:sp>
      <p:sp>
        <p:nvSpPr>
          <p:cNvPr id="14" name="弧形 13">
            <a:extLst>
              <a:ext uri="{FF2B5EF4-FFF2-40B4-BE49-F238E27FC236}">
                <a16:creationId xmlns="" xmlns:a14="http://schemas.microsoft.com/office/drawing/2010/main" xmlns:p14="http://schemas.microsoft.com/office/powerpoint/2010/main" xmlns:a16="http://schemas.microsoft.com/office/drawing/2014/main" id="{A79EAEB3-2E97-42BE-A8DD-8FBE1F2F1888}"/>
              </a:ext>
            </a:extLst>
          </p:cNvPr>
          <p:cNvSpPr/>
          <p:nvPr/>
        </p:nvSpPr>
        <p:spPr>
          <a:xfrm>
            <a:off x="8409050" y="1512070"/>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endParaRPr lang="en-US" altLang="zh-CN" sz="1100" dirty="0"/>
          </a:p>
        </p:txBody>
      </p:sp>
      <p:sp>
        <p:nvSpPr>
          <p:cNvPr id="15" name="482455449">
            <a:extLst>
              <a:ext uri="{FF2B5EF4-FFF2-40B4-BE49-F238E27FC236}">
                <a16:creationId xmlns="" xmlns:a14="http://schemas.microsoft.com/office/drawing/2010/main" xmlns:p14="http://schemas.microsoft.com/office/powerpoint/2010/main" xmlns:a16="http://schemas.microsoft.com/office/drawing/2014/main" id="{AC7AEA93-98A4-4679-AC05-2FC24B4F1C89}"/>
              </a:ext>
            </a:extLst>
          </p:cNvPr>
          <p:cNvSpPr txBox="1">
            <a:spLocks noChangeArrowheads="1"/>
          </p:cNvSpPr>
          <p:nvPr/>
        </p:nvSpPr>
        <p:spPr bwMode="auto">
          <a:xfrm>
            <a:off x="3473828" y="1623326"/>
            <a:ext cx="796960" cy="338554"/>
          </a:xfrm>
          <a:prstGeom prst="rect">
            <a:avLst/>
          </a:prstGeom>
          <a:noFill/>
          <a:ln w="9525">
            <a:noFill/>
            <a:miter lim="800000"/>
            <a:headEnd/>
            <a:tailEnd/>
          </a:ln>
        </p:spPr>
        <p:txBody>
          <a:bodyPr wrap="square" anchor="ctr">
            <a:noAutofit/>
          </a:bodyPr>
          <a:lstStyle/>
          <a:p>
            <a:pPr algn="ctr" defTabSz="1219394" fontAlgn="ctr">
              <a:buSzPct val="100000"/>
              <a:defRPr/>
            </a:pPr>
            <a:r>
              <a:rPr lang="en-US" sz="1200" dirty="0"/>
              <a:t>Cloud platform</a:t>
            </a:r>
            <a:endParaRPr lang="en-US" altLang="zh-CN" sz="1200" kern="0" dirty="0"/>
          </a:p>
        </p:txBody>
      </p:sp>
      <p:sp>
        <p:nvSpPr>
          <p:cNvPr id="16" name="弧形 15">
            <a:extLst>
              <a:ext uri="{FF2B5EF4-FFF2-40B4-BE49-F238E27FC236}">
                <a16:creationId xmlns="" xmlns:a14="http://schemas.microsoft.com/office/drawing/2010/main" xmlns:p14="http://schemas.microsoft.com/office/powerpoint/2010/main" xmlns:a16="http://schemas.microsoft.com/office/drawing/2014/main" id="{5131ECB0-FD84-4486-9705-D00317395C92}"/>
              </a:ext>
            </a:extLst>
          </p:cNvPr>
          <p:cNvSpPr/>
          <p:nvPr/>
        </p:nvSpPr>
        <p:spPr>
          <a:xfrm>
            <a:off x="3383731" y="1513046"/>
            <a:ext cx="975241" cy="565988"/>
          </a:xfrm>
          <a:prstGeom prst="arc">
            <a:avLst>
              <a:gd name="adj1" fmla="val 14445679"/>
              <a:gd name="adj2" fmla="val 10762572"/>
            </a:avLst>
          </a:prstGeom>
          <a:noFill/>
          <a:ln w="12700">
            <a:solidFill>
              <a:srgbClr val="00B0F0"/>
            </a:solidFill>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endParaRPr lang="en-US" altLang="zh-CN" sz="1100" dirty="0"/>
          </a:p>
        </p:txBody>
      </p:sp>
      <p:sp>
        <p:nvSpPr>
          <p:cNvPr id="17" name="圆角矩形 288">
            <a:extLst>
              <a:ext uri="{FF2B5EF4-FFF2-40B4-BE49-F238E27FC236}">
                <a16:creationId xmlns="" xmlns:a14="http://schemas.microsoft.com/office/drawing/2010/main" xmlns:p14="http://schemas.microsoft.com/office/powerpoint/2010/main" xmlns:a16="http://schemas.microsoft.com/office/drawing/2014/main" id="{021B5729-1481-4466-A9BC-6FE364677294}"/>
              </a:ext>
            </a:extLst>
          </p:cNvPr>
          <p:cNvSpPr/>
          <p:nvPr/>
        </p:nvSpPr>
        <p:spPr bwMode="auto">
          <a:xfrm>
            <a:off x="5156751" y="3633265"/>
            <a:ext cx="2823240" cy="2528281"/>
          </a:xfrm>
          <a:prstGeom prst="roundRect">
            <a:avLst>
              <a:gd name="adj" fmla="val 0"/>
            </a:avLst>
          </a:prstGeom>
          <a:solidFill>
            <a:srgbClr val="F4FBFE"/>
          </a:solid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noAutofit/>
          </a:bodyPr>
          <a:lstStyle/>
          <a:p>
            <a:pPr indent="-138940" algn="ctr" defTabSz="798001" eaLnBrk="0" fontAlgn="ctr" hangingPunct="0">
              <a:spcBef>
                <a:spcPct val="0"/>
              </a:spcBef>
              <a:spcAft>
                <a:spcPct val="0"/>
              </a:spcAft>
              <a:buClr>
                <a:srgbClr val="1F497D"/>
              </a:buClr>
            </a:pPr>
            <a:endParaRPr kumimoji="1" lang="en-US" sz="1100" kern="0" dirty="0"/>
          </a:p>
        </p:txBody>
      </p:sp>
      <p:sp>
        <p:nvSpPr>
          <p:cNvPr id="18" name="Freeform 309">
            <a:extLst>
              <a:ext uri="{FF2B5EF4-FFF2-40B4-BE49-F238E27FC236}">
                <a16:creationId xmlns="" xmlns:a14="http://schemas.microsoft.com/office/drawing/2010/main" xmlns:p14="http://schemas.microsoft.com/office/powerpoint/2010/main" xmlns:a16="http://schemas.microsoft.com/office/drawing/2014/main" id="{02EA6855-BF93-45FE-8E41-B7814F7FCD0A}"/>
              </a:ext>
            </a:extLst>
          </p:cNvPr>
          <p:cNvSpPr>
            <a:spLocks/>
          </p:cNvSpPr>
          <p:nvPr/>
        </p:nvSpPr>
        <p:spPr bwMode="auto">
          <a:xfrm rot="536204">
            <a:off x="4423421" y="4506599"/>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00B0F0"/>
            </a:solidFill>
            <a:round/>
            <a:headEnd/>
            <a:tailEnd/>
          </a:ln>
        </p:spPr>
        <p:txBody>
          <a:bodyPr>
            <a:noAutofit/>
          </a:bodyPr>
          <a:lstStyle/>
          <a:p>
            <a:pPr defTabSz="1218906" fontAlgn="ctr"/>
            <a:endParaRPr lang="en-US" sz="1100" dirty="0"/>
          </a:p>
        </p:txBody>
      </p:sp>
      <p:sp>
        <p:nvSpPr>
          <p:cNvPr id="19" name="矩形 18">
            <a:extLst>
              <a:ext uri="{FF2B5EF4-FFF2-40B4-BE49-F238E27FC236}">
                <a16:creationId xmlns="" xmlns:a14="http://schemas.microsoft.com/office/drawing/2010/main" xmlns:p14="http://schemas.microsoft.com/office/powerpoint/2010/main" xmlns:a16="http://schemas.microsoft.com/office/drawing/2014/main" id="{CC80A8E7-3BEA-44CD-B1EE-073203FACA9E}"/>
              </a:ext>
            </a:extLst>
          </p:cNvPr>
          <p:cNvSpPr/>
          <p:nvPr/>
        </p:nvSpPr>
        <p:spPr>
          <a:xfrm>
            <a:off x="4482604" y="4760965"/>
            <a:ext cx="1207538" cy="338554"/>
          </a:xfrm>
          <a:prstGeom prst="rect">
            <a:avLst/>
          </a:prstGeom>
          <a:ln>
            <a:noFill/>
          </a:ln>
        </p:spPr>
        <p:txBody>
          <a:bodyPr wrap="square">
            <a:noAutofit/>
          </a:bodyPr>
          <a:lstStyle/>
          <a:p>
            <a:pPr algn="ctr" defTabSz="914373" fontAlgn="ctr"/>
            <a:r>
              <a:rPr lang="en-US" sz="1200" dirty="0"/>
              <a:t>WAN/DCI</a:t>
            </a:r>
            <a:endParaRPr lang="en-US" altLang="zh-CN" sz="1200" kern="0" dirty="0"/>
          </a:p>
        </p:txBody>
      </p:sp>
      <p:sp>
        <p:nvSpPr>
          <p:cNvPr id="20" name="圆角矩形 291">
            <a:extLst>
              <a:ext uri="{FF2B5EF4-FFF2-40B4-BE49-F238E27FC236}">
                <a16:creationId xmlns="" xmlns:a14="http://schemas.microsoft.com/office/drawing/2010/main" xmlns:p14="http://schemas.microsoft.com/office/powerpoint/2010/main" xmlns:a16="http://schemas.microsoft.com/office/drawing/2014/main" id="{F9175EE9-16FA-47BC-977D-575CC2C4111A}"/>
              </a:ext>
            </a:extLst>
          </p:cNvPr>
          <p:cNvSpPr/>
          <p:nvPr/>
        </p:nvSpPr>
        <p:spPr bwMode="auto">
          <a:xfrm>
            <a:off x="1527933" y="3673830"/>
            <a:ext cx="2115537" cy="2453540"/>
          </a:xfrm>
          <a:prstGeom prst="roundRect">
            <a:avLst>
              <a:gd name="adj" fmla="val 0"/>
            </a:avLst>
          </a:prstGeom>
          <a:solidFill>
            <a:srgbClr val="F4FBFE"/>
          </a:solid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noAutofit/>
          </a:bodyPr>
          <a:lstStyle/>
          <a:p>
            <a:pPr indent="-138940" algn="ctr" defTabSz="798001" eaLnBrk="0" fontAlgn="ctr" hangingPunct="0">
              <a:spcBef>
                <a:spcPct val="0"/>
              </a:spcBef>
              <a:spcAft>
                <a:spcPct val="0"/>
              </a:spcAft>
              <a:buClr>
                <a:srgbClr val="1F497D"/>
              </a:buClr>
            </a:pPr>
            <a:endParaRPr kumimoji="1" lang="en-US" sz="1100" kern="0" dirty="0"/>
          </a:p>
        </p:txBody>
      </p:sp>
      <p:sp>
        <p:nvSpPr>
          <p:cNvPr id="21" name="Freeform 78">
            <a:extLst>
              <a:ext uri="{FF2B5EF4-FFF2-40B4-BE49-F238E27FC236}">
                <a16:creationId xmlns="" xmlns:a14="http://schemas.microsoft.com/office/drawing/2010/main" xmlns:p14="http://schemas.microsoft.com/office/powerpoint/2010/main" xmlns:a16="http://schemas.microsoft.com/office/drawing/2014/main" id="{3AAAC39F-57EC-417D-B91F-779E9366D979}"/>
              </a:ext>
            </a:extLst>
          </p:cNvPr>
          <p:cNvSpPr>
            <a:spLocks noEditPoints="1"/>
          </p:cNvSpPr>
          <p:nvPr/>
        </p:nvSpPr>
        <p:spPr bwMode="auto">
          <a:xfrm>
            <a:off x="1784817" y="4005321"/>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rgbClr val="00B0F0"/>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buFont typeface="Wingdings" pitchFamily="2" charset="2"/>
              <a:buChar char="n"/>
            </a:pPr>
            <a:endParaRPr lang="en-US" altLang="zh-CN" sz="1100" dirty="0"/>
          </a:p>
        </p:txBody>
      </p:sp>
      <p:grpSp>
        <p:nvGrpSpPr>
          <p:cNvPr id="22" name="组合 63">
            <a:extLst>
              <a:ext uri="{FF2B5EF4-FFF2-40B4-BE49-F238E27FC236}">
                <a16:creationId xmlns="" xmlns:a14="http://schemas.microsoft.com/office/drawing/2010/main" xmlns:p14="http://schemas.microsoft.com/office/powerpoint/2010/main" xmlns:a16="http://schemas.microsoft.com/office/drawing/2014/main" id="{CB349897-3B98-42EA-A592-977EC1DF01C6}"/>
              </a:ext>
            </a:extLst>
          </p:cNvPr>
          <p:cNvGrpSpPr/>
          <p:nvPr/>
        </p:nvGrpSpPr>
        <p:grpSpPr>
          <a:xfrm>
            <a:off x="1853008" y="5304487"/>
            <a:ext cx="374269" cy="292567"/>
            <a:chOff x="1162859" y="3772128"/>
            <a:chExt cx="427038" cy="447675"/>
          </a:xfrm>
          <a:solidFill>
            <a:srgbClr val="00B0F0"/>
          </a:solidFill>
        </p:grpSpPr>
        <p:sp>
          <p:nvSpPr>
            <p:cNvPr id="23" name="Freeform 12">
              <a:extLst>
                <a:ext uri="{FF2B5EF4-FFF2-40B4-BE49-F238E27FC236}">
                  <a16:creationId xmlns="" xmlns:a14="http://schemas.microsoft.com/office/drawing/2010/main" xmlns:p14="http://schemas.microsoft.com/office/powerpoint/2010/main" xmlns:a16="http://schemas.microsoft.com/office/drawing/2014/main" id="{5066C2F0-EE50-4454-B72C-AF31EEB0AEEE}"/>
                </a:ext>
              </a:extLst>
            </p:cNvPr>
            <p:cNvSpPr>
              <a:spLocks/>
            </p:cNvSpPr>
            <p:nvPr/>
          </p:nvSpPr>
          <p:spPr bwMode="auto">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4" name="Freeform 13">
              <a:extLst>
                <a:ext uri="{FF2B5EF4-FFF2-40B4-BE49-F238E27FC236}">
                  <a16:creationId xmlns="" xmlns:a14="http://schemas.microsoft.com/office/drawing/2010/main" xmlns:p14="http://schemas.microsoft.com/office/powerpoint/2010/main" xmlns:a16="http://schemas.microsoft.com/office/drawing/2014/main" id="{874A4A6C-D8E2-4CA8-AF10-CEA2EB2703CD}"/>
                </a:ext>
              </a:extLst>
            </p:cNvPr>
            <p:cNvSpPr>
              <a:spLocks noEditPoints="1"/>
            </p:cNvSpPr>
            <p:nvPr/>
          </p:nvSpPr>
          <p:spPr bwMode="auto">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sp>
        <p:nvSpPr>
          <p:cNvPr id="25" name="矩形 24">
            <a:extLst>
              <a:ext uri="{FF2B5EF4-FFF2-40B4-BE49-F238E27FC236}">
                <a16:creationId xmlns="" xmlns:a14="http://schemas.microsoft.com/office/drawing/2010/main" xmlns:p14="http://schemas.microsoft.com/office/powerpoint/2010/main" xmlns:a16="http://schemas.microsoft.com/office/drawing/2014/main" id="{22B758A2-3F87-4C80-BB89-3655A3074F05}"/>
              </a:ext>
            </a:extLst>
          </p:cNvPr>
          <p:cNvSpPr/>
          <p:nvPr/>
        </p:nvSpPr>
        <p:spPr>
          <a:xfrm>
            <a:off x="1564175" y="4281450"/>
            <a:ext cx="933269" cy="338554"/>
          </a:xfrm>
          <a:prstGeom prst="rect">
            <a:avLst/>
          </a:prstGeom>
        </p:spPr>
        <p:txBody>
          <a:bodyPr wrap="none">
            <a:noAutofit/>
          </a:bodyPr>
          <a:lstStyle/>
          <a:p>
            <a:pPr algn="ctr" defTabSz="914373" fontAlgn="ctr"/>
            <a:r>
              <a:rPr lang="en-US" sz="1200" dirty="0"/>
              <a:t>Campus</a:t>
            </a:r>
          </a:p>
        </p:txBody>
      </p:sp>
      <p:sp>
        <p:nvSpPr>
          <p:cNvPr id="26" name="矩形 25">
            <a:extLst>
              <a:ext uri="{FF2B5EF4-FFF2-40B4-BE49-F238E27FC236}">
                <a16:creationId xmlns="" xmlns:a14="http://schemas.microsoft.com/office/drawing/2010/main" xmlns:p14="http://schemas.microsoft.com/office/powerpoint/2010/main" xmlns:a16="http://schemas.microsoft.com/office/drawing/2014/main" id="{C6A630E9-6F2E-4219-9DE5-74ADC102DDB5}"/>
              </a:ext>
            </a:extLst>
          </p:cNvPr>
          <p:cNvSpPr/>
          <p:nvPr/>
        </p:nvSpPr>
        <p:spPr>
          <a:xfrm>
            <a:off x="1613868" y="5587504"/>
            <a:ext cx="833883" cy="338554"/>
          </a:xfrm>
          <a:prstGeom prst="rect">
            <a:avLst/>
          </a:prstGeom>
        </p:spPr>
        <p:txBody>
          <a:bodyPr wrap="none">
            <a:noAutofit/>
          </a:bodyPr>
          <a:lstStyle/>
          <a:p>
            <a:pPr algn="ctr" defTabSz="914373" fontAlgn="ctr"/>
            <a:r>
              <a:rPr lang="en-US" sz="1200" dirty="0"/>
              <a:t>Branch</a:t>
            </a:r>
          </a:p>
        </p:txBody>
      </p:sp>
      <p:sp>
        <p:nvSpPr>
          <p:cNvPr id="27" name="Freeform 116">
            <a:extLst>
              <a:ext uri="{FF2B5EF4-FFF2-40B4-BE49-F238E27FC236}">
                <a16:creationId xmlns="" xmlns:a14="http://schemas.microsoft.com/office/drawing/2010/main" xmlns:p14="http://schemas.microsoft.com/office/powerpoint/2010/main" xmlns:a16="http://schemas.microsoft.com/office/drawing/2014/main" id="{D3D62899-F7DF-4FB7-94A9-5180D5AB5991}"/>
              </a:ext>
            </a:extLst>
          </p:cNvPr>
          <p:cNvSpPr>
            <a:spLocks noEditPoints="1"/>
          </p:cNvSpPr>
          <p:nvPr/>
        </p:nvSpPr>
        <p:spPr bwMode="auto">
          <a:xfrm>
            <a:off x="2843638" y="4079950"/>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8" name="Freeform 116">
            <a:extLst>
              <a:ext uri="{FF2B5EF4-FFF2-40B4-BE49-F238E27FC236}">
                <a16:creationId xmlns="" xmlns:a14="http://schemas.microsoft.com/office/drawing/2010/main" xmlns:p14="http://schemas.microsoft.com/office/powerpoint/2010/main" xmlns:a16="http://schemas.microsoft.com/office/drawing/2014/main" id="{3FE4FC27-A6B4-44FF-8C7F-51DC12659C9B}"/>
              </a:ext>
            </a:extLst>
          </p:cNvPr>
          <p:cNvSpPr>
            <a:spLocks noEditPoints="1"/>
          </p:cNvSpPr>
          <p:nvPr/>
        </p:nvSpPr>
        <p:spPr bwMode="auto">
          <a:xfrm>
            <a:off x="2855847" y="4465285"/>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nvGrpSpPr>
          <p:cNvPr id="29" name="组合 594">
            <a:extLst>
              <a:ext uri="{FF2B5EF4-FFF2-40B4-BE49-F238E27FC236}">
                <a16:creationId xmlns="" xmlns:a14="http://schemas.microsoft.com/office/drawing/2010/main" xmlns:p14="http://schemas.microsoft.com/office/powerpoint/2010/main" xmlns:a16="http://schemas.microsoft.com/office/drawing/2014/main" id="{F213EEBF-1C1D-4423-A0EB-DA755F293CF2}"/>
              </a:ext>
            </a:extLst>
          </p:cNvPr>
          <p:cNvGrpSpPr/>
          <p:nvPr/>
        </p:nvGrpSpPr>
        <p:grpSpPr>
          <a:xfrm>
            <a:off x="2471453" y="3965479"/>
            <a:ext cx="125122" cy="110325"/>
            <a:chOff x="10096500" y="3467100"/>
            <a:chExt cx="238125" cy="212725"/>
          </a:xfrm>
          <a:solidFill>
            <a:srgbClr val="0076B1"/>
          </a:solidFill>
        </p:grpSpPr>
        <p:sp>
          <p:nvSpPr>
            <p:cNvPr id="30" name="Freeform 511">
              <a:extLst>
                <a:ext uri="{FF2B5EF4-FFF2-40B4-BE49-F238E27FC236}">
                  <a16:creationId xmlns="" xmlns:a14="http://schemas.microsoft.com/office/drawing/2010/main" xmlns:p14="http://schemas.microsoft.com/office/powerpoint/2010/main" xmlns:a16="http://schemas.microsoft.com/office/drawing/2014/main" id="{974D9CFB-1A85-4CBC-8493-1C520E0A5610}"/>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31" name="Freeform 512">
              <a:extLst>
                <a:ext uri="{FF2B5EF4-FFF2-40B4-BE49-F238E27FC236}">
                  <a16:creationId xmlns="" xmlns:a14="http://schemas.microsoft.com/office/drawing/2010/main" xmlns:p14="http://schemas.microsoft.com/office/powerpoint/2010/main" xmlns:a16="http://schemas.microsoft.com/office/drawing/2014/main" id="{35FAEFDA-0067-4FEE-BD07-6CA85671CEB1}"/>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32" name="Freeform 513">
              <a:extLst>
                <a:ext uri="{FF2B5EF4-FFF2-40B4-BE49-F238E27FC236}">
                  <a16:creationId xmlns="" xmlns:a14="http://schemas.microsoft.com/office/drawing/2010/main" xmlns:p14="http://schemas.microsoft.com/office/powerpoint/2010/main" xmlns:a16="http://schemas.microsoft.com/office/drawing/2014/main" id="{94ADB85B-1430-4E55-97B8-47567AD33899}"/>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33" name="Freeform 515">
              <a:extLst>
                <a:ext uri="{FF2B5EF4-FFF2-40B4-BE49-F238E27FC236}">
                  <a16:creationId xmlns="" xmlns:a14="http://schemas.microsoft.com/office/drawing/2010/main" xmlns:p14="http://schemas.microsoft.com/office/powerpoint/2010/main" xmlns:a16="http://schemas.microsoft.com/office/drawing/2014/main" id="{9085E220-7ACA-426F-8087-497B3997CA9D}"/>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34" name="组合 594">
            <a:extLst>
              <a:ext uri="{FF2B5EF4-FFF2-40B4-BE49-F238E27FC236}">
                <a16:creationId xmlns="" xmlns:a14="http://schemas.microsoft.com/office/drawing/2010/main" xmlns:p14="http://schemas.microsoft.com/office/powerpoint/2010/main" xmlns:a16="http://schemas.microsoft.com/office/drawing/2014/main" id="{29EA4E84-5AD3-41F4-978F-09B26EEA92C1}"/>
              </a:ext>
            </a:extLst>
          </p:cNvPr>
          <p:cNvGrpSpPr/>
          <p:nvPr/>
        </p:nvGrpSpPr>
        <p:grpSpPr>
          <a:xfrm>
            <a:off x="2565304" y="4152648"/>
            <a:ext cx="125122" cy="110325"/>
            <a:chOff x="10096500" y="3467100"/>
            <a:chExt cx="238125" cy="212725"/>
          </a:xfrm>
          <a:solidFill>
            <a:srgbClr val="0076B1"/>
          </a:solidFill>
        </p:grpSpPr>
        <p:sp>
          <p:nvSpPr>
            <p:cNvPr id="35" name="Freeform 511">
              <a:extLst>
                <a:ext uri="{FF2B5EF4-FFF2-40B4-BE49-F238E27FC236}">
                  <a16:creationId xmlns="" xmlns:a14="http://schemas.microsoft.com/office/drawing/2010/main" xmlns:p14="http://schemas.microsoft.com/office/powerpoint/2010/main" xmlns:a16="http://schemas.microsoft.com/office/drawing/2014/main" id="{12ED8991-9A5F-473C-B3F2-A82C0EC9CB8C}"/>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36" name="Freeform 512">
              <a:extLst>
                <a:ext uri="{FF2B5EF4-FFF2-40B4-BE49-F238E27FC236}">
                  <a16:creationId xmlns="" xmlns:a14="http://schemas.microsoft.com/office/drawing/2010/main" xmlns:p14="http://schemas.microsoft.com/office/powerpoint/2010/main" xmlns:a16="http://schemas.microsoft.com/office/drawing/2014/main" id="{B9C75C8C-B835-48D6-AC17-9DF39621712B}"/>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37" name="Freeform 513">
              <a:extLst>
                <a:ext uri="{FF2B5EF4-FFF2-40B4-BE49-F238E27FC236}">
                  <a16:creationId xmlns="" xmlns:a14="http://schemas.microsoft.com/office/drawing/2010/main" xmlns:p14="http://schemas.microsoft.com/office/powerpoint/2010/main" xmlns:a16="http://schemas.microsoft.com/office/drawing/2014/main" id="{CBEE49E4-5BB5-4A2D-8993-43CD9182195E}"/>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38" name="Freeform 515">
              <a:extLst>
                <a:ext uri="{FF2B5EF4-FFF2-40B4-BE49-F238E27FC236}">
                  <a16:creationId xmlns="" xmlns:a14="http://schemas.microsoft.com/office/drawing/2010/main" xmlns:p14="http://schemas.microsoft.com/office/powerpoint/2010/main" xmlns:a16="http://schemas.microsoft.com/office/drawing/2014/main" id="{6BAEEBFF-0BEA-4DF0-8055-280B43C02C04}"/>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39" name="组合 594">
            <a:extLst>
              <a:ext uri="{FF2B5EF4-FFF2-40B4-BE49-F238E27FC236}">
                <a16:creationId xmlns="" xmlns:a14="http://schemas.microsoft.com/office/drawing/2010/main" xmlns:p14="http://schemas.microsoft.com/office/powerpoint/2010/main" xmlns:a16="http://schemas.microsoft.com/office/drawing/2014/main" id="{869CDAA0-D726-4A56-B016-26FCC9F2EB0C}"/>
              </a:ext>
            </a:extLst>
          </p:cNvPr>
          <p:cNvGrpSpPr/>
          <p:nvPr/>
        </p:nvGrpSpPr>
        <p:grpSpPr>
          <a:xfrm>
            <a:off x="2460585" y="4339817"/>
            <a:ext cx="125122" cy="110325"/>
            <a:chOff x="10096500" y="3467100"/>
            <a:chExt cx="238125" cy="212725"/>
          </a:xfrm>
          <a:solidFill>
            <a:srgbClr val="0076B1"/>
          </a:solidFill>
        </p:grpSpPr>
        <p:sp>
          <p:nvSpPr>
            <p:cNvPr id="40" name="Freeform 511">
              <a:extLst>
                <a:ext uri="{FF2B5EF4-FFF2-40B4-BE49-F238E27FC236}">
                  <a16:creationId xmlns="" xmlns:a14="http://schemas.microsoft.com/office/drawing/2010/main" xmlns:p14="http://schemas.microsoft.com/office/powerpoint/2010/main" xmlns:a16="http://schemas.microsoft.com/office/drawing/2014/main" id="{5A834CDD-4C1F-4570-B8AF-30686E36258D}"/>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41" name="Freeform 512">
              <a:extLst>
                <a:ext uri="{FF2B5EF4-FFF2-40B4-BE49-F238E27FC236}">
                  <a16:creationId xmlns="" xmlns:a14="http://schemas.microsoft.com/office/drawing/2010/main" xmlns:p14="http://schemas.microsoft.com/office/powerpoint/2010/main" xmlns:a16="http://schemas.microsoft.com/office/drawing/2014/main" id="{2C62D05B-83FC-428A-B551-FD673CF14913}"/>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42" name="Freeform 513">
              <a:extLst>
                <a:ext uri="{FF2B5EF4-FFF2-40B4-BE49-F238E27FC236}">
                  <a16:creationId xmlns="" xmlns:a14="http://schemas.microsoft.com/office/drawing/2010/main" xmlns:p14="http://schemas.microsoft.com/office/powerpoint/2010/main" xmlns:a16="http://schemas.microsoft.com/office/drawing/2014/main" id="{62DA00B1-6418-453D-9F71-A46CF16B52FB}"/>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43" name="Freeform 515">
              <a:extLst>
                <a:ext uri="{FF2B5EF4-FFF2-40B4-BE49-F238E27FC236}">
                  <a16:creationId xmlns="" xmlns:a14="http://schemas.microsoft.com/office/drawing/2010/main" xmlns:p14="http://schemas.microsoft.com/office/powerpoint/2010/main" xmlns:a16="http://schemas.microsoft.com/office/drawing/2014/main" id="{654679A9-8723-4D01-9AEC-D04022EE454F}"/>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44" name="直接连接符 43">
            <a:extLst>
              <a:ext uri="{FF2B5EF4-FFF2-40B4-BE49-F238E27FC236}">
                <a16:creationId xmlns="" xmlns:a14="http://schemas.microsoft.com/office/drawing/2010/main" xmlns:p14="http://schemas.microsoft.com/office/powerpoint/2010/main" xmlns:a16="http://schemas.microsoft.com/office/drawing/2014/main" id="{6F4407FD-EB61-4357-B753-618BA7B0A422}"/>
              </a:ext>
            </a:extLst>
          </p:cNvPr>
          <p:cNvCxnSpPr/>
          <p:nvPr/>
        </p:nvCxnSpPr>
        <p:spPr>
          <a:xfrm>
            <a:off x="3319244" y="4316830"/>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4="http://schemas.microsoft.com/office/drawing/2010/main" xmlns:p14="http://schemas.microsoft.com/office/powerpoint/2010/main" xmlns:a16="http://schemas.microsoft.com/office/drawing/2014/main" id="{5C893AEE-F536-49D6-B019-1F81BF3FC574}"/>
              </a:ext>
            </a:extLst>
          </p:cNvPr>
          <p:cNvCxnSpPr/>
          <p:nvPr/>
        </p:nvCxnSpPr>
        <p:spPr>
          <a:xfrm>
            <a:off x="3121602" y="4110820"/>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4="http://schemas.microsoft.com/office/drawing/2010/main" xmlns:p14="http://schemas.microsoft.com/office/powerpoint/2010/main" xmlns:a16="http://schemas.microsoft.com/office/drawing/2014/main" id="{EF5BD758-7698-4609-B93C-72194FFB1EAC}"/>
              </a:ext>
            </a:extLst>
          </p:cNvPr>
          <p:cNvCxnSpPr/>
          <p:nvPr/>
        </p:nvCxnSpPr>
        <p:spPr>
          <a:xfrm>
            <a:off x="3127878" y="4496116"/>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4="http://schemas.microsoft.com/office/drawing/2010/main" xmlns:p14="http://schemas.microsoft.com/office/powerpoint/2010/main" xmlns:a16="http://schemas.microsoft.com/office/drawing/2014/main" id="{7B4EEBBE-0619-463C-9748-6B96D474BF71}"/>
              </a:ext>
            </a:extLst>
          </p:cNvPr>
          <p:cNvCxnSpPr/>
          <p:nvPr/>
        </p:nvCxnSpPr>
        <p:spPr>
          <a:xfrm>
            <a:off x="2667569" y="4578250"/>
            <a:ext cx="8844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594">
            <a:extLst>
              <a:ext uri="{FF2B5EF4-FFF2-40B4-BE49-F238E27FC236}">
                <a16:creationId xmlns="" xmlns:a14="http://schemas.microsoft.com/office/drawing/2010/main" xmlns:p14="http://schemas.microsoft.com/office/powerpoint/2010/main" xmlns:a16="http://schemas.microsoft.com/office/drawing/2014/main" id="{E7B0C507-C279-487F-96E0-FD49F6BA6396}"/>
              </a:ext>
            </a:extLst>
          </p:cNvPr>
          <p:cNvGrpSpPr/>
          <p:nvPr/>
        </p:nvGrpSpPr>
        <p:grpSpPr>
          <a:xfrm>
            <a:off x="2539192" y="4526986"/>
            <a:ext cx="125122" cy="110325"/>
            <a:chOff x="10096500" y="3467100"/>
            <a:chExt cx="238125" cy="212725"/>
          </a:xfrm>
          <a:solidFill>
            <a:srgbClr val="0076B1"/>
          </a:solidFill>
        </p:grpSpPr>
        <p:sp>
          <p:nvSpPr>
            <p:cNvPr id="49" name="Freeform 511">
              <a:extLst>
                <a:ext uri="{FF2B5EF4-FFF2-40B4-BE49-F238E27FC236}">
                  <a16:creationId xmlns="" xmlns:a14="http://schemas.microsoft.com/office/drawing/2010/main" xmlns:p14="http://schemas.microsoft.com/office/powerpoint/2010/main" xmlns:a16="http://schemas.microsoft.com/office/drawing/2014/main" id="{E76ACA34-CA91-435C-8BF3-937ACBE19149}"/>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50" name="Freeform 512">
              <a:extLst>
                <a:ext uri="{FF2B5EF4-FFF2-40B4-BE49-F238E27FC236}">
                  <a16:creationId xmlns="" xmlns:a14="http://schemas.microsoft.com/office/drawing/2010/main" xmlns:p14="http://schemas.microsoft.com/office/powerpoint/2010/main" xmlns:a16="http://schemas.microsoft.com/office/drawing/2014/main" id="{C95B6C33-8005-461D-AB39-76EC866A334B}"/>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51" name="Freeform 513">
              <a:extLst>
                <a:ext uri="{FF2B5EF4-FFF2-40B4-BE49-F238E27FC236}">
                  <a16:creationId xmlns="" xmlns:a14="http://schemas.microsoft.com/office/drawing/2010/main" xmlns:p14="http://schemas.microsoft.com/office/powerpoint/2010/main" xmlns:a16="http://schemas.microsoft.com/office/drawing/2014/main" id="{B575283B-FFDC-4C78-BE0C-9C9BC224344E}"/>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52" name="Freeform 515">
              <a:extLst>
                <a:ext uri="{FF2B5EF4-FFF2-40B4-BE49-F238E27FC236}">
                  <a16:creationId xmlns="" xmlns:a14="http://schemas.microsoft.com/office/drawing/2010/main" xmlns:p14="http://schemas.microsoft.com/office/powerpoint/2010/main" xmlns:a16="http://schemas.microsoft.com/office/drawing/2014/main" id="{DE07CE15-B0FD-4CA4-940F-B52D7566C8EE}"/>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53" name="直接连接符 52">
            <a:extLst>
              <a:ext uri="{FF2B5EF4-FFF2-40B4-BE49-F238E27FC236}">
                <a16:creationId xmlns="" xmlns:a14="http://schemas.microsoft.com/office/drawing/2010/main" xmlns:p14="http://schemas.microsoft.com/office/powerpoint/2010/main" xmlns:a16="http://schemas.microsoft.com/office/drawing/2014/main" id="{39A521C4-A726-4CFA-839E-A9B252CF7811}"/>
              </a:ext>
            </a:extLst>
          </p:cNvPr>
          <p:cNvCxnSpPr/>
          <p:nvPr/>
        </p:nvCxnSpPr>
        <p:spPr>
          <a:xfrm>
            <a:off x="2614265" y="4385930"/>
            <a:ext cx="141663"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4="http://schemas.microsoft.com/office/drawing/2010/main" xmlns:p14="http://schemas.microsoft.com/office/powerpoint/2010/main" xmlns:a16="http://schemas.microsoft.com/office/drawing/2014/main" id="{282F7800-C134-44A2-8794-771360176460}"/>
              </a:ext>
            </a:extLst>
          </p:cNvPr>
          <p:cNvCxnSpPr/>
          <p:nvPr/>
        </p:nvCxnSpPr>
        <p:spPr>
          <a:xfrm>
            <a:off x="2614265" y="4021466"/>
            <a:ext cx="141663"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4="http://schemas.microsoft.com/office/drawing/2010/main" xmlns:p14="http://schemas.microsoft.com/office/powerpoint/2010/main" xmlns:a16="http://schemas.microsoft.com/office/drawing/2014/main" id="{BE780B69-7FDA-4638-BB50-AEE9E20E8FE6}"/>
              </a:ext>
            </a:extLst>
          </p:cNvPr>
          <p:cNvCxnSpPr/>
          <p:nvPr/>
        </p:nvCxnSpPr>
        <p:spPr>
          <a:xfrm>
            <a:off x="2667569" y="4234533"/>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4="http://schemas.microsoft.com/office/drawing/2010/main" xmlns:p14="http://schemas.microsoft.com/office/powerpoint/2010/main" xmlns:a16="http://schemas.microsoft.com/office/drawing/2014/main" id="{CA2A6406-32B4-4310-B66D-6ABA4D71D707}"/>
              </a:ext>
            </a:extLst>
          </p:cNvPr>
          <p:cNvCxnSpPr/>
          <p:nvPr/>
        </p:nvCxnSpPr>
        <p:spPr>
          <a:xfrm>
            <a:off x="2752052" y="4022368"/>
            <a:ext cx="0" cy="5658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4="http://schemas.microsoft.com/office/drawing/2010/main" xmlns:p14="http://schemas.microsoft.com/office/powerpoint/2010/main" xmlns:a16="http://schemas.microsoft.com/office/drawing/2014/main" id="{7A1CEEEA-065F-4879-A6F6-B77600D040E1}"/>
              </a:ext>
            </a:extLst>
          </p:cNvPr>
          <p:cNvCxnSpPr/>
          <p:nvPr/>
        </p:nvCxnSpPr>
        <p:spPr>
          <a:xfrm>
            <a:off x="2756010" y="4110820"/>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4="http://schemas.microsoft.com/office/drawing/2010/main" xmlns:p14="http://schemas.microsoft.com/office/powerpoint/2010/main" xmlns:a16="http://schemas.microsoft.com/office/drawing/2014/main" id="{45120BDE-ED37-4D2C-B3C7-810C608B0FC3}"/>
              </a:ext>
            </a:extLst>
          </p:cNvPr>
          <p:cNvCxnSpPr/>
          <p:nvPr/>
        </p:nvCxnSpPr>
        <p:spPr>
          <a:xfrm>
            <a:off x="2756010" y="4496116"/>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4="http://schemas.microsoft.com/office/drawing/2010/main" xmlns:p14="http://schemas.microsoft.com/office/powerpoint/2010/main" xmlns:a16="http://schemas.microsoft.com/office/drawing/2014/main" id="{3AE30EA6-00BB-493B-B221-3F8333EF84F2}"/>
              </a:ext>
            </a:extLst>
          </p:cNvPr>
          <p:cNvCxnSpPr/>
          <p:nvPr/>
        </p:nvCxnSpPr>
        <p:spPr>
          <a:xfrm>
            <a:off x="3211227" y="4110861"/>
            <a:ext cx="0" cy="3852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0" name="Freeform 116">
            <a:extLst>
              <a:ext uri="{FF2B5EF4-FFF2-40B4-BE49-F238E27FC236}">
                <a16:creationId xmlns="" xmlns:a14="http://schemas.microsoft.com/office/drawing/2010/main" xmlns:p14="http://schemas.microsoft.com/office/powerpoint/2010/main" xmlns:a16="http://schemas.microsoft.com/office/drawing/2014/main" id="{89F49F8E-BACF-49D4-8A56-3AEFF1B16657}"/>
              </a:ext>
            </a:extLst>
          </p:cNvPr>
          <p:cNvSpPr>
            <a:spLocks noEditPoints="1"/>
          </p:cNvSpPr>
          <p:nvPr/>
        </p:nvSpPr>
        <p:spPr bwMode="auto">
          <a:xfrm>
            <a:off x="3026041" y="4286001"/>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nvGrpSpPr>
          <p:cNvPr id="61" name="组合 594">
            <a:extLst>
              <a:ext uri="{FF2B5EF4-FFF2-40B4-BE49-F238E27FC236}">
                <a16:creationId xmlns="" xmlns:a14="http://schemas.microsoft.com/office/drawing/2010/main" xmlns:p14="http://schemas.microsoft.com/office/powerpoint/2010/main" xmlns:a16="http://schemas.microsoft.com/office/drawing/2014/main" id="{B39357EC-A998-4040-8515-7009AEE63E8F}"/>
              </a:ext>
            </a:extLst>
          </p:cNvPr>
          <p:cNvGrpSpPr/>
          <p:nvPr/>
        </p:nvGrpSpPr>
        <p:grpSpPr>
          <a:xfrm>
            <a:off x="2477797" y="5395032"/>
            <a:ext cx="125122" cy="110325"/>
            <a:chOff x="10096500" y="3467100"/>
            <a:chExt cx="238125" cy="212725"/>
          </a:xfrm>
          <a:solidFill>
            <a:srgbClr val="0076B1"/>
          </a:solidFill>
        </p:grpSpPr>
        <p:sp>
          <p:nvSpPr>
            <p:cNvPr id="62" name="Freeform 511">
              <a:extLst>
                <a:ext uri="{FF2B5EF4-FFF2-40B4-BE49-F238E27FC236}">
                  <a16:creationId xmlns="" xmlns:a14="http://schemas.microsoft.com/office/drawing/2010/main" xmlns:p14="http://schemas.microsoft.com/office/powerpoint/2010/main" xmlns:a16="http://schemas.microsoft.com/office/drawing/2014/main" id="{9DC2829B-025C-4D36-B09F-CE121AE22918}"/>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63" name="Freeform 512">
              <a:extLst>
                <a:ext uri="{FF2B5EF4-FFF2-40B4-BE49-F238E27FC236}">
                  <a16:creationId xmlns="" xmlns:a14="http://schemas.microsoft.com/office/drawing/2010/main" xmlns:p14="http://schemas.microsoft.com/office/powerpoint/2010/main" xmlns:a16="http://schemas.microsoft.com/office/drawing/2014/main" id="{47D61B56-44F6-456B-8659-E9BEF04DE333}"/>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64" name="Freeform 513">
              <a:extLst>
                <a:ext uri="{FF2B5EF4-FFF2-40B4-BE49-F238E27FC236}">
                  <a16:creationId xmlns="" xmlns:a14="http://schemas.microsoft.com/office/drawing/2010/main" xmlns:p14="http://schemas.microsoft.com/office/powerpoint/2010/main" xmlns:a16="http://schemas.microsoft.com/office/drawing/2014/main" id="{65DF08B5-2ABE-4E49-995F-33FE7F244F1F}"/>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65" name="Freeform 515">
              <a:extLst>
                <a:ext uri="{FF2B5EF4-FFF2-40B4-BE49-F238E27FC236}">
                  <a16:creationId xmlns="" xmlns:a14="http://schemas.microsoft.com/office/drawing/2010/main" xmlns:p14="http://schemas.microsoft.com/office/powerpoint/2010/main" xmlns:a16="http://schemas.microsoft.com/office/drawing/2014/main" id="{04B6D2CF-BF99-4AD9-BEFD-B932AF51B73B}"/>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66" name="组合 594">
            <a:extLst>
              <a:ext uri="{FF2B5EF4-FFF2-40B4-BE49-F238E27FC236}">
                <a16:creationId xmlns="" xmlns:a14="http://schemas.microsoft.com/office/drawing/2010/main" xmlns:p14="http://schemas.microsoft.com/office/powerpoint/2010/main" xmlns:a16="http://schemas.microsoft.com/office/drawing/2014/main" id="{AC48EB20-1C8A-48B4-817E-BA8330933A5D}"/>
              </a:ext>
            </a:extLst>
          </p:cNvPr>
          <p:cNvGrpSpPr/>
          <p:nvPr/>
        </p:nvGrpSpPr>
        <p:grpSpPr>
          <a:xfrm>
            <a:off x="2559775" y="5549487"/>
            <a:ext cx="125122" cy="110325"/>
            <a:chOff x="10096500" y="3467100"/>
            <a:chExt cx="238125" cy="212725"/>
          </a:xfrm>
          <a:solidFill>
            <a:srgbClr val="0076B1"/>
          </a:solidFill>
        </p:grpSpPr>
        <p:sp>
          <p:nvSpPr>
            <p:cNvPr id="67" name="Freeform 511">
              <a:extLst>
                <a:ext uri="{FF2B5EF4-FFF2-40B4-BE49-F238E27FC236}">
                  <a16:creationId xmlns="" xmlns:a14="http://schemas.microsoft.com/office/drawing/2010/main" xmlns:p14="http://schemas.microsoft.com/office/powerpoint/2010/main" xmlns:a16="http://schemas.microsoft.com/office/drawing/2014/main" id="{AA48B973-6A41-4C6F-BF0F-C4BB970BFAC8}"/>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68" name="Freeform 512">
              <a:extLst>
                <a:ext uri="{FF2B5EF4-FFF2-40B4-BE49-F238E27FC236}">
                  <a16:creationId xmlns="" xmlns:a14="http://schemas.microsoft.com/office/drawing/2010/main" xmlns:p14="http://schemas.microsoft.com/office/powerpoint/2010/main" xmlns:a16="http://schemas.microsoft.com/office/drawing/2014/main" id="{50ECD797-5755-447F-A635-BE4C46B3F435}"/>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69" name="Freeform 513">
              <a:extLst>
                <a:ext uri="{FF2B5EF4-FFF2-40B4-BE49-F238E27FC236}">
                  <a16:creationId xmlns="" xmlns:a14="http://schemas.microsoft.com/office/drawing/2010/main" xmlns:p14="http://schemas.microsoft.com/office/powerpoint/2010/main" xmlns:a16="http://schemas.microsoft.com/office/drawing/2014/main" id="{77F55ACB-AFFB-47D7-AD79-58E707A80588}"/>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70" name="Freeform 515">
              <a:extLst>
                <a:ext uri="{FF2B5EF4-FFF2-40B4-BE49-F238E27FC236}">
                  <a16:creationId xmlns="" xmlns:a14="http://schemas.microsoft.com/office/drawing/2010/main" xmlns:p14="http://schemas.microsoft.com/office/powerpoint/2010/main" xmlns:a16="http://schemas.microsoft.com/office/drawing/2014/main" id="{69668196-0397-487D-AAC5-4C6D43C15321}"/>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71" name="直接连接符 70">
            <a:extLst>
              <a:ext uri="{FF2B5EF4-FFF2-40B4-BE49-F238E27FC236}">
                <a16:creationId xmlns="" xmlns:a14="http://schemas.microsoft.com/office/drawing/2010/main" xmlns:p14="http://schemas.microsoft.com/office/powerpoint/2010/main" xmlns:a16="http://schemas.microsoft.com/office/drawing/2014/main" id="{6461124C-9D46-40AA-AE82-BA778A82D2C5}"/>
              </a:ext>
            </a:extLst>
          </p:cNvPr>
          <p:cNvCxnSpPr/>
          <p:nvPr/>
        </p:nvCxnSpPr>
        <p:spPr>
          <a:xfrm>
            <a:off x="3336655" y="5523926"/>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2" name="Freeform 116">
            <a:extLst>
              <a:ext uri="{FF2B5EF4-FFF2-40B4-BE49-F238E27FC236}">
                <a16:creationId xmlns="" xmlns:a14="http://schemas.microsoft.com/office/drawing/2010/main" xmlns:p14="http://schemas.microsoft.com/office/powerpoint/2010/main" xmlns:a16="http://schemas.microsoft.com/office/drawing/2014/main" id="{35B6CF09-C68F-40B5-8763-EBE1D53D0B50}"/>
              </a:ext>
            </a:extLst>
          </p:cNvPr>
          <p:cNvSpPr>
            <a:spLocks noEditPoints="1"/>
          </p:cNvSpPr>
          <p:nvPr/>
        </p:nvSpPr>
        <p:spPr bwMode="auto">
          <a:xfrm>
            <a:off x="3040578" y="5493096"/>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cxnSp>
        <p:nvCxnSpPr>
          <p:cNvPr id="73" name="直接连接符 72">
            <a:extLst>
              <a:ext uri="{FF2B5EF4-FFF2-40B4-BE49-F238E27FC236}">
                <a16:creationId xmlns="" xmlns:a14="http://schemas.microsoft.com/office/drawing/2010/main" xmlns:p14="http://schemas.microsoft.com/office/powerpoint/2010/main" xmlns:a16="http://schemas.microsoft.com/office/drawing/2014/main" id="{44254E82-6E53-4071-BC4C-149D052BF119}"/>
              </a:ext>
            </a:extLst>
          </p:cNvPr>
          <p:cNvCxnSpPr/>
          <p:nvPr/>
        </p:nvCxnSpPr>
        <p:spPr>
          <a:xfrm>
            <a:off x="2808099" y="5523926"/>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 xmlns:a14="http://schemas.microsoft.com/office/drawing/2010/main" xmlns:p14="http://schemas.microsoft.com/office/powerpoint/2010/main" xmlns:a16="http://schemas.microsoft.com/office/drawing/2014/main" id="{A63CD788-374B-43D1-8DC1-CDECA996AD48}"/>
              </a:ext>
            </a:extLst>
          </p:cNvPr>
          <p:cNvSpPr/>
          <p:nvPr/>
        </p:nvSpPr>
        <p:spPr>
          <a:xfrm flipH="1">
            <a:off x="3098545" y="4466979"/>
            <a:ext cx="660470" cy="338554"/>
          </a:xfrm>
          <a:prstGeom prst="rect">
            <a:avLst/>
          </a:prstGeom>
        </p:spPr>
        <p:txBody>
          <a:bodyPr wrap="square">
            <a:noAutofit/>
          </a:bodyPr>
          <a:lstStyle/>
          <a:p>
            <a:pPr algn="ctr" defTabSz="914373" fontAlgn="ctr"/>
            <a:r>
              <a:rPr lang="en-US" sz="1200" dirty="0"/>
              <a:t>CPE</a:t>
            </a:r>
          </a:p>
        </p:txBody>
      </p:sp>
      <p:grpSp>
        <p:nvGrpSpPr>
          <p:cNvPr id="75" name="组合 167">
            <a:extLst>
              <a:ext uri="{FF2B5EF4-FFF2-40B4-BE49-F238E27FC236}">
                <a16:creationId xmlns="" xmlns:a14="http://schemas.microsoft.com/office/drawing/2010/main" xmlns:p14="http://schemas.microsoft.com/office/powerpoint/2010/main" xmlns:a16="http://schemas.microsoft.com/office/drawing/2014/main" id="{3AB43C9D-B1C8-4C5E-B0B5-FDDA6F119773}"/>
              </a:ext>
            </a:extLst>
          </p:cNvPr>
          <p:cNvGrpSpPr/>
          <p:nvPr/>
        </p:nvGrpSpPr>
        <p:grpSpPr>
          <a:xfrm>
            <a:off x="3478702" y="4196243"/>
            <a:ext cx="275353" cy="263444"/>
            <a:chOff x="3833193" y="3926598"/>
            <a:chExt cx="611915" cy="593154"/>
          </a:xfrm>
        </p:grpSpPr>
        <p:sp>
          <p:nvSpPr>
            <p:cNvPr id="76" name="椭圆 75">
              <a:extLst>
                <a:ext uri="{FF2B5EF4-FFF2-40B4-BE49-F238E27FC236}">
                  <a16:creationId xmlns="" xmlns:a14="http://schemas.microsoft.com/office/drawing/2010/main" xmlns:p14="http://schemas.microsoft.com/office/powerpoint/2010/main" xmlns:a16="http://schemas.microsoft.com/office/drawing/2014/main" id="{1BE1160C-B4FA-4AFA-AE4D-C9E421CE0C02}"/>
                </a:ext>
              </a:extLst>
            </p:cNvPr>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100" dirty="0"/>
            </a:p>
          </p:txBody>
        </p:sp>
        <p:sp>
          <p:nvSpPr>
            <p:cNvPr id="77" name="Freeform 26">
              <a:extLst>
                <a:ext uri="{FF2B5EF4-FFF2-40B4-BE49-F238E27FC236}">
                  <a16:creationId xmlns="" xmlns:a14="http://schemas.microsoft.com/office/drawing/2010/main" xmlns:p14="http://schemas.microsoft.com/office/powerpoint/2010/main" xmlns:a16="http://schemas.microsoft.com/office/drawing/2014/main" id="{FCCCC3BC-9B50-496E-B3F2-DEB164E7B7ED}"/>
                </a:ext>
              </a:extLst>
            </p:cNvPr>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100" noProof="1">
                <a:solidFill>
                  <a:schemeClr val="tx1"/>
                </a:solidFill>
              </a:endParaRPr>
            </a:p>
          </p:txBody>
        </p:sp>
      </p:grpSp>
      <p:sp>
        <p:nvSpPr>
          <p:cNvPr id="78" name="矩形 77">
            <a:extLst>
              <a:ext uri="{FF2B5EF4-FFF2-40B4-BE49-F238E27FC236}">
                <a16:creationId xmlns="" xmlns:a14="http://schemas.microsoft.com/office/drawing/2010/main" xmlns:p14="http://schemas.microsoft.com/office/powerpoint/2010/main" xmlns:a16="http://schemas.microsoft.com/office/drawing/2014/main" id="{B964546D-2C69-43DB-A2D6-4A00EEA2B4AE}"/>
              </a:ext>
            </a:extLst>
          </p:cNvPr>
          <p:cNvSpPr/>
          <p:nvPr/>
        </p:nvSpPr>
        <p:spPr>
          <a:xfrm flipH="1">
            <a:off x="3058530" y="5709997"/>
            <a:ext cx="660470" cy="316193"/>
          </a:xfrm>
          <a:prstGeom prst="rect">
            <a:avLst/>
          </a:prstGeom>
        </p:spPr>
        <p:txBody>
          <a:bodyPr wrap="square">
            <a:noAutofit/>
          </a:bodyPr>
          <a:lstStyle/>
          <a:p>
            <a:pPr algn="ctr" defTabSz="914373" fontAlgn="ctr"/>
            <a:r>
              <a:rPr lang="en-US" sz="1200" dirty="0"/>
              <a:t>CPE</a:t>
            </a:r>
          </a:p>
        </p:txBody>
      </p:sp>
      <p:grpSp>
        <p:nvGrpSpPr>
          <p:cNvPr id="79" name="组合 167">
            <a:extLst>
              <a:ext uri="{FF2B5EF4-FFF2-40B4-BE49-F238E27FC236}">
                <a16:creationId xmlns="" xmlns:a14="http://schemas.microsoft.com/office/drawing/2010/main" xmlns:p14="http://schemas.microsoft.com/office/powerpoint/2010/main" xmlns:a16="http://schemas.microsoft.com/office/drawing/2014/main" id="{E8A3684C-E7E0-48DB-9AC4-71287DDA787E}"/>
              </a:ext>
            </a:extLst>
          </p:cNvPr>
          <p:cNvGrpSpPr/>
          <p:nvPr/>
        </p:nvGrpSpPr>
        <p:grpSpPr>
          <a:xfrm>
            <a:off x="3465404" y="5360532"/>
            <a:ext cx="275353" cy="263444"/>
            <a:chOff x="3833193" y="3926598"/>
            <a:chExt cx="611915" cy="593154"/>
          </a:xfrm>
        </p:grpSpPr>
        <p:sp>
          <p:nvSpPr>
            <p:cNvPr id="80" name="椭圆 79">
              <a:extLst>
                <a:ext uri="{FF2B5EF4-FFF2-40B4-BE49-F238E27FC236}">
                  <a16:creationId xmlns="" xmlns:a14="http://schemas.microsoft.com/office/drawing/2010/main" xmlns:p14="http://schemas.microsoft.com/office/powerpoint/2010/main" xmlns:a16="http://schemas.microsoft.com/office/drawing/2014/main" id="{6C6824F9-828B-452A-905E-88FB8C1879AB}"/>
                </a:ext>
              </a:extLst>
            </p:cNvPr>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100" dirty="0"/>
            </a:p>
          </p:txBody>
        </p:sp>
        <p:sp>
          <p:nvSpPr>
            <p:cNvPr id="81" name="Freeform 26">
              <a:extLst>
                <a:ext uri="{FF2B5EF4-FFF2-40B4-BE49-F238E27FC236}">
                  <a16:creationId xmlns="" xmlns:a14="http://schemas.microsoft.com/office/drawing/2010/main" xmlns:p14="http://schemas.microsoft.com/office/powerpoint/2010/main" xmlns:a16="http://schemas.microsoft.com/office/drawing/2014/main" id="{614CFDE9-7AC9-46B4-B06C-248884554C8F}"/>
                </a:ext>
              </a:extLst>
            </p:cNvPr>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100" noProof="1">
                <a:solidFill>
                  <a:schemeClr val="tx1"/>
                </a:solidFill>
              </a:endParaRPr>
            </a:p>
          </p:txBody>
        </p:sp>
      </p:grpSp>
      <p:cxnSp>
        <p:nvCxnSpPr>
          <p:cNvPr id="82" name="直接连接符 81">
            <a:extLst>
              <a:ext uri="{FF2B5EF4-FFF2-40B4-BE49-F238E27FC236}">
                <a16:creationId xmlns="" xmlns:a14="http://schemas.microsoft.com/office/drawing/2010/main" xmlns:p14="http://schemas.microsoft.com/office/powerpoint/2010/main" xmlns:a16="http://schemas.microsoft.com/office/drawing/2014/main" id="{9019D6B6-85FE-41B5-A470-22F23FE1A1AC}"/>
              </a:ext>
            </a:extLst>
          </p:cNvPr>
          <p:cNvCxnSpPr/>
          <p:nvPr/>
        </p:nvCxnSpPr>
        <p:spPr>
          <a:xfrm>
            <a:off x="4102642" y="4613690"/>
            <a:ext cx="465813" cy="8087"/>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4="http://schemas.microsoft.com/office/drawing/2010/main" xmlns:p14="http://schemas.microsoft.com/office/powerpoint/2010/main" xmlns:a16="http://schemas.microsoft.com/office/drawing/2014/main" id="{194F9AB1-C2B0-48F6-8399-AF1882DFEF06}"/>
              </a:ext>
            </a:extLst>
          </p:cNvPr>
          <p:cNvCxnSpPr/>
          <p:nvPr/>
        </p:nvCxnSpPr>
        <p:spPr>
          <a:xfrm>
            <a:off x="3729584" y="4316830"/>
            <a:ext cx="373058"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4="http://schemas.microsoft.com/office/drawing/2010/main" xmlns:p14="http://schemas.microsoft.com/office/powerpoint/2010/main" xmlns:a16="http://schemas.microsoft.com/office/drawing/2014/main" id="{39DD1FEF-F7F0-4300-BC3F-883C071A4AA8}"/>
              </a:ext>
            </a:extLst>
          </p:cNvPr>
          <p:cNvCxnSpPr/>
          <p:nvPr/>
        </p:nvCxnSpPr>
        <p:spPr>
          <a:xfrm>
            <a:off x="4108186" y="4316830"/>
            <a:ext cx="0" cy="315133"/>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4="http://schemas.microsoft.com/office/drawing/2010/main" xmlns:p14="http://schemas.microsoft.com/office/powerpoint/2010/main" xmlns:a16="http://schemas.microsoft.com/office/drawing/2014/main" id="{69CD8094-0059-4279-9406-204062756E99}"/>
              </a:ext>
            </a:extLst>
          </p:cNvPr>
          <p:cNvCxnSpPr/>
          <p:nvPr/>
        </p:nvCxnSpPr>
        <p:spPr>
          <a:xfrm>
            <a:off x="3714966" y="5536482"/>
            <a:ext cx="403421"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4="http://schemas.microsoft.com/office/drawing/2010/main" xmlns:p14="http://schemas.microsoft.com/office/powerpoint/2010/main" xmlns:a16="http://schemas.microsoft.com/office/drawing/2014/main" id="{0B19112F-9AB9-4892-A2CA-26E5618059C3}"/>
              </a:ext>
            </a:extLst>
          </p:cNvPr>
          <p:cNvCxnSpPr/>
          <p:nvPr/>
        </p:nvCxnSpPr>
        <p:spPr>
          <a:xfrm flipH="1">
            <a:off x="4118387" y="5157420"/>
            <a:ext cx="1" cy="392067"/>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87" name="Freeform 6">
            <a:extLst>
              <a:ext uri="{FF2B5EF4-FFF2-40B4-BE49-F238E27FC236}">
                <a16:creationId xmlns="" xmlns:a14="http://schemas.microsoft.com/office/drawing/2010/main" xmlns:p14="http://schemas.microsoft.com/office/powerpoint/2010/main" xmlns:a16="http://schemas.microsoft.com/office/drawing/2014/main" id="{74686061-C5C2-4DD6-8AE6-FC1B0718C3D2}"/>
              </a:ext>
            </a:extLst>
          </p:cNvPr>
          <p:cNvSpPr>
            <a:spLocks/>
          </p:cNvSpPr>
          <p:nvPr/>
        </p:nvSpPr>
        <p:spPr bwMode="auto">
          <a:xfrm>
            <a:off x="5685451" y="5033636"/>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noFill/>
          <a:ln w="19050" cap="flat">
            <a:solidFill>
              <a:srgbClr val="00B0F0"/>
            </a:solidFill>
            <a:prstDash val="solid"/>
            <a:miter lim="800000"/>
            <a:headEnd/>
            <a:tailEnd/>
          </a:ln>
        </p:spPr>
        <p:txBody>
          <a:bodyPr vert="horz" wrap="square" lIns="91416" tIns="45708" rIns="91416" bIns="45708" numCol="1" anchor="t" anchorCtr="0" compatLnSpc="1">
            <a:prstTxWarp prst="textNoShape">
              <a:avLst/>
            </a:prstTxWarp>
            <a:noAutofit/>
          </a:bodyPr>
          <a:lstStyle/>
          <a:p>
            <a:pPr defTabSz="914373" fontAlgn="ctr">
              <a:defRPr/>
            </a:pPr>
            <a:endParaRPr lang="en-US" altLang="zh-CN" sz="1100" kern="0" dirty="0"/>
          </a:p>
        </p:txBody>
      </p:sp>
      <p:sp>
        <p:nvSpPr>
          <p:cNvPr id="88" name="矩形 87">
            <a:extLst>
              <a:ext uri="{FF2B5EF4-FFF2-40B4-BE49-F238E27FC236}">
                <a16:creationId xmlns="" xmlns:a14="http://schemas.microsoft.com/office/drawing/2010/main" xmlns:p14="http://schemas.microsoft.com/office/powerpoint/2010/main" xmlns:a16="http://schemas.microsoft.com/office/drawing/2014/main" id="{F1AF3898-8428-4CB1-A070-AF5F0E7918DB}"/>
              </a:ext>
            </a:extLst>
          </p:cNvPr>
          <p:cNvSpPr/>
          <p:nvPr/>
        </p:nvSpPr>
        <p:spPr>
          <a:xfrm>
            <a:off x="5906981" y="5242462"/>
            <a:ext cx="1194917" cy="338554"/>
          </a:xfrm>
          <a:prstGeom prst="rect">
            <a:avLst/>
          </a:prstGeom>
        </p:spPr>
        <p:txBody>
          <a:bodyPr wrap="square">
            <a:noAutofit/>
          </a:bodyPr>
          <a:lstStyle/>
          <a:p>
            <a:pPr algn="ctr" defTabSz="914373" fontAlgn="ctr"/>
            <a:r>
              <a:rPr lang="en-US" sz="1200" dirty="0"/>
              <a:t>DC fabric</a:t>
            </a:r>
          </a:p>
        </p:txBody>
      </p:sp>
      <p:grpSp>
        <p:nvGrpSpPr>
          <p:cNvPr id="89" name="组合 58">
            <a:extLst>
              <a:ext uri="{FF2B5EF4-FFF2-40B4-BE49-F238E27FC236}">
                <a16:creationId xmlns="" xmlns:a14="http://schemas.microsoft.com/office/drawing/2010/main" xmlns:p14="http://schemas.microsoft.com/office/powerpoint/2010/main" xmlns:a16="http://schemas.microsoft.com/office/drawing/2014/main" id="{3C3E40EB-3435-45D0-8CA4-7B6A0F350CB7}"/>
              </a:ext>
            </a:extLst>
          </p:cNvPr>
          <p:cNvGrpSpPr/>
          <p:nvPr/>
        </p:nvGrpSpPr>
        <p:grpSpPr>
          <a:xfrm>
            <a:off x="6133585" y="5557382"/>
            <a:ext cx="314408" cy="337526"/>
            <a:chOff x="6389297" y="1972462"/>
            <a:chExt cx="3812876" cy="3623095"/>
          </a:xfrm>
        </p:grpSpPr>
        <p:grpSp>
          <p:nvGrpSpPr>
            <p:cNvPr id="90" name="组合 103">
              <a:extLst>
                <a:ext uri="{FF2B5EF4-FFF2-40B4-BE49-F238E27FC236}">
                  <a16:creationId xmlns="" xmlns:a14="http://schemas.microsoft.com/office/drawing/2010/main" xmlns:p14="http://schemas.microsoft.com/office/powerpoint/2010/main" xmlns:a16="http://schemas.microsoft.com/office/drawing/2014/main" id="{2F486083-81BD-4EFD-AE22-1F4768E9E957}"/>
                </a:ext>
              </a:extLst>
            </p:cNvPr>
            <p:cNvGrpSpPr/>
            <p:nvPr/>
          </p:nvGrpSpPr>
          <p:grpSpPr>
            <a:xfrm>
              <a:off x="6389297" y="1972462"/>
              <a:ext cx="3812876" cy="3623095"/>
              <a:chOff x="2682814" y="2216988"/>
              <a:chExt cx="3812876" cy="3623095"/>
            </a:xfrm>
          </p:grpSpPr>
          <p:sp>
            <p:nvSpPr>
              <p:cNvPr id="93" name="八边形 92">
                <a:extLst>
                  <a:ext uri="{FF2B5EF4-FFF2-40B4-BE49-F238E27FC236}">
                    <a16:creationId xmlns="" xmlns:a14="http://schemas.microsoft.com/office/drawing/2010/main" xmlns:p14="http://schemas.microsoft.com/office/powerpoint/2010/main" xmlns:a16="http://schemas.microsoft.com/office/drawing/2014/main" id="{659F2B99-0043-4F96-809D-6EC1DDE81174}"/>
                  </a:ext>
                </a:extLst>
              </p:cNvPr>
              <p:cNvSpPr/>
              <p:nvPr/>
            </p:nvSpPr>
            <p:spPr>
              <a:xfrm>
                <a:off x="2812211" y="2346385"/>
                <a:ext cx="3554083" cy="3364302"/>
              </a:xfrm>
              <a:prstGeom prst="octagon">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94" name="椭圆 93">
                <a:extLst>
                  <a:ext uri="{FF2B5EF4-FFF2-40B4-BE49-F238E27FC236}">
                    <a16:creationId xmlns="" xmlns:a14="http://schemas.microsoft.com/office/drawing/2010/main" xmlns:p14="http://schemas.microsoft.com/office/powerpoint/2010/main" xmlns:a16="http://schemas.microsoft.com/office/drawing/2014/main" id="{A7B8FA21-0380-407E-A196-96BBCC523B6D}"/>
                  </a:ext>
                </a:extLst>
              </p:cNvPr>
              <p:cNvSpPr/>
              <p:nvPr/>
            </p:nvSpPr>
            <p:spPr>
              <a:xfrm>
                <a:off x="3657600"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95" name="椭圆 94">
                <a:extLst>
                  <a:ext uri="{FF2B5EF4-FFF2-40B4-BE49-F238E27FC236}">
                    <a16:creationId xmlns="" xmlns:a14="http://schemas.microsoft.com/office/drawing/2010/main" xmlns:p14="http://schemas.microsoft.com/office/powerpoint/2010/main" xmlns:a16="http://schemas.microsoft.com/office/drawing/2014/main" id="{D453B52B-0796-41BB-8135-74496F64700F}"/>
                  </a:ext>
                </a:extLst>
              </p:cNvPr>
              <p:cNvSpPr/>
              <p:nvPr/>
            </p:nvSpPr>
            <p:spPr>
              <a:xfrm>
                <a:off x="5244861" y="558129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96" name="椭圆 95">
                <a:extLst>
                  <a:ext uri="{FF2B5EF4-FFF2-40B4-BE49-F238E27FC236}">
                    <a16:creationId xmlns="" xmlns:a14="http://schemas.microsoft.com/office/drawing/2010/main" xmlns:p14="http://schemas.microsoft.com/office/powerpoint/2010/main" xmlns:a16="http://schemas.microsoft.com/office/drawing/2014/main" id="{6FC3B332-8A18-4CA0-8D28-7C1A1B221014}"/>
                  </a:ext>
                </a:extLst>
              </p:cNvPr>
              <p:cNvSpPr/>
              <p:nvPr/>
            </p:nvSpPr>
            <p:spPr>
              <a:xfrm>
                <a:off x="5244861"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97" name="椭圆 96">
                <a:extLst>
                  <a:ext uri="{FF2B5EF4-FFF2-40B4-BE49-F238E27FC236}">
                    <a16:creationId xmlns="" xmlns:a14="http://schemas.microsoft.com/office/drawing/2010/main" xmlns:p14="http://schemas.microsoft.com/office/powerpoint/2010/main" xmlns:a16="http://schemas.microsoft.com/office/drawing/2014/main" id="{F13D2DF6-8D8F-45C6-83FD-A2793416316C}"/>
                  </a:ext>
                </a:extLst>
              </p:cNvPr>
              <p:cNvSpPr/>
              <p:nvPr/>
            </p:nvSpPr>
            <p:spPr>
              <a:xfrm>
                <a:off x="3657600" y="5581289"/>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98" name="椭圆 97">
                <a:extLst>
                  <a:ext uri="{FF2B5EF4-FFF2-40B4-BE49-F238E27FC236}">
                    <a16:creationId xmlns="" xmlns:a14="http://schemas.microsoft.com/office/drawing/2010/main" xmlns:p14="http://schemas.microsoft.com/office/powerpoint/2010/main" xmlns:a16="http://schemas.microsoft.com/office/drawing/2014/main" id="{716BBB44-33C4-49CB-A485-1C5B2BBFED32}"/>
                  </a:ext>
                </a:extLst>
              </p:cNvPr>
              <p:cNvSpPr/>
              <p:nvPr/>
            </p:nvSpPr>
            <p:spPr>
              <a:xfrm>
                <a:off x="2682814" y="4537491"/>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99" name="椭圆 98">
                <a:extLst>
                  <a:ext uri="{FF2B5EF4-FFF2-40B4-BE49-F238E27FC236}">
                    <a16:creationId xmlns="" xmlns:a14="http://schemas.microsoft.com/office/drawing/2010/main" xmlns:p14="http://schemas.microsoft.com/office/powerpoint/2010/main" xmlns:a16="http://schemas.microsoft.com/office/drawing/2014/main" id="{1E2DE540-7DB8-4C58-8E33-5D6C7BC35EA8}"/>
                  </a:ext>
                </a:extLst>
              </p:cNvPr>
              <p:cNvSpPr/>
              <p:nvPr/>
            </p:nvSpPr>
            <p:spPr>
              <a:xfrm>
                <a:off x="2682814"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00" name="椭圆 99">
                <a:extLst>
                  <a:ext uri="{FF2B5EF4-FFF2-40B4-BE49-F238E27FC236}">
                    <a16:creationId xmlns="" xmlns:a14="http://schemas.microsoft.com/office/drawing/2010/main" xmlns:p14="http://schemas.microsoft.com/office/powerpoint/2010/main" xmlns:a16="http://schemas.microsoft.com/office/drawing/2014/main" id="{90A5A2BD-797B-4FCC-8ABF-15BEB69DAD53}"/>
                  </a:ext>
                </a:extLst>
              </p:cNvPr>
              <p:cNvSpPr/>
              <p:nvPr/>
            </p:nvSpPr>
            <p:spPr>
              <a:xfrm>
                <a:off x="6236897"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01" name="椭圆 100">
                <a:extLst>
                  <a:ext uri="{FF2B5EF4-FFF2-40B4-BE49-F238E27FC236}">
                    <a16:creationId xmlns="" xmlns:a14="http://schemas.microsoft.com/office/drawing/2010/main" xmlns:p14="http://schemas.microsoft.com/office/powerpoint/2010/main" xmlns:a16="http://schemas.microsoft.com/office/drawing/2014/main" id="{3BBF6363-FFAE-44DF-964B-A28A226F8950}"/>
                  </a:ext>
                </a:extLst>
              </p:cNvPr>
              <p:cNvSpPr/>
              <p:nvPr/>
            </p:nvSpPr>
            <p:spPr>
              <a:xfrm>
                <a:off x="6236897" y="4597872"/>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cxnSp>
            <p:nvCxnSpPr>
              <p:cNvPr id="102" name="直接连接符 101">
                <a:extLst>
                  <a:ext uri="{FF2B5EF4-FFF2-40B4-BE49-F238E27FC236}">
                    <a16:creationId xmlns="" xmlns:a14="http://schemas.microsoft.com/office/drawing/2010/main" xmlns:p14="http://schemas.microsoft.com/office/powerpoint/2010/main" xmlns:a16="http://schemas.microsoft.com/office/drawing/2014/main" id="{36A334F8-DC9E-49AC-9BAA-F5E0DAC66D55}"/>
                  </a:ext>
                </a:extLst>
              </p:cNvPr>
              <p:cNvCxnSpPr>
                <a:stCxn id="94" idx="5"/>
                <a:endCxn id="95" idx="1"/>
              </p:cNvCxnSpPr>
              <p:nvPr/>
            </p:nvCxnSpPr>
            <p:spPr>
              <a:xfrm>
                <a:off x="3878494" y="2437882"/>
                <a:ext cx="1404266" cy="31813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 xmlns:a14="http://schemas.microsoft.com/office/drawing/2010/main" xmlns:p14="http://schemas.microsoft.com/office/powerpoint/2010/main" xmlns:a16="http://schemas.microsoft.com/office/drawing/2014/main" id="{E1FF1525-F951-497A-A6C8-B14449AF6C45}"/>
                  </a:ext>
                </a:extLst>
              </p:cNvPr>
              <p:cNvCxnSpPr>
                <a:endCxn id="97" idx="7"/>
              </p:cNvCxnSpPr>
              <p:nvPr/>
            </p:nvCxnSpPr>
            <p:spPr>
              <a:xfrm flipH="1">
                <a:off x="3878494" y="2475781"/>
                <a:ext cx="1487137" cy="31434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 xmlns:a14="http://schemas.microsoft.com/office/drawing/2010/main" xmlns:p14="http://schemas.microsoft.com/office/powerpoint/2010/main" xmlns:a16="http://schemas.microsoft.com/office/drawing/2014/main" id="{142B7C48-4B3E-4506-BBDD-6C435D1A140C}"/>
                  </a:ext>
                </a:extLst>
              </p:cNvPr>
              <p:cNvCxnSpPr/>
              <p:nvPr/>
            </p:nvCxnSpPr>
            <p:spPr>
              <a:xfrm flipH="1">
                <a:off x="2941607" y="3321166"/>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a14="http://schemas.microsoft.com/office/drawing/2010/main" xmlns:p14="http://schemas.microsoft.com/office/powerpoint/2010/main" xmlns:a16="http://schemas.microsoft.com/office/drawing/2014/main" id="{B2F6D11A-CB57-4F66-B294-888E59AAF2F4}"/>
                  </a:ext>
                </a:extLst>
              </p:cNvPr>
              <p:cNvCxnSpPr>
                <a:endCxn id="99" idx="5"/>
              </p:cNvCxnSpPr>
              <p:nvPr/>
            </p:nvCxnSpPr>
            <p:spPr>
              <a:xfrm flipH="1" flipV="1">
                <a:off x="2903708" y="3412664"/>
                <a:ext cx="3333189" cy="1254224"/>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 xmlns:a14="http://schemas.microsoft.com/office/drawing/2010/main" xmlns:p14="http://schemas.microsoft.com/office/powerpoint/2010/main" xmlns:a16="http://schemas.microsoft.com/office/drawing/2014/main" id="{4C415624-34EF-488D-84E1-838FF18002C5}"/>
                  </a:ext>
                </a:extLst>
              </p:cNvPr>
              <p:cNvCxnSpPr>
                <a:endCxn id="98" idx="6"/>
              </p:cNvCxnSpPr>
              <p:nvPr/>
            </p:nvCxnSpPr>
            <p:spPr>
              <a:xfrm flipH="1">
                <a:off x="2941607" y="3393716"/>
                <a:ext cx="3295290" cy="1273172"/>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 xmlns:a14="http://schemas.microsoft.com/office/drawing/2010/main" xmlns:p14="http://schemas.microsoft.com/office/powerpoint/2010/main" xmlns:a16="http://schemas.microsoft.com/office/drawing/2014/main" id="{15F72EEB-4CAB-4A7A-9232-DAD3DED6F2C6}"/>
                  </a:ext>
                </a:extLst>
              </p:cNvPr>
              <p:cNvCxnSpPr/>
              <p:nvPr/>
            </p:nvCxnSpPr>
            <p:spPr>
              <a:xfrm flipH="1">
                <a:off x="2941607" y="4727268"/>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 xmlns:a14="http://schemas.microsoft.com/office/drawing/2010/main" xmlns:p14="http://schemas.microsoft.com/office/powerpoint/2010/main" xmlns:a16="http://schemas.microsoft.com/office/drawing/2014/main" id="{DEE29EF7-A58F-4698-A31F-552C2749DF11}"/>
                  </a:ext>
                </a:extLst>
              </p:cNvPr>
              <p:cNvCxnSpPr>
                <a:stCxn id="97" idx="0"/>
                <a:endCxn id="94" idx="4"/>
              </p:cNvCxnSpPr>
              <p:nvPr/>
            </p:nvCxnSpPr>
            <p:spPr>
              <a:xfrm flipV="1">
                <a:off x="378699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4="http://schemas.microsoft.com/office/drawing/2010/main" xmlns:p14="http://schemas.microsoft.com/office/powerpoint/2010/main" xmlns:a16="http://schemas.microsoft.com/office/drawing/2014/main" id="{DCB08DFF-D3ED-454F-9069-D278C5A93AF7}"/>
                  </a:ext>
                </a:extLst>
              </p:cNvPr>
              <p:cNvCxnSpPr/>
              <p:nvPr/>
            </p:nvCxnSpPr>
            <p:spPr>
              <a:xfrm flipV="1">
                <a:off x="540013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4="http://schemas.microsoft.com/office/drawing/2010/main" xmlns:p14="http://schemas.microsoft.com/office/powerpoint/2010/main" xmlns:a16="http://schemas.microsoft.com/office/drawing/2014/main" id="{37E3500D-85C2-4B82-83FC-0CB39991A3CE}"/>
                  </a:ext>
                </a:extLst>
              </p:cNvPr>
              <p:cNvCxnSpPr>
                <a:stCxn id="96" idx="3"/>
                <a:endCxn id="98" idx="7"/>
              </p:cNvCxnSpPr>
              <p:nvPr/>
            </p:nvCxnSpPr>
            <p:spPr>
              <a:xfrm flipH="1">
                <a:off x="2903708" y="2437882"/>
                <a:ext cx="2379052" cy="2137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 xmlns:a14="http://schemas.microsoft.com/office/drawing/2010/main" xmlns:p14="http://schemas.microsoft.com/office/powerpoint/2010/main" xmlns:a16="http://schemas.microsoft.com/office/drawing/2014/main" id="{B74F2A08-BBA1-43C9-8DB9-76CD0801EBEF}"/>
                  </a:ext>
                </a:extLst>
              </p:cNvPr>
              <p:cNvCxnSpPr>
                <a:stCxn id="100" idx="3"/>
              </p:cNvCxnSpPr>
              <p:nvPr/>
            </p:nvCxnSpPr>
            <p:spPr>
              <a:xfrm flipH="1">
                <a:off x="3722298" y="3412664"/>
                <a:ext cx="2552498" cy="238335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91" name="直接连接符 90">
              <a:extLst>
                <a:ext uri="{FF2B5EF4-FFF2-40B4-BE49-F238E27FC236}">
                  <a16:creationId xmlns="" xmlns:a14="http://schemas.microsoft.com/office/drawing/2010/main" xmlns:p14="http://schemas.microsoft.com/office/powerpoint/2010/main" xmlns:a16="http://schemas.microsoft.com/office/drawing/2014/main" id="{12378BF0-DBBB-4E18-A5A4-67A5F685B8DE}"/>
                </a:ext>
              </a:extLst>
            </p:cNvPr>
            <p:cNvCxnSpPr>
              <a:endCxn id="94" idx="7"/>
            </p:cNvCxnSpPr>
            <p:nvPr/>
          </p:nvCxnSpPr>
          <p:spPr>
            <a:xfrm flipH="1" flipV="1">
              <a:off x="7584977" y="2010361"/>
              <a:ext cx="2548702" cy="2533285"/>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 xmlns:a14="http://schemas.microsoft.com/office/drawing/2010/main" xmlns:p14="http://schemas.microsoft.com/office/powerpoint/2010/main" xmlns:a16="http://schemas.microsoft.com/office/drawing/2014/main" id="{3775A2EF-3A95-4A13-9B1A-7B62628B0986}"/>
                </a:ext>
              </a:extLst>
            </p:cNvPr>
            <p:cNvCxnSpPr>
              <a:stCxn id="95" idx="1"/>
              <a:endCxn id="99" idx="4"/>
            </p:cNvCxnSpPr>
            <p:nvPr/>
          </p:nvCxnSpPr>
          <p:spPr>
            <a:xfrm flipH="1" flipV="1">
              <a:off x="6518694" y="3206037"/>
              <a:ext cx="2470549" cy="2168626"/>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21" name="圆角矩形 427">
            <a:extLst>
              <a:ext uri="{FF2B5EF4-FFF2-40B4-BE49-F238E27FC236}">
                <a16:creationId xmlns="" xmlns:a14="http://schemas.microsoft.com/office/drawing/2010/main" xmlns:p14="http://schemas.microsoft.com/office/powerpoint/2010/main" xmlns:a16="http://schemas.microsoft.com/office/drawing/2014/main" id="{EEFD56B2-4317-4A3A-80FE-2691F0F813A5}"/>
              </a:ext>
            </a:extLst>
          </p:cNvPr>
          <p:cNvSpPr/>
          <p:nvPr/>
        </p:nvSpPr>
        <p:spPr>
          <a:xfrm>
            <a:off x="6559380" y="5536482"/>
            <a:ext cx="287505" cy="116621"/>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endParaRPr lang="en-US" altLang="zh-CN" sz="1100" dirty="0">
              <a:solidFill>
                <a:schemeClr val="tx2"/>
              </a:solidFill>
            </a:endParaRPr>
          </a:p>
        </p:txBody>
      </p:sp>
      <p:grpSp>
        <p:nvGrpSpPr>
          <p:cNvPr id="122" name="组合 94">
            <a:extLst>
              <a:ext uri="{FF2B5EF4-FFF2-40B4-BE49-F238E27FC236}">
                <a16:creationId xmlns="" xmlns:a14="http://schemas.microsoft.com/office/drawing/2010/main" xmlns:p14="http://schemas.microsoft.com/office/powerpoint/2010/main" xmlns:a16="http://schemas.microsoft.com/office/drawing/2014/main" id="{47F12B5F-E849-4D7A-AD9E-E0BD47979E0E}"/>
              </a:ext>
            </a:extLst>
          </p:cNvPr>
          <p:cNvGrpSpPr/>
          <p:nvPr/>
        </p:nvGrpSpPr>
        <p:grpSpPr>
          <a:xfrm>
            <a:off x="6960020" y="5566315"/>
            <a:ext cx="236748" cy="385363"/>
            <a:chOff x="1952864" y="2443060"/>
            <a:chExt cx="439738" cy="671513"/>
          </a:xfrm>
          <a:solidFill>
            <a:srgbClr val="00B0F0"/>
          </a:solidFill>
        </p:grpSpPr>
        <p:sp>
          <p:nvSpPr>
            <p:cNvPr id="123" name="Line 157">
              <a:extLst>
                <a:ext uri="{FF2B5EF4-FFF2-40B4-BE49-F238E27FC236}">
                  <a16:creationId xmlns="" xmlns:a14="http://schemas.microsoft.com/office/drawing/2010/main" xmlns:p14="http://schemas.microsoft.com/office/powerpoint/2010/main" xmlns:a16="http://schemas.microsoft.com/office/drawing/2014/main" id="{18295334-BD3F-4977-9104-81741A6F1C01}"/>
                </a:ext>
              </a:extLst>
            </p:cNvPr>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24" name="Line 158">
              <a:extLst>
                <a:ext uri="{FF2B5EF4-FFF2-40B4-BE49-F238E27FC236}">
                  <a16:creationId xmlns="" xmlns:a14="http://schemas.microsoft.com/office/drawing/2010/main" xmlns:p14="http://schemas.microsoft.com/office/powerpoint/2010/main" xmlns:a16="http://schemas.microsoft.com/office/drawing/2014/main" id="{C1CF64A9-5BD2-4A20-89EE-83BD1D93A108}"/>
                </a:ext>
              </a:extLst>
            </p:cNvPr>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25" name="Freeform 159">
              <a:extLst>
                <a:ext uri="{FF2B5EF4-FFF2-40B4-BE49-F238E27FC236}">
                  <a16:creationId xmlns="" xmlns:a14="http://schemas.microsoft.com/office/drawing/2010/main" xmlns:p14="http://schemas.microsoft.com/office/powerpoint/2010/main" xmlns:a16="http://schemas.microsoft.com/office/drawing/2014/main" id="{5BFDB691-ADE8-4AEA-97D3-B6BA2B7F8D3A}"/>
                </a:ext>
              </a:extLst>
            </p:cNvPr>
            <p:cNvSpPr>
              <a:spLocks noEditPoints="1"/>
            </p:cNvSpPr>
            <p:nvPr/>
          </p:nvSpPr>
          <p:spPr bwMode="auto">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26" name="Freeform 160">
              <a:extLst>
                <a:ext uri="{FF2B5EF4-FFF2-40B4-BE49-F238E27FC236}">
                  <a16:creationId xmlns="" xmlns:a14="http://schemas.microsoft.com/office/drawing/2010/main" xmlns:p14="http://schemas.microsoft.com/office/powerpoint/2010/main" xmlns:a16="http://schemas.microsoft.com/office/drawing/2014/main" id="{2028427A-DAEB-4B36-83FE-1B3CD5239E3E}"/>
                </a:ext>
              </a:extLst>
            </p:cNvPr>
            <p:cNvSpPr>
              <a:spLocks/>
            </p:cNvSpPr>
            <p:nvPr/>
          </p:nvSpPr>
          <p:spPr bwMode="auto">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127" name="组合 387">
            <a:extLst>
              <a:ext uri="{FF2B5EF4-FFF2-40B4-BE49-F238E27FC236}">
                <a16:creationId xmlns="" xmlns:a14="http://schemas.microsoft.com/office/drawing/2010/main" xmlns:p14="http://schemas.microsoft.com/office/powerpoint/2010/main" xmlns:a16="http://schemas.microsoft.com/office/drawing/2014/main" id="{0D462109-8684-4263-8F76-80294EAAF4AE}"/>
              </a:ext>
            </a:extLst>
          </p:cNvPr>
          <p:cNvGrpSpPr/>
          <p:nvPr/>
        </p:nvGrpSpPr>
        <p:grpSpPr>
          <a:xfrm>
            <a:off x="5769338" y="5592512"/>
            <a:ext cx="292119" cy="304893"/>
            <a:chOff x="4622166" y="3061494"/>
            <a:chExt cx="489584" cy="615667"/>
          </a:xfrm>
          <a:solidFill>
            <a:srgbClr val="00B0F0"/>
          </a:solidFill>
        </p:grpSpPr>
        <p:grpSp>
          <p:nvGrpSpPr>
            <p:cNvPr id="128" name="组合 376">
              <a:extLst>
                <a:ext uri="{FF2B5EF4-FFF2-40B4-BE49-F238E27FC236}">
                  <a16:creationId xmlns="" xmlns:a14="http://schemas.microsoft.com/office/drawing/2010/main" xmlns:p14="http://schemas.microsoft.com/office/powerpoint/2010/main" xmlns:a16="http://schemas.microsoft.com/office/drawing/2014/main" id="{252A7F20-074A-4AB6-BF23-16C25682EA77}"/>
                </a:ext>
              </a:extLst>
            </p:cNvPr>
            <p:cNvGrpSpPr/>
            <p:nvPr/>
          </p:nvGrpSpPr>
          <p:grpSpPr>
            <a:xfrm>
              <a:off x="4622166" y="3467100"/>
              <a:ext cx="489584" cy="210061"/>
              <a:chOff x="3298897" y="4095287"/>
              <a:chExt cx="1257750" cy="591162"/>
            </a:xfrm>
            <a:grpFill/>
          </p:grpSpPr>
          <p:sp>
            <p:nvSpPr>
              <p:cNvPr id="135" name="Freeform 13">
                <a:extLst>
                  <a:ext uri="{FF2B5EF4-FFF2-40B4-BE49-F238E27FC236}">
                    <a16:creationId xmlns="" xmlns:a14="http://schemas.microsoft.com/office/drawing/2010/main" xmlns:p14="http://schemas.microsoft.com/office/powerpoint/2010/main" xmlns:a16="http://schemas.microsoft.com/office/drawing/2014/main" id="{682EB80C-47C1-4C8E-965F-02AEF62E5A1B}"/>
                  </a:ext>
                </a:extLst>
              </p:cNvPr>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sp>
            <p:nvSpPr>
              <p:cNvPr id="136" name="Freeform 13">
                <a:extLst>
                  <a:ext uri="{FF2B5EF4-FFF2-40B4-BE49-F238E27FC236}">
                    <a16:creationId xmlns="" xmlns:a14="http://schemas.microsoft.com/office/drawing/2010/main" xmlns:p14="http://schemas.microsoft.com/office/powerpoint/2010/main" xmlns:a16="http://schemas.microsoft.com/office/drawing/2014/main" id="{AFF51986-3114-439E-A6A8-AD2C95842F6F}"/>
                  </a:ext>
                </a:extLst>
              </p:cNvPr>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grpSp>
        <p:grpSp>
          <p:nvGrpSpPr>
            <p:cNvPr id="129" name="组合 379">
              <a:extLst>
                <a:ext uri="{FF2B5EF4-FFF2-40B4-BE49-F238E27FC236}">
                  <a16:creationId xmlns="" xmlns:a14="http://schemas.microsoft.com/office/drawing/2010/main" xmlns:p14="http://schemas.microsoft.com/office/powerpoint/2010/main" xmlns:a16="http://schemas.microsoft.com/office/drawing/2014/main" id="{3B67131C-151B-43F3-B2E7-AC2A7B2FE37F}"/>
                </a:ext>
              </a:extLst>
            </p:cNvPr>
            <p:cNvGrpSpPr/>
            <p:nvPr/>
          </p:nvGrpSpPr>
          <p:grpSpPr>
            <a:xfrm>
              <a:off x="4622166" y="3263900"/>
              <a:ext cx="489584" cy="210061"/>
              <a:chOff x="3298897" y="4095287"/>
              <a:chExt cx="1257750" cy="591162"/>
            </a:xfrm>
            <a:grpFill/>
          </p:grpSpPr>
          <p:sp>
            <p:nvSpPr>
              <p:cNvPr id="133" name="Freeform 13">
                <a:extLst>
                  <a:ext uri="{FF2B5EF4-FFF2-40B4-BE49-F238E27FC236}">
                    <a16:creationId xmlns="" xmlns:a14="http://schemas.microsoft.com/office/drawing/2010/main" xmlns:p14="http://schemas.microsoft.com/office/powerpoint/2010/main" xmlns:a16="http://schemas.microsoft.com/office/drawing/2014/main" id="{477D734E-2915-435E-84BE-174DD2F1DB9B}"/>
                  </a:ext>
                </a:extLst>
              </p:cNvPr>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sp>
            <p:nvSpPr>
              <p:cNvPr id="134" name="Freeform 13">
                <a:extLst>
                  <a:ext uri="{FF2B5EF4-FFF2-40B4-BE49-F238E27FC236}">
                    <a16:creationId xmlns="" xmlns:a14="http://schemas.microsoft.com/office/drawing/2010/main" xmlns:p14="http://schemas.microsoft.com/office/powerpoint/2010/main" xmlns:a16="http://schemas.microsoft.com/office/drawing/2014/main" id="{C47523CF-2F98-49E0-BB59-45F89EECCB6F}"/>
                  </a:ext>
                </a:extLst>
              </p:cNvPr>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grpSp>
        <p:grpSp>
          <p:nvGrpSpPr>
            <p:cNvPr id="130" name="组合 388">
              <a:extLst>
                <a:ext uri="{FF2B5EF4-FFF2-40B4-BE49-F238E27FC236}">
                  <a16:creationId xmlns="" xmlns:a14="http://schemas.microsoft.com/office/drawing/2010/main" xmlns:p14="http://schemas.microsoft.com/office/powerpoint/2010/main" xmlns:a16="http://schemas.microsoft.com/office/drawing/2014/main" id="{EDE062E9-B1DE-487F-9BC4-981F331809EE}"/>
                </a:ext>
              </a:extLst>
            </p:cNvPr>
            <p:cNvGrpSpPr/>
            <p:nvPr/>
          </p:nvGrpSpPr>
          <p:grpSpPr>
            <a:xfrm>
              <a:off x="4622166" y="3061494"/>
              <a:ext cx="489584" cy="210061"/>
              <a:chOff x="3298897" y="4095287"/>
              <a:chExt cx="1257750" cy="591162"/>
            </a:xfrm>
            <a:grpFill/>
          </p:grpSpPr>
          <p:sp>
            <p:nvSpPr>
              <p:cNvPr id="131" name="Freeform 13">
                <a:extLst>
                  <a:ext uri="{FF2B5EF4-FFF2-40B4-BE49-F238E27FC236}">
                    <a16:creationId xmlns="" xmlns:a14="http://schemas.microsoft.com/office/drawing/2010/main" xmlns:p14="http://schemas.microsoft.com/office/powerpoint/2010/main" xmlns:a16="http://schemas.microsoft.com/office/drawing/2014/main" id="{8F661D35-567A-48C8-92D6-7B20986A34CA}"/>
                  </a:ext>
                </a:extLst>
              </p:cNvPr>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sp>
            <p:nvSpPr>
              <p:cNvPr id="132" name="Freeform 13">
                <a:extLst>
                  <a:ext uri="{FF2B5EF4-FFF2-40B4-BE49-F238E27FC236}">
                    <a16:creationId xmlns="" xmlns:a14="http://schemas.microsoft.com/office/drawing/2010/main" xmlns:p14="http://schemas.microsoft.com/office/powerpoint/2010/main" xmlns:a16="http://schemas.microsoft.com/office/drawing/2014/main" id="{6A47FBAE-9C60-459A-BE30-4A692252F920}"/>
                  </a:ext>
                </a:extLst>
              </p:cNvPr>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grpSp>
      </p:grpSp>
      <p:sp>
        <p:nvSpPr>
          <p:cNvPr id="137" name="Freeform 6">
            <a:extLst>
              <a:ext uri="{FF2B5EF4-FFF2-40B4-BE49-F238E27FC236}">
                <a16:creationId xmlns="" xmlns:a14="http://schemas.microsoft.com/office/drawing/2010/main" xmlns:p14="http://schemas.microsoft.com/office/powerpoint/2010/main" xmlns:a16="http://schemas.microsoft.com/office/drawing/2014/main" id="{7BD5F8AF-7FF8-40FE-A472-0F65AFF8C7AD}"/>
              </a:ext>
            </a:extLst>
          </p:cNvPr>
          <p:cNvSpPr>
            <a:spLocks/>
          </p:cNvSpPr>
          <p:nvPr/>
        </p:nvSpPr>
        <p:spPr bwMode="auto">
          <a:xfrm>
            <a:off x="5688981" y="3745649"/>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noFill/>
          <a:ln w="19050" cap="flat">
            <a:solidFill>
              <a:srgbClr val="00B0F0"/>
            </a:solidFill>
            <a:prstDash val="solid"/>
            <a:miter lim="800000"/>
            <a:headEnd/>
            <a:tailEnd/>
          </a:ln>
        </p:spPr>
        <p:txBody>
          <a:bodyPr vert="horz" wrap="square" lIns="91416" tIns="45708" rIns="91416" bIns="45708" numCol="1" anchor="t" anchorCtr="0" compatLnSpc="1">
            <a:prstTxWarp prst="textNoShape">
              <a:avLst/>
            </a:prstTxWarp>
            <a:noAutofit/>
          </a:bodyPr>
          <a:lstStyle/>
          <a:p>
            <a:pPr defTabSz="914373" fontAlgn="ctr">
              <a:defRPr/>
            </a:pPr>
            <a:endParaRPr lang="en-US" altLang="zh-CN" sz="1100" kern="0" dirty="0"/>
          </a:p>
        </p:txBody>
      </p:sp>
      <p:sp>
        <p:nvSpPr>
          <p:cNvPr id="138" name="矩形 137">
            <a:extLst>
              <a:ext uri="{FF2B5EF4-FFF2-40B4-BE49-F238E27FC236}">
                <a16:creationId xmlns="" xmlns:a14="http://schemas.microsoft.com/office/drawing/2010/main" xmlns:p14="http://schemas.microsoft.com/office/powerpoint/2010/main" xmlns:a16="http://schemas.microsoft.com/office/drawing/2014/main" id="{481DB040-A84F-487A-87AD-308D09B91345}"/>
              </a:ext>
            </a:extLst>
          </p:cNvPr>
          <p:cNvSpPr/>
          <p:nvPr/>
        </p:nvSpPr>
        <p:spPr>
          <a:xfrm>
            <a:off x="5910510" y="3954475"/>
            <a:ext cx="1194917" cy="338554"/>
          </a:xfrm>
          <a:prstGeom prst="rect">
            <a:avLst/>
          </a:prstGeom>
        </p:spPr>
        <p:txBody>
          <a:bodyPr wrap="square">
            <a:noAutofit/>
          </a:bodyPr>
          <a:lstStyle/>
          <a:p>
            <a:pPr algn="ctr" defTabSz="914373" fontAlgn="ctr"/>
            <a:r>
              <a:rPr lang="en-US" sz="1200" dirty="0"/>
              <a:t>DC fabric</a:t>
            </a:r>
          </a:p>
        </p:txBody>
      </p:sp>
      <p:grpSp>
        <p:nvGrpSpPr>
          <p:cNvPr id="139" name="组合 58">
            <a:extLst>
              <a:ext uri="{FF2B5EF4-FFF2-40B4-BE49-F238E27FC236}">
                <a16:creationId xmlns="" xmlns:a14="http://schemas.microsoft.com/office/drawing/2010/main" xmlns:p14="http://schemas.microsoft.com/office/powerpoint/2010/main" xmlns:a16="http://schemas.microsoft.com/office/drawing/2014/main" id="{180744BF-7989-485A-82F8-EDA07F5A69CD}"/>
              </a:ext>
            </a:extLst>
          </p:cNvPr>
          <p:cNvGrpSpPr/>
          <p:nvPr/>
        </p:nvGrpSpPr>
        <p:grpSpPr>
          <a:xfrm>
            <a:off x="6126724" y="4269395"/>
            <a:ext cx="314408" cy="337526"/>
            <a:chOff x="6389297" y="1972462"/>
            <a:chExt cx="3812876" cy="3623095"/>
          </a:xfrm>
        </p:grpSpPr>
        <p:grpSp>
          <p:nvGrpSpPr>
            <p:cNvPr id="140" name="组合 103">
              <a:extLst>
                <a:ext uri="{FF2B5EF4-FFF2-40B4-BE49-F238E27FC236}">
                  <a16:creationId xmlns="" xmlns:a14="http://schemas.microsoft.com/office/drawing/2010/main" xmlns:p14="http://schemas.microsoft.com/office/powerpoint/2010/main" xmlns:a16="http://schemas.microsoft.com/office/drawing/2014/main" id="{F153ADF0-6D37-4E30-8915-51A66AA96D9A}"/>
                </a:ext>
              </a:extLst>
            </p:cNvPr>
            <p:cNvGrpSpPr/>
            <p:nvPr/>
          </p:nvGrpSpPr>
          <p:grpSpPr>
            <a:xfrm>
              <a:off x="6389297" y="1972462"/>
              <a:ext cx="3812876" cy="3623095"/>
              <a:chOff x="2682814" y="2216988"/>
              <a:chExt cx="3812876" cy="3623095"/>
            </a:xfrm>
          </p:grpSpPr>
          <p:sp>
            <p:nvSpPr>
              <p:cNvPr id="143" name="八边形 142">
                <a:extLst>
                  <a:ext uri="{FF2B5EF4-FFF2-40B4-BE49-F238E27FC236}">
                    <a16:creationId xmlns="" xmlns:a14="http://schemas.microsoft.com/office/drawing/2010/main" xmlns:p14="http://schemas.microsoft.com/office/powerpoint/2010/main" xmlns:a16="http://schemas.microsoft.com/office/drawing/2014/main" id="{77D59B88-7813-4D41-B639-B9C5BCEEC5B9}"/>
                  </a:ext>
                </a:extLst>
              </p:cNvPr>
              <p:cNvSpPr/>
              <p:nvPr/>
            </p:nvSpPr>
            <p:spPr>
              <a:xfrm>
                <a:off x="2812211" y="2346385"/>
                <a:ext cx="3554083" cy="3364302"/>
              </a:xfrm>
              <a:prstGeom prst="octagon">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44" name="椭圆 143">
                <a:extLst>
                  <a:ext uri="{FF2B5EF4-FFF2-40B4-BE49-F238E27FC236}">
                    <a16:creationId xmlns="" xmlns:a14="http://schemas.microsoft.com/office/drawing/2010/main" xmlns:p14="http://schemas.microsoft.com/office/powerpoint/2010/main" xmlns:a16="http://schemas.microsoft.com/office/drawing/2014/main" id="{E3FCA612-975B-4EF1-BAFB-6B7A3E415D5E}"/>
                  </a:ext>
                </a:extLst>
              </p:cNvPr>
              <p:cNvSpPr/>
              <p:nvPr/>
            </p:nvSpPr>
            <p:spPr>
              <a:xfrm>
                <a:off x="3657600"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45" name="椭圆 144">
                <a:extLst>
                  <a:ext uri="{FF2B5EF4-FFF2-40B4-BE49-F238E27FC236}">
                    <a16:creationId xmlns="" xmlns:a14="http://schemas.microsoft.com/office/drawing/2010/main" xmlns:p14="http://schemas.microsoft.com/office/powerpoint/2010/main" xmlns:a16="http://schemas.microsoft.com/office/drawing/2014/main" id="{20FC2A58-3F2B-4790-8129-662DD4CDC59E}"/>
                  </a:ext>
                </a:extLst>
              </p:cNvPr>
              <p:cNvSpPr/>
              <p:nvPr/>
            </p:nvSpPr>
            <p:spPr>
              <a:xfrm>
                <a:off x="5244861" y="558129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46" name="椭圆 145">
                <a:extLst>
                  <a:ext uri="{FF2B5EF4-FFF2-40B4-BE49-F238E27FC236}">
                    <a16:creationId xmlns="" xmlns:a14="http://schemas.microsoft.com/office/drawing/2010/main" xmlns:p14="http://schemas.microsoft.com/office/powerpoint/2010/main" xmlns:a16="http://schemas.microsoft.com/office/drawing/2014/main" id="{367858DA-887A-4BFE-B23E-8813871220F1}"/>
                  </a:ext>
                </a:extLst>
              </p:cNvPr>
              <p:cNvSpPr/>
              <p:nvPr/>
            </p:nvSpPr>
            <p:spPr>
              <a:xfrm>
                <a:off x="5244861"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47" name="椭圆 146">
                <a:extLst>
                  <a:ext uri="{FF2B5EF4-FFF2-40B4-BE49-F238E27FC236}">
                    <a16:creationId xmlns="" xmlns:a14="http://schemas.microsoft.com/office/drawing/2010/main" xmlns:p14="http://schemas.microsoft.com/office/powerpoint/2010/main" xmlns:a16="http://schemas.microsoft.com/office/drawing/2014/main" id="{5811EAFD-6EA7-4AE0-8025-FF386D5D06B5}"/>
                  </a:ext>
                </a:extLst>
              </p:cNvPr>
              <p:cNvSpPr/>
              <p:nvPr/>
            </p:nvSpPr>
            <p:spPr>
              <a:xfrm>
                <a:off x="3657600" y="5581289"/>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48" name="椭圆 147">
                <a:extLst>
                  <a:ext uri="{FF2B5EF4-FFF2-40B4-BE49-F238E27FC236}">
                    <a16:creationId xmlns="" xmlns:a14="http://schemas.microsoft.com/office/drawing/2010/main" xmlns:p14="http://schemas.microsoft.com/office/powerpoint/2010/main" xmlns:a16="http://schemas.microsoft.com/office/drawing/2014/main" id="{D5B68ABE-FE4B-4CB7-85B7-89FFD9969B6E}"/>
                  </a:ext>
                </a:extLst>
              </p:cNvPr>
              <p:cNvSpPr/>
              <p:nvPr/>
            </p:nvSpPr>
            <p:spPr>
              <a:xfrm>
                <a:off x="2682814" y="4537491"/>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49" name="椭圆 148">
                <a:extLst>
                  <a:ext uri="{FF2B5EF4-FFF2-40B4-BE49-F238E27FC236}">
                    <a16:creationId xmlns="" xmlns:a14="http://schemas.microsoft.com/office/drawing/2010/main" xmlns:p14="http://schemas.microsoft.com/office/powerpoint/2010/main" xmlns:a16="http://schemas.microsoft.com/office/drawing/2014/main" id="{1881E0A2-7399-44CC-99B4-B85DDCD770A6}"/>
                  </a:ext>
                </a:extLst>
              </p:cNvPr>
              <p:cNvSpPr/>
              <p:nvPr/>
            </p:nvSpPr>
            <p:spPr>
              <a:xfrm>
                <a:off x="2682814"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50" name="椭圆 149">
                <a:extLst>
                  <a:ext uri="{FF2B5EF4-FFF2-40B4-BE49-F238E27FC236}">
                    <a16:creationId xmlns="" xmlns:a14="http://schemas.microsoft.com/office/drawing/2010/main" xmlns:p14="http://schemas.microsoft.com/office/powerpoint/2010/main" xmlns:a16="http://schemas.microsoft.com/office/drawing/2014/main" id="{BD19CFE1-8A66-41DA-A9DC-D19E3D5A6802}"/>
                  </a:ext>
                </a:extLst>
              </p:cNvPr>
              <p:cNvSpPr/>
              <p:nvPr/>
            </p:nvSpPr>
            <p:spPr>
              <a:xfrm>
                <a:off x="6236897"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sp>
            <p:nvSpPr>
              <p:cNvPr id="151" name="椭圆 150">
                <a:extLst>
                  <a:ext uri="{FF2B5EF4-FFF2-40B4-BE49-F238E27FC236}">
                    <a16:creationId xmlns="" xmlns:a14="http://schemas.microsoft.com/office/drawing/2010/main" xmlns:p14="http://schemas.microsoft.com/office/powerpoint/2010/main" xmlns:a16="http://schemas.microsoft.com/office/drawing/2014/main" id="{4D0A42F6-9B11-4B24-9DBE-2933DD4AA154}"/>
                  </a:ext>
                </a:extLst>
              </p:cNvPr>
              <p:cNvSpPr/>
              <p:nvPr/>
            </p:nvSpPr>
            <p:spPr>
              <a:xfrm>
                <a:off x="6236897" y="4597872"/>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dirty="0">
                  <a:solidFill>
                    <a:schemeClr val="tx1"/>
                  </a:solidFill>
                </a:endParaRPr>
              </a:p>
            </p:txBody>
          </p:sp>
          <p:cxnSp>
            <p:nvCxnSpPr>
              <p:cNvPr id="152" name="直接连接符 151">
                <a:extLst>
                  <a:ext uri="{FF2B5EF4-FFF2-40B4-BE49-F238E27FC236}">
                    <a16:creationId xmlns="" xmlns:a14="http://schemas.microsoft.com/office/drawing/2010/main" xmlns:p14="http://schemas.microsoft.com/office/powerpoint/2010/main" xmlns:a16="http://schemas.microsoft.com/office/drawing/2014/main" id="{2F3B4974-6291-44D5-AFE7-85CD8ED034C9}"/>
                  </a:ext>
                </a:extLst>
              </p:cNvPr>
              <p:cNvCxnSpPr>
                <a:stCxn id="144" idx="5"/>
                <a:endCxn id="145" idx="1"/>
              </p:cNvCxnSpPr>
              <p:nvPr/>
            </p:nvCxnSpPr>
            <p:spPr>
              <a:xfrm>
                <a:off x="3878494" y="2437882"/>
                <a:ext cx="1404266" cy="31813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 xmlns:a14="http://schemas.microsoft.com/office/drawing/2010/main" xmlns:p14="http://schemas.microsoft.com/office/powerpoint/2010/main" xmlns:a16="http://schemas.microsoft.com/office/drawing/2014/main" id="{27C98BE4-A24E-423F-B41B-C2656B2D4BC1}"/>
                  </a:ext>
                </a:extLst>
              </p:cNvPr>
              <p:cNvCxnSpPr>
                <a:endCxn id="147" idx="7"/>
              </p:cNvCxnSpPr>
              <p:nvPr/>
            </p:nvCxnSpPr>
            <p:spPr>
              <a:xfrm flipH="1">
                <a:off x="3878494" y="2475781"/>
                <a:ext cx="1487137" cy="31434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 xmlns:a14="http://schemas.microsoft.com/office/drawing/2010/main" xmlns:p14="http://schemas.microsoft.com/office/powerpoint/2010/main" xmlns:a16="http://schemas.microsoft.com/office/drawing/2014/main" id="{0D0AEBE0-9B78-465B-AF67-2093888A840B}"/>
                  </a:ext>
                </a:extLst>
              </p:cNvPr>
              <p:cNvCxnSpPr/>
              <p:nvPr/>
            </p:nvCxnSpPr>
            <p:spPr>
              <a:xfrm flipH="1">
                <a:off x="2941607" y="3321166"/>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 xmlns:a14="http://schemas.microsoft.com/office/drawing/2010/main" xmlns:p14="http://schemas.microsoft.com/office/powerpoint/2010/main" xmlns:a16="http://schemas.microsoft.com/office/drawing/2014/main" id="{7FFA6510-166B-4EA6-BA34-EE7064BD137A}"/>
                  </a:ext>
                </a:extLst>
              </p:cNvPr>
              <p:cNvCxnSpPr>
                <a:endCxn id="149" idx="5"/>
              </p:cNvCxnSpPr>
              <p:nvPr/>
            </p:nvCxnSpPr>
            <p:spPr>
              <a:xfrm flipH="1" flipV="1">
                <a:off x="2903708" y="3412664"/>
                <a:ext cx="3333189" cy="1254224"/>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 xmlns:a14="http://schemas.microsoft.com/office/drawing/2010/main" xmlns:p14="http://schemas.microsoft.com/office/powerpoint/2010/main" xmlns:a16="http://schemas.microsoft.com/office/drawing/2014/main" id="{C57234F2-CC28-4C98-BAFB-7F71997746F7}"/>
                  </a:ext>
                </a:extLst>
              </p:cNvPr>
              <p:cNvCxnSpPr>
                <a:endCxn id="148" idx="6"/>
              </p:cNvCxnSpPr>
              <p:nvPr/>
            </p:nvCxnSpPr>
            <p:spPr>
              <a:xfrm flipH="1">
                <a:off x="2941607" y="3393716"/>
                <a:ext cx="3295290" cy="1273172"/>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 xmlns:a14="http://schemas.microsoft.com/office/drawing/2010/main" xmlns:p14="http://schemas.microsoft.com/office/powerpoint/2010/main" xmlns:a16="http://schemas.microsoft.com/office/drawing/2014/main" id="{F6A9F4B9-9907-4302-8175-56DC95726EE5}"/>
                  </a:ext>
                </a:extLst>
              </p:cNvPr>
              <p:cNvCxnSpPr/>
              <p:nvPr/>
            </p:nvCxnSpPr>
            <p:spPr>
              <a:xfrm flipH="1">
                <a:off x="2941607" y="4727268"/>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 xmlns:a14="http://schemas.microsoft.com/office/drawing/2010/main" xmlns:p14="http://schemas.microsoft.com/office/powerpoint/2010/main" xmlns:a16="http://schemas.microsoft.com/office/drawing/2014/main" id="{AE2E565E-4661-41BA-841A-17E234356271}"/>
                  </a:ext>
                </a:extLst>
              </p:cNvPr>
              <p:cNvCxnSpPr>
                <a:stCxn id="147" idx="0"/>
                <a:endCxn id="144" idx="4"/>
              </p:cNvCxnSpPr>
              <p:nvPr/>
            </p:nvCxnSpPr>
            <p:spPr>
              <a:xfrm flipV="1">
                <a:off x="378699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 xmlns:a14="http://schemas.microsoft.com/office/drawing/2010/main" xmlns:p14="http://schemas.microsoft.com/office/powerpoint/2010/main" xmlns:a16="http://schemas.microsoft.com/office/drawing/2014/main" id="{12A49F97-7475-4826-A73F-45A848BD96A1}"/>
                  </a:ext>
                </a:extLst>
              </p:cNvPr>
              <p:cNvCxnSpPr/>
              <p:nvPr/>
            </p:nvCxnSpPr>
            <p:spPr>
              <a:xfrm flipV="1">
                <a:off x="540013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 xmlns:a14="http://schemas.microsoft.com/office/drawing/2010/main" xmlns:p14="http://schemas.microsoft.com/office/powerpoint/2010/main" xmlns:a16="http://schemas.microsoft.com/office/drawing/2014/main" id="{F9D4452C-4D4D-4E41-B67B-818A757375B9}"/>
                  </a:ext>
                </a:extLst>
              </p:cNvPr>
              <p:cNvCxnSpPr>
                <a:stCxn id="146" idx="3"/>
                <a:endCxn id="148" idx="7"/>
              </p:cNvCxnSpPr>
              <p:nvPr/>
            </p:nvCxnSpPr>
            <p:spPr>
              <a:xfrm flipH="1">
                <a:off x="2903708" y="2437882"/>
                <a:ext cx="2379052" cy="2137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 xmlns:a14="http://schemas.microsoft.com/office/drawing/2010/main" xmlns:p14="http://schemas.microsoft.com/office/powerpoint/2010/main" xmlns:a16="http://schemas.microsoft.com/office/drawing/2014/main" id="{272BE5CE-84D9-48EC-9E37-B6849982A2C4}"/>
                  </a:ext>
                </a:extLst>
              </p:cNvPr>
              <p:cNvCxnSpPr>
                <a:stCxn id="150" idx="3"/>
              </p:cNvCxnSpPr>
              <p:nvPr/>
            </p:nvCxnSpPr>
            <p:spPr>
              <a:xfrm flipH="1">
                <a:off x="3722298" y="3412664"/>
                <a:ext cx="2552498" cy="238335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141" name="直接连接符 140">
              <a:extLst>
                <a:ext uri="{FF2B5EF4-FFF2-40B4-BE49-F238E27FC236}">
                  <a16:creationId xmlns="" xmlns:a14="http://schemas.microsoft.com/office/drawing/2010/main" xmlns:p14="http://schemas.microsoft.com/office/powerpoint/2010/main" xmlns:a16="http://schemas.microsoft.com/office/drawing/2014/main" id="{AFB33763-64C7-41C8-9748-8BC2CBC710E8}"/>
                </a:ext>
              </a:extLst>
            </p:cNvPr>
            <p:cNvCxnSpPr>
              <a:endCxn id="144" idx="7"/>
            </p:cNvCxnSpPr>
            <p:nvPr/>
          </p:nvCxnSpPr>
          <p:spPr>
            <a:xfrm flipH="1" flipV="1">
              <a:off x="7584977" y="2010361"/>
              <a:ext cx="2548702" cy="2533285"/>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 xmlns:a14="http://schemas.microsoft.com/office/drawing/2010/main" xmlns:p14="http://schemas.microsoft.com/office/powerpoint/2010/main" xmlns:a16="http://schemas.microsoft.com/office/drawing/2014/main" id="{FEA2B6A7-67F7-4900-A0B1-E3A87A127FFA}"/>
                </a:ext>
              </a:extLst>
            </p:cNvPr>
            <p:cNvCxnSpPr>
              <a:stCxn id="145" idx="1"/>
              <a:endCxn id="149" idx="4"/>
            </p:cNvCxnSpPr>
            <p:nvPr/>
          </p:nvCxnSpPr>
          <p:spPr>
            <a:xfrm flipH="1" flipV="1">
              <a:off x="6518694" y="3206037"/>
              <a:ext cx="2470549" cy="2168626"/>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62" name="组合 195">
            <a:extLst>
              <a:ext uri="{FF2B5EF4-FFF2-40B4-BE49-F238E27FC236}">
                <a16:creationId xmlns="" xmlns:a14="http://schemas.microsoft.com/office/drawing/2010/main" xmlns:p14="http://schemas.microsoft.com/office/powerpoint/2010/main" xmlns:a16="http://schemas.microsoft.com/office/drawing/2014/main" id="{E122533A-738E-4BA5-B9EA-FA7BB93F9A60}"/>
              </a:ext>
            </a:extLst>
          </p:cNvPr>
          <p:cNvGrpSpPr>
            <a:grpSpLocks noChangeAspect="1"/>
          </p:cNvGrpSpPr>
          <p:nvPr/>
        </p:nvGrpSpPr>
        <p:grpSpPr>
          <a:xfrm>
            <a:off x="6552639" y="4379787"/>
            <a:ext cx="290238" cy="268952"/>
            <a:chOff x="171393" y="3704832"/>
            <a:chExt cx="325829" cy="302898"/>
          </a:xfrm>
        </p:grpSpPr>
        <p:grpSp>
          <p:nvGrpSpPr>
            <p:cNvPr id="163" name="组合 923">
              <a:extLst>
                <a:ext uri="{FF2B5EF4-FFF2-40B4-BE49-F238E27FC236}">
                  <a16:creationId xmlns="" xmlns:a14="http://schemas.microsoft.com/office/drawing/2010/main" xmlns:p14="http://schemas.microsoft.com/office/powerpoint/2010/main" xmlns:a16="http://schemas.microsoft.com/office/drawing/2014/main" id="{A6E32FE0-9605-4A65-A512-393BDF155DA0}"/>
                </a:ext>
              </a:extLst>
            </p:cNvPr>
            <p:cNvGrpSpPr/>
            <p:nvPr/>
          </p:nvGrpSpPr>
          <p:grpSpPr>
            <a:xfrm>
              <a:off x="336339" y="3704832"/>
              <a:ext cx="160883" cy="299720"/>
              <a:chOff x="5046989" y="3939464"/>
              <a:chExt cx="185575" cy="402656"/>
            </a:xfrm>
          </p:grpSpPr>
          <p:sp>
            <p:nvSpPr>
              <p:cNvPr id="165" name="圆角矩形 471">
                <a:extLst>
                  <a:ext uri="{FF2B5EF4-FFF2-40B4-BE49-F238E27FC236}">
                    <a16:creationId xmlns="" xmlns:a14="http://schemas.microsoft.com/office/drawing/2010/main" xmlns:p14="http://schemas.microsoft.com/office/powerpoint/2010/main" xmlns:a16="http://schemas.microsoft.com/office/drawing/2014/main" id="{412873A1-645B-470E-8A42-03BDE7D0167F}"/>
                  </a:ext>
                </a:extLst>
              </p:cNvPr>
              <p:cNvSpPr/>
              <p:nvPr/>
            </p:nvSpPr>
            <p:spPr bwMode="auto">
              <a:xfrm>
                <a:off x="5046989" y="3939464"/>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100" b="1" dirty="0"/>
              </a:p>
            </p:txBody>
          </p:sp>
          <p:sp>
            <p:nvSpPr>
              <p:cNvPr id="167" name="圆角矩形 473">
                <a:extLst>
                  <a:ext uri="{FF2B5EF4-FFF2-40B4-BE49-F238E27FC236}">
                    <a16:creationId xmlns="" xmlns:a14="http://schemas.microsoft.com/office/drawing/2010/main" xmlns:p14="http://schemas.microsoft.com/office/powerpoint/2010/main" xmlns:a16="http://schemas.microsoft.com/office/drawing/2014/main" id="{22571AB9-5583-4B9F-A0FA-4BD899828E9E}"/>
                  </a:ext>
                </a:extLst>
              </p:cNvPr>
              <p:cNvSpPr/>
              <p:nvPr/>
            </p:nvSpPr>
            <p:spPr bwMode="auto">
              <a:xfrm>
                <a:off x="5046989" y="4077482"/>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100" b="1" dirty="0"/>
              </a:p>
            </p:txBody>
          </p:sp>
          <p:sp>
            <p:nvSpPr>
              <p:cNvPr id="168" name="圆角矩形 474">
                <a:extLst>
                  <a:ext uri="{FF2B5EF4-FFF2-40B4-BE49-F238E27FC236}">
                    <a16:creationId xmlns="" xmlns:a14="http://schemas.microsoft.com/office/drawing/2010/main" xmlns:p14="http://schemas.microsoft.com/office/powerpoint/2010/main" xmlns:a16="http://schemas.microsoft.com/office/drawing/2014/main" id="{53EAF2FC-EAA7-49E7-B5AA-19D36EE4350C}"/>
                  </a:ext>
                </a:extLst>
              </p:cNvPr>
              <p:cNvSpPr/>
              <p:nvPr/>
            </p:nvSpPr>
            <p:spPr bwMode="auto">
              <a:xfrm>
                <a:off x="5046989" y="4220121"/>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100" b="1" dirty="0"/>
              </a:p>
            </p:txBody>
          </p:sp>
        </p:grpSp>
        <p:sp>
          <p:nvSpPr>
            <p:cNvPr id="164" name="Freeform 151">
              <a:extLst>
                <a:ext uri="{FF2B5EF4-FFF2-40B4-BE49-F238E27FC236}">
                  <a16:creationId xmlns="" xmlns:a14="http://schemas.microsoft.com/office/drawing/2010/main" xmlns:p14="http://schemas.microsoft.com/office/powerpoint/2010/main" xmlns:a16="http://schemas.microsoft.com/office/drawing/2014/main" id="{B05599D4-9B9A-435F-A20C-BC408B56B586}"/>
                </a:ext>
              </a:extLst>
            </p:cNvPr>
            <p:cNvSpPr>
              <a:spLocks noEditPoints="1"/>
            </p:cNvSpPr>
            <p:nvPr/>
          </p:nvSpPr>
          <p:spPr bwMode="auto">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sp>
        <p:nvSpPr>
          <p:cNvPr id="171" name="圆角矩形 477">
            <a:extLst>
              <a:ext uri="{FF2B5EF4-FFF2-40B4-BE49-F238E27FC236}">
                <a16:creationId xmlns="" xmlns:a14="http://schemas.microsoft.com/office/drawing/2010/main" xmlns:p14="http://schemas.microsoft.com/office/powerpoint/2010/main" xmlns:a16="http://schemas.microsoft.com/office/drawing/2014/main" id="{8529F2B7-6BBF-4E42-8161-2CB004CD8C70}"/>
              </a:ext>
            </a:extLst>
          </p:cNvPr>
          <p:cNvSpPr/>
          <p:nvPr/>
        </p:nvSpPr>
        <p:spPr>
          <a:xfrm>
            <a:off x="6552519" y="4248495"/>
            <a:ext cx="287505" cy="116621"/>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endParaRPr lang="en-US" altLang="zh-CN" sz="1100" dirty="0">
              <a:solidFill>
                <a:schemeClr val="tx2"/>
              </a:solidFill>
            </a:endParaRPr>
          </a:p>
        </p:txBody>
      </p:sp>
      <p:grpSp>
        <p:nvGrpSpPr>
          <p:cNvPr id="172" name="组合 94">
            <a:extLst>
              <a:ext uri="{FF2B5EF4-FFF2-40B4-BE49-F238E27FC236}">
                <a16:creationId xmlns="" xmlns:a14="http://schemas.microsoft.com/office/drawing/2010/main" xmlns:p14="http://schemas.microsoft.com/office/powerpoint/2010/main" xmlns:a16="http://schemas.microsoft.com/office/drawing/2014/main" id="{71FEB463-D7AD-4364-8379-38EDB2E7E4D1}"/>
              </a:ext>
            </a:extLst>
          </p:cNvPr>
          <p:cNvGrpSpPr/>
          <p:nvPr/>
        </p:nvGrpSpPr>
        <p:grpSpPr>
          <a:xfrm>
            <a:off x="6953159" y="4278328"/>
            <a:ext cx="236748" cy="385363"/>
            <a:chOff x="1952864" y="2443060"/>
            <a:chExt cx="439738" cy="671513"/>
          </a:xfrm>
          <a:solidFill>
            <a:srgbClr val="00B0F0"/>
          </a:solidFill>
        </p:grpSpPr>
        <p:sp>
          <p:nvSpPr>
            <p:cNvPr id="173" name="Line 157">
              <a:extLst>
                <a:ext uri="{FF2B5EF4-FFF2-40B4-BE49-F238E27FC236}">
                  <a16:creationId xmlns="" xmlns:a14="http://schemas.microsoft.com/office/drawing/2010/main" xmlns:p14="http://schemas.microsoft.com/office/powerpoint/2010/main" xmlns:a16="http://schemas.microsoft.com/office/drawing/2014/main" id="{5708C119-E17D-4AEA-8FA4-2D382212816B}"/>
                </a:ext>
              </a:extLst>
            </p:cNvPr>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74" name="Line 158">
              <a:extLst>
                <a:ext uri="{FF2B5EF4-FFF2-40B4-BE49-F238E27FC236}">
                  <a16:creationId xmlns="" xmlns:a14="http://schemas.microsoft.com/office/drawing/2010/main" xmlns:p14="http://schemas.microsoft.com/office/powerpoint/2010/main" xmlns:a16="http://schemas.microsoft.com/office/drawing/2014/main" id="{32071BBA-D1EA-42FE-9FF7-E47D5D76F21D}"/>
                </a:ext>
              </a:extLst>
            </p:cNvPr>
            <p:cNvSpPr>
              <a:spLocks noChangeShapeType="1"/>
            </p:cNvSpPr>
            <p:nvPr/>
          </p:nvSpPr>
          <p:spPr bwMode="auto">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75" name="Freeform 159">
              <a:extLst>
                <a:ext uri="{FF2B5EF4-FFF2-40B4-BE49-F238E27FC236}">
                  <a16:creationId xmlns="" xmlns:a14="http://schemas.microsoft.com/office/drawing/2010/main" xmlns:p14="http://schemas.microsoft.com/office/powerpoint/2010/main" xmlns:a16="http://schemas.microsoft.com/office/drawing/2014/main" id="{36468E32-94CE-4E4B-97D9-C4EF995D6E57}"/>
                </a:ext>
              </a:extLst>
            </p:cNvPr>
            <p:cNvSpPr>
              <a:spLocks noEditPoints="1"/>
            </p:cNvSpPr>
            <p:nvPr/>
          </p:nvSpPr>
          <p:spPr bwMode="auto">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76" name="Freeform 160">
              <a:extLst>
                <a:ext uri="{FF2B5EF4-FFF2-40B4-BE49-F238E27FC236}">
                  <a16:creationId xmlns="" xmlns:a14="http://schemas.microsoft.com/office/drawing/2010/main" xmlns:p14="http://schemas.microsoft.com/office/powerpoint/2010/main" xmlns:a16="http://schemas.microsoft.com/office/drawing/2014/main" id="{3BD142D9-5A28-4C77-96F3-AA58C36A1F66}"/>
                </a:ext>
              </a:extLst>
            </p:cNvPr>
            <p:cNvSpPr>
              <a:spLocks/>
            </p:cNvSpPr>
            <p:nvPr/>
          </p:nvSpPr>
          <p:spPr bwMode="auto">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177" name="组合 387">
            <a:extLst>
              <a:ext uri="{FF2B5EF4-FFF2-40B4-BE49-F238E27FC236}">
                <a16:creationId xmlns="" xmlns:a14="http://schemas.microsoft.com/office/drawing/2010/main" xmlns:p14="http://schemas.microsoft.com/office/powerpoint/2010/main" xmlns:a16="http://schemas.microsoft.com/office/drawing/2014/main" id="{D5E254E9-FF88-46F7-B68A-EAE9124CA28E}"/>
              </a:ext>
            </a:extLst>
          </p:cNvPr>
          <p:cNvGrpSpPr/>
          <p:nvPr/>
        </p:nvGrpSpPr>
        <p:grpSpPr>
          <a:xfrm>
            <a:off x="5762476" y="4304524"/>
            <a:ext cx="292119" cy="304893"/>
            <a:chOff x="4622166" y="3061494"/>
            <a:chExt cx="489584" cy="615667"/>
          </a:xfrm>
          <a:solidFill>
            <a:srgbClr val="00B0F0"/>
          </a:solidFill>
        </p:grpSpPr>
        <p:grpSp>
          <p:nvGrpSpPr>
            <p:cNvPr id="178" name="组合 376">
              <a:extLst>
                <a:ext uri="{FF2B5EF4-FFF2-40B4-BE49-F238E27FC236}">
                  <a16:creationId xmlns="" xmlns:a14="http://schemas.microsoft.com/office/drawing/2010/main" xmlns:p14="http://schemas.microsoft.com/office/powerpoint/2010/main" xmlns:a16="http://schemas.microsoft.com/office/drawing/2014/main" id="{C6A5FB93-FACF-448F-BA9F-F9B6768854AC}"/>
                </a:ext>
              </a:extLst>
            </p:cNvPr>
            <p:cNvGrpSpPr/>
            <p:nvPr/>
          </p:nvGrpSpPr>
          <p:grpSpPr>
            <a:xfrm>
              <a:off x="4622166" y="3467100"/>
              <a:ext cx="489584" cy="210061"/>
              <a:chOff x="3298897" y="4095287"/>
              <a:chExt cx="1257750" cy="591162"/>
            </a:xfrm>
            <a:grpFill/>
          </p:grpSpPr>
          <p:sp>
            <p:nvSpPr>
              <p:cNvPr id="185" name="Freeform 13">
                <a:extLst>
                  <a:ext uri="{FF2B5EF4-FFF2-40B4-BE49-F238E27FC236}">
                    <a16:creationId xmlns="" xmlns:a14="http://schemas.microsoft.com/office/drawing/2010/main" xmlns:p14="http://schemas.microsoft.com/office/powerpoint/2010/main" xmlns:a16="http://schemas.microsoft.com/office/drawing/2014/main" id="{63FAE2B6-D956-4255-9759-7D2E7FBF2E75}"/>
                  </a:ext>
                </a:extLst>
              </p:cNvPr>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sp>
            <p:nvSpPr>
              <p:cNvPr id="186" name="Freeform 13">
                <a:extLst>
                  <a:ext uri="{FF2B5EF4-FFF2-40B4-BE49-F238E27FC236}">
                    <a16:creationId xmlns="" xmlns:a14="http://schemas.microsoft.com/office/drawing/2010/main" xmlns:p14="http://schemas.microsoft.com/office/powerpoint/2010/main" xmlns:a16="http://schemas.microsoft.com/office/drawing/2014/main" id="{ACFC16CC-9A90-4C50-85D1-BF150810AD4E}"/>
                  </a:ext>
                </a:extLst>
              </p:cNvPr>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grpSp>
        <p:grpSp>
          <p:nvGrpSpPr>
            <p:cNvPr id="179" name="组合 379">
              <a:extLst>
                <a:ext uri="{FF2B5EF4-FFF2-40B4-BE49-F238E27FC236}">
                  <a16:creationId xmlns="" xmlns:a14="http://schemas.microsoft.com/office/drawing/2010/main" xmlns:p14="http://schemas.microsoft.com/office/powerpoint/2010/main" xmlns:a16="http://schemas.microsoft.com/office/drawing/2014/main" id="{C2E17C0D-E83F-4ABC-804B-75EBF375F1BA}"/>
                </a:ext>
              </a:extLst>
            </p:cNvPr>
            <p:cNvGrpSpPr/>
            <p:nvPr/>
          </p:nvGrpSpPr>
          <p:grpSpPr>
            <a:xfrm>
              <a:off x="4622166" y="3263900"/>
              <a:ext cx="489584" cy="210061"/>
              <a:chOff x="3298897" y="4095287"/>
              <a:chExt cx="1257750" cy="591162"/>
            </a:xfrm>
            <a:grpFill/>
          </p:grpSpPr>
          <p:sp>
            <p:nvSpPr>
              <p:cNvPr id="183" name="Freeform 13">
                <a:extLst>
                  <a:ext uri="{FF2B5EF4-FFF2-40B4-BE49-F238E27FC236}">
                    <a16:creationId xmlns="" xmlns:a14="http://schemas.microsoft.com/office/drawing/2010/main" xmlns:p14="http://schemas.microsoft.com/office/powerpoint/2010/main" xmlns:a16="http://schemas.microsoft.com/office/drawing/2014/main" id="{6F98920B-EA37-46E6-9939-D149509AD147}"/>
                  </a:ext>
                </a:extLst>
              </p:cNvPr>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sp>
            <p:nvSpPr>
              <p:cNvPr id="184" name="Freeform 13">
                <a:extLst>
                  <a:ext uri="{FF2B5EF4-FFF2-40B4-BE49-F238E27FC236}">
                    <a16:creationId xmlns="" xmlns:a14="http://schemas.microsoft.com/office/drawing/2010/main" xmlns:p14="http://schemas.microsoft.com/office/powerpoint/2010/main" xmlns:a16="http://schemas.microsoft.com/office/drawing/2014/main" id="{A2A4B620-17D5-4BC3-8735-2FA0F595F98B}"/>
                  </a:ext>
                </a:extLst>
              </p:cNvPr>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grpSp>
        <p:grpSp>
          <p:nvGrpSpPr>
            <p:cNvPr id="180" name="组合 388">
              <a:extLst>
                <a:ext uri="{FF2B5EF4-FFF2-40B4-BE49-F238E27FC236}">
                  <a16:creationId xmlns="" xmlns:a14="http://schemas.microsoft.com/office/drawing/2010/main" xmlns:p14="http://schemas.microsoft.com/office/powerpoint/2010/main" xmlns:a16="http://schemas.microsoft.com/office/drawing/2014/main" id="{EE66373C-4162-47C9-AAB9-97284FD4AF44}"/>
                </a:ext>
              </a:extLst>
            </p:cNvPr>
            <p:cNvGrpSpPr/>
            <p:nvPr/>
          </p:nvGrpSpPr>
          <p:grpSpPr>
            <a:xfrm>
              <a:off x="4622166" y="3061494"/>
              <a:ext cx="489584" cy="210061"/>
              <a:chOff x="3298897" y="4095287"/>
              <a:chExt cx="1257750" cy="591162"/>
            </a:xfrm>
            <a:grpFill/>
          </p:grpSpPr>
          <p:sp>
            <p:nvSpPr>
              <p:cNvPr id="181" name="Freeform 13">
                <a:extLst>
                  <a:ext uri="{FF2B5EF4-FFF2-40B4-BE49-F238E27FC236}">
                    <a16:creationId xmlns="" xmlns:a14="http://schemas.microsoft.com/office/drawing/2010/main" xmlns:p14="http://schemas.microsoft.com/office/powerpoint/2010/main" xmlns:a16="http://schemas.microsoft.com/office/drawing/2014/main" id="{95D2F6F8-4DDF-44DE-BCA7-13279C364A6E}"/>
                  </a:ext>
                </a:extLst>
              </p:cNvPr>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sp>
            <p:nvSpPr>
              <p:cNvPr id="182" name="Freeform 13">
                <a:extLst>
                  <a:ext uri="{FF2B5EF4-FFF2-40B4-BE49-F238E27FC236}">
                    <a16:creationId xmlns="" xmlns:a14="http://schemas.microsoft.com/office/drawing/2010/main" xmlns:p14="http://schemas.microsoft.com/office/powerpoint/2010/main" xmlns:a16="http://schemas.microsoft.com/office/drawing/2014/main" id="{70184FAA-0274-4653-8984-C5D84996D039}"/>
                  </a:ext>
                </a:extLst>
              </p:cNvPr>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100" kern="0" dirty="0"/>
              </a:p>
            </p:txBody>
          </p:sp>
        </p:grpSp>
      </p:grpSp>
      <p:sp>
        <p:nvSpPr>
          <p:cNvPr id="187" name="圆角矩形 493">
            <a:extLst>
              <a:ext uri="{FF2B5EF4-FFF2-40B4-BE49-F238E27FC236}">
                <a16:creationId xmlns="" xmlns:a14="http://schemas.microsoft.com/office/drawing/2010/main" xmlns:p14="http://schemas.microsoft.com/office/powerpoint/2010/main" xmlns:a16="http://schemas.microsoft.com/office/drawing/2014/main" id="{FCAE0F1F-A8D7-4CFC-806D-0882CD2E6FAE}"/>
              </a:ext>
            </a:extLst>
          </p:cNvPr>
          <p:cNvSpPr/>
          <p:nvPr/>
        </p:nvSpPr>
        <p:spPr bwMode="auto">
          <a:xfrm flipH="1">
            <a:off x="9566377" y="3646207"/>
            <a:ext cx="2101602" cy="2453540"/>
          </a:xfrm>
          <a:prstGeom prst="roundRect">
            <a:avLst>
              <a:gd name="adj" fmla="val 0"/>
            </a:avLst>
          </a:prstGeom>
          <a:solidFill>
            <a:srgbClr val="F4FBFE"/>
          </a:solidFill>
          <a:ln w="12700">
            <a:solidFill>
              <a:srgbClr val="99DFF9"/>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noAutofit/>
          </a:bodyPr>
          <a:lstStyle/>
          <a:p>
            <a:pPr indent="-138940" algn="ctr" defTabSz="798001" eaLnBrk="0" fontAlgn="ctr" hangingPunct="0">
              <a:spcBef>
                <a:spcPct val="0"/>
              </a:spcBef>
              <a:spcAft>
                <a:spcPct val="0"/>
              </a:spcAft>
              <a:buClr>
                <a:srgbClr val="1F497D"/>
              </a:buClr>
            </a:pPr>
            <a:endParaRPr kumimoji="1" lang="en-US" sz="1100" kern="0" dirty="0"/>
          </a:p>
        </p:txBody>
      </p:sp>
      <p:sp>
        <p:nvSpPr>
          <p:cNvPr id="188" name="Freeform 116">
            <a:extLst>
              <a:ext uri="{FF2B5EF4-FFF2-40B4-BE49-F238E27FC236}">
                <a16:creationId xmlns="" xmlns:a14="http://schemas.microsoft.com/office/drawing/2010/main" xmlns:p14="http://schemas.microsoft.com/office/powerpoint/2010/main" xmlns:a16="http://schemas.microsoft.com/office/drawing/2014/main" id="{8A1FB3E5-CC45-4A0A-AB15-8D7FC1022C23}"/>
              </a:ext>
            </a:extLst>
          </p:cNvPr>
          <p:cNvSpPr>
            <a:spLocks noEditPoints="1"/>
          </p:cNvSpPr>
          <p:nvPr/>
        </p:nvSpPr>
        <p:spPr bwMode="auto">
          <a:xfrm flipH="1">
            <a:off x="10096611" y="4063816"/>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89" name="Freeform 116">
            <a:extLst>
              <a:ext uri="{FF2B5EF4-FFF2-40B4-BE49-F238E27FC236}">
                <a16:creationId xmlns="" xmlns:a14="http://schemas.microsoft.com/office/drawing/2010/main" xmlns:p14="http://schemas.microsoft.com/office/powerpoint/2010/main" xmlns:a16="http://schemas.microsoft.com/office/drawing/2014/main" id="{E38A83B7-2B47-486F-83AB-836C9057AFF3}"/>
              </a:ext>
            </a:extLst>
          </p:cNvPr>
          <p:cNvSpPr>
            <a:spLocks noEditPoints="1"/>
          </p:cNvSpPr>
          <p:nvPr/>
        </p:nvSpPr>
        <p:spPr bwMode="auto">
          <a:xfrm flipH="1">
            <a:off x="10084482" y="4449151"/>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nvGrpSpPr>
          <p:cNvPr id="190" name="组合 594">
            <a:extLst>
              <a:ext uri="{FF2B5EF4-FFF2-40B4-BE49-F238E27FC236}">
                <a16:creationId xmlns="" xmlns:a14="http://schemas.microsoft.com/office/drawing/2010/main" xmlns:p14="http://schemas.microsoft.com/office/powerpoint/2010/main" xmlns:a16="http://schemas.microsoft.com/office/drawing/2014/main" id="{C586B95D-4000-4A7E-B1D7-D111EEDDC3FC}"/>
              </a:ext>
            </a:extLst>
          </p:cNvPr>
          <p:cNvGrpSpPr/>
          <p:nvPr/>
        </p:nvGrpSpPr>
        <p:grpSpPr>
          <a:xfrm flipH="1">
            <a:off x="10600880" y="3949346"/>
            <a:ext cx="124297" cy="110325"/>
            <a:chOff x="10096500" y="3467100"/>
            <a:chExt cx="238125" cy="212725"/>
          </a:xfrm>
          <a:solidFill>
            <a:srgbClr val="00B0F0"/>
          </a:solidFill>
        </p:grpSpPr>
        <p:sp>
          <p:nvSpPr>
            <p:cNvPr id="191" name="Freeform 511">
              <a:extLst>
                <a:ext uri="{FF2B5EF4-FFF2-40B4-BE49-F238E27FC236}">
                  <a16:creationId xmlns="" xmlns:a14="http://schemas.microsoft.com/office/drawing/2010/main" xmlns:p14="http://schemas.microsoft.com/office/powerpoint/2010/main" xmlns:a16="http://schemas.microsoft.com/office/drawing/2014/main" id="{AADD1D13-23C3-436A-A672-357FA8701D58}"/>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92" name="Freeform 512">
              <a:extLst>
                <a:ext uri="{FF2B5EF4-FFF2-40B4-BE49-F238E27FC236}">
                  <a16:creationId xmlns="" xmlns:a14="http://schemas.microsoft.com/office/drawing/2010/main" xmlns:p14="http://schemas.microsoft.com/office/powerpoint/2010/main" xmlns:a16="http://schemas.microsoft.com/office/drawing/2014/main" id="{2A7DE607-7938-4F6F-9938-950D233508AF}"/>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93" name="Freeform 513">
              <a:extLst>
                <a:ext uri="{FF2B5EF4-FFF2-40B4-BE49-F238E27FC236}">
                  <a16:creationId xmlns="" xmlns:a14="http://schemas.microsoft.com/office/drawing/2010/main" xmlns:p14="http://schemas.microsoft.com/office/powerpoint/2010/main" xmlns:a16="http://schemas.microsoft.com/office/drawing/2014/main" id="{9917A06A-1BC7-466C-8549-270549387EED}"/>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94" name="Freeform 515">
              <a:extLst>
                <a:ext uri="{FF2B5EF4-FFF2-40B4-BE49-F238E27FC236}">
                  <a16:creationId xmlns="" xmlns:a14="http://schemas.microsoft.com/office/drawing/2010/main" xmlns:p14="http://schemas.microsoft.com/office/powerpoint/2010/main" xmlns:a16="http://schemas.microsoft.com/office/drawing/2014/main" id="{B687A380-AC06-40CE-8680-E0362E990078}"/>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195" name="组合 594">
            <a:extLst>
              <a:ext uri="{FF2B5EF4-FFF2-40B4-BE49-F238E27FC236}">
                <a16:creationId xmlns="" xmlns:a14="http://schemas.microsoft.com/office/drawing/2010/main" xmlns:p14="http://schemas.microsoft.com/office/powerpoint/2010/main" xmlns:a16="http://schemas.microsoft.com/office/drawing/2014/main" id="{130EA3C6-0D4E-4F09-BEFF-EED47353D29E}"/>
              </a:ext>
            </a:extLst>
          </p:cNvPr>
          <p:cNvGrpSpPr/>
          <p:nvPr/>
        </p:nvGrpSpPr>
        <p:grpSpPr>
          <a:xfrm flipH="1">
            <a:off x="10507648" y="4136514"/>
            <a:ext cx="124297" cy="110325"/>
            <a:chOff x="10096500" y="3467100"/>
            <a:chExt cx="238125" cy="212725"/>
          </a:xfrm>
          <a:solidFill>
            <a:srgbClr val="00B0F0"/>
          </a:solidFill>
        </p:grpSpPr>
        <p:sp>
          <p:nvSpPr>
            <p:cNvPr id="196" name="Freeform 511">
              <a:extLst>
                <a:ext uri="{FF2B5EF4-FFF2-40B4-BE49-F238E27FC236}">
                  <a16:creationId xmlns="" xmlns:a14="http://schemas.microsoft.com/office/drawing/2010/main" xmlns:p14="http://schemas.microsoft.com/office/powerpoint/2010/main" xmlns:a16="http://schemas.microsoft.com/office/drawing/2014/main" id="{6F4E42EF-4ADB-4852-B135-EB768747C26B}"/>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97" name="Freeform 512">
              <a:extLst>
                <a:ext uri="{FF2B5EF4-FFF2-40B4-BE49-F238E27FC236}">
                  <a16:creationId xmlns="" xmlns:a14="http://schemas.microsoft.com/office/drawing/2010/main" xmlns:p14="http://schemas.microsoft.com/office/powerpoint/2010/main" xmlns:a16="http://schemas.microsoft.com/office/drawing/2014/main" id="{946BD442-2CCC-4B5B-974B-2BC5E74C148A}"/>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98" name="Freeform 513">
              <a:extLst>
                <a:ext uri="{FF2B5EF4-FFF2-40B4-BE49-F238E27FC236}">
                  <a16:creationId xmlns="" xmlns:a14="http://schemas.microsoft.com/office/drawing/2010/main" xmlns:p14="http://schemas.microsoft.com/office/powerpoint/2010/main" xmlns:a16="http://schemas.microsoft.com/office/drawing/2014/main" id="{D9AAA6E6-0234-4809-A67F-BD3B16C0B779}"/>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199" name="Freeform 515">
              <a:extLst>
                <a:ext uri="{FF2B5EF4-FFF2-40B4-BE49-F238E27FC236}">
                  <a16:creationId xmlns="" xmlns:a14="http://schemas.microsoft.com/office/drawing/2010/main" xmlns:p14="http://schemas.microsoft.com/office/powerpoint/2010/main" xmlns:a16="http://schemas.microsoft.com/office/drawing/2014/main" id="{07D83CD2-FEA8-4D8E-BF97-F4415A286AB4}"/>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200" name="组合 594">
            <a:extLst>
              <a:ext uri="{FF2B5EF4-FFF2-40B4-BE49-F238E27FC236}">
                <a16:creationId xmlns="" xmlns:a14="http://schemas.microsoft.com/office/drawing/2010/main" xmlns:p14="http://schemas.microsoft.com/office/powerpoint/2010/main" xmlns:a16="http://schemas.microsoft.com/office/drawing/2014/main" id="{63504E7D-41C5-444B-AA43-0142E6206961}"/>
              </a:ext>
            </a:extLst>
          </p:cNvPr>
          <p:cNvGrpSpPr/>
          <p:nvPr/>
        </p:nvGrpSpPr>
        <p:grpSpPr>
          <a:xfrm flipH="1">
            <a:off x="10611677" y="4323683"/>
            <a:ext cx="124297" cy="110325"/>
            <a:chOff x="10096500" y="3467100"/>
            <a:chExt cx="238125" cy="212725"/>
          </a:xfrm>
          <a:solidFill>
            <a:srgbClr val="00B0F0"/>
          </a:solidFill>
        </p:grpSpPr>
        <p:sp>
          <p:nvSpPr>
            <p:cNvPr id="201" name="Freeform 511">
              <a:extLst>
                <a:ext uri="{FF2B5EF4-FFF2-40B4-BE49-F238E27FC236}">
                  <a16:creationId xmlns="" xmlns:a14="http://schemas.microsoft.com/office/drawing/2010/main" xmlns:p14="http://schemas.microsoft.com/office/powerpoint/2010/main" xmlns:a16="http://schemas.microsoft.com/office/drawing/2014/main" id="{1E23A5F9-A6F1-4175-BB54-A2695AFE5223}"/>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02" name="Freeform 512">
              <a:extLst>
                <a:ext uri="{FF2B5EF4-FFF2-40B4-BE49-F238E27FC236}">
                  <a16:creationId xmlns="" xmlns:a14="http://schemas.microsoft.com/office/drawing/2010/main" xmlns:p14="http://schemas.microsoft.com/office/powerpoint/2010/main" xmlns:a16="http://schemas.microsoft.com/office/drawing/2014/main" id="{2F235E65-AF8D-4DEB-AD68-987A5F69A0E8}"/>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03" name="Freeform 513">
              <a:extLst>
                <a:ext uri="{FF2B5EF4-FFF2-40B4-BE49-F238E27FC236}">
                  <a16:creationId xmlns="" xmlns:a14="http://schemas.microsoft.com/office/drawing/2010/main" xmlns:p14="http://schemas.microsoft.com/office/powerpoint/2010/main" xmlns:a16="http://schemas.microsoft.com/office/drawing/2014/main" id="{0ECDEC22-2640-4B78-B436-DCC033C3A0DD}"/>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04" name="Freeform 515">
              <a:extLst>
                <a:ext uri="{FF2B5EF4-FFF2-40B4-BE49-F238E27FC236}">
                  <a16:creationId xmlns="" xmlns:a14="http://schemas.microsoft.com/office/drawing/2010/main" xmlns:p14="http://schemas.microsoft.com/office/powerpoint/2010/main" xmlns:a16="http://schemas.microsoft.com/office/drawing/2014/main" id="{DC9148D3-56FC-43D0-B0B1-A867C8E61408}"/>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205" name="直接连接符 204">
            <a:extLst>
              <a:ext uri="{FF2B5EF4-FFF2-40B4-BE49-F238E27FC236}">
                <a16:creationId xmlns="" xmlns:a14="http://schemas.microsoft.com/office/drawing/2010/main" xmlns:p14="http://schemas.microsoft.com/office/powerpoint/2010/main" xmlns:a16="http://schemas.microsoft.com/office/drawing/2014/main" id="{8954BAD4-94BC-4632-B4E0-470CEFF1815C}"/>
              </a:ext>
            </a:extLst>
          </p:cNvPr>
          <p:cNvCxnSpPr/>
          <p:nvPr/>
        </p:nvCxnSpPr>
        <p:spPr>
          <a:xfrm flipH="1">
            <a:off x="9707254" y="4300697"/>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 xmlns:a14="http://schemas.microsoft.com/office/drawing/2010/main" xmlns:p14="http://schemas.microsoft.com/office/powerpoint/2010/main" xmlns:a16="http://schemas.microsoft.com/office/drawing/2014/main" id="{3E4FC111-4888-444A-A01B-D45270F72CAC}"/>
              </a:ext>
            </a:extLst>
          </p:cNvPr>
          <p:cNvCxnSpPr/>
          <p:nvPr/>
        </p:nvCxnSpPr>
        <p:spPr>
          <a:xfrm flipH="1">
            <a:off x="9991453" y="4094686"/>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 xmlns:a14="http://schemas.microsoft.com/office/drawing/2010/main" xmlns:p14="http://schemas.microsoft.com/office/powerpoint/2010/main" xmlns:a16="http://schemas.microsoft.com/office/drawing/2014/main" id="{5B4B91A0-F664-44F7-83FB-8A586F719EE4}"/>
              </a:ext>
            </a:extLst>
          </p:cNvPr>
          <p:cNvCxnSpPr/>
          <p:nvPr/>
        </p:nvCxnSpPr>
        <p:spPr>
          <a:xfrm flipH="1">
            <a:off x="9985217" y="4479982"/>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 xmlns:a14="http://schemas.microsoft.com/office/drawing/2010/main" xmlns:p14="http://schemas.microsoft.com/office/powerpoint/2010/main" xmlns:a16="http://schemas.microsoft.com/office/drawing/2014/main" id="{ED911478-F097-4947-A5BE-3829B0D35848}"/>
              </a:ext>
            </a:extLst>
          </p:cNvPr>
          <p:cNvCxnSpPr/>
          <p:nvPr/>
        </p:nvCxnSpPr>
        <p:spPr>
          <a:xfrm flipH="1">
            <a:off x="10442495" y="4562116"/>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09" name="组合 594">
            <a:extLst>
              <a:ext uri="{FF2B5EF4-FFF2-40B4-BE49-F238E27FC236}">
                <a16:creationId xmlns="" xmlns:a14="http://schemas.microsoft.com/office/drawing/2010/main" xmlns:p14="http://schemas.microsoft.com/office/powerpoint/2010/main" xmlns:a16="http://schemas.microsoft.com/office/drawing/2014/main" id="{3D80A9D3-5955-4C31-931F-3B56C94A5783}"/>
              </a:ext>
            </a:extLst>
          </p:cNvPr>
          <p:cNvGrpSpPr/>
          <p:nvPr/>
        </p:nvGrpSpPr>
        <p:grpSpPr>
          <a:xfrm flipH="1">
            <a:off x="10533588" y="4510853"/>
            <a:ext cx="124297" cy="110325"/>
            <a:chOff x="10096500" y="3467100"/>
            <a:chExt cx="238125" cy="212725"/>
          </a:xfrm>
          <a:solidFill>
            <a:srgbClr val="00B0F0"/>
          </a:solidFill>
        </p:grpSpPr>
        <p:sp>
          <p:nvSpPr>
            <p:cNvPr id="210" name="Freeform 511">
              <a:extLst>
                <a:ext uri="{FF2B5EF4-FFF2-40B4-BE49-F238E27FC236}">
                  <a16:creationId xmlns="" xmlns:a14="http://schemas.microsoft.com/office/drawing/2010/main" xmlns:p14="http://schemas.microsoft.com/office/powerpoint/2010/main" xmlns:a16="http://schemas.microsoft.com/office/drawing/2014/main" id="{71D786FE-6A21-4E1D-BA17-AF548FDC74D7}"/>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11" name="Freeform 512">
              <a:extLst>
                <a:ext uri="{FF2B5EF4-FFF2-40B4-BE49-F238E27FC236}">
                  <a16:creationId xmlns="" xmlns:a14="http://schemas.microsoft.com/office/drawing/2010/main" xmlns:p14="http://schemas.microsoft.com/office/powerpoint/2010/main" xmlns:a16="http://schemas.microsoft.com/office/drawing/2014/main" id="{7DD4CCEF-0995-46E8-B5B1-6D2EBF1FB650}"/>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12" name="Freeform 513">
              <a:extLst>
                <a:ext uri="{FF2B5EF4-FFF2-40B4-BE49-F238E27FC236}">
                  <a16:creationId xmlns="" xmlns:a14="http://schemas.microsoft.com/office/drawing/2010/main" xmlns:p14="http://schemas.microsoft.com/office/powerpoint/2010/main" xmlns:a16="http://schemas.microsoft.com/office/drawing/2014/main" id="{9C313CC6-E5EA-42D4-BD82-C3C1FA3785CF}"/>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13" name="Freeform 515">
              <a:extLst>
                <a:ext uri="{FF2B5EF4-FFF2-40B4-BE49-F238E27FC236}">
                  <a16:creationId xmlns="" xmlns:a14="http://schemas.microsoft.com/office/drawing/2010/main" xmlns:p14="http://schemas.microsoft.com/office/powerpoint/2010/main" xmlns:a16="http://schemas.microsoft.com/office/drawing/2014/main" id="{655765ED-5B2B-432A-A9CD-4101858843E9}"/>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214" name="直接连接符 213">
            <a:extLst>
              <a:ext uri="{FF2B5EF4-FFF2-40B4-BE49-F238E27FC236}">
                <a16:creationId xmlns="" xmlns:a14="http://schemas.microsoft.com/office/drawing/2010/main" xmlns:p14="http://schemas.microsoft.com/office/powerpoint/2010/main" xmlns:a16="http://schemas.microsoft.com/office/drawing/2014/main" id="{F50A4F92-848F-475B-BC11-4587B0D80ADB}"/>
              </a:ext>
            </a:extLst>
          </p:cNvPr>
          <p:cNvCxnSpPr/>
          <p:nvPr/>
        </p:nvCxnSpPr>
        <p:spPr>
          <a:xfrm flipH="1">
            <a:off x="10442576" y="4369797"/>
            <a:ext cx="14072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 xmlns:a14="http://schemas.microsoft.com/office/drawing/2010/main" xmlns:p14="http://schemas.microsoft.com/office/powerpoint/2010/main" xmlns:a16="http://schemas.microsoft.com/office/drawing/2014/main" id="{85174CF7-10E8-4095-817C-13893F04CF45}"/>
              </a:ext>
            </a:extLst>
          </p:cNvPr>
          <p:cNvCxnSpPr/>
          <p:nvPr/>
        </p:nvCxnSpPr>
        <p:spPr>
          <a:xfrm flipH="1">
            <a:off x="10442576" y="4005332"/>
            <a:ext cx="14072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 xmlns:a14="http://schemas.microsoft.com/office/drawing/2010/main" xmlns:p14="http://schemas.microsoft.com/office/powerpoint/2010/main" xmlns:a16="http://schemas.microsoft.com/office/drawing/2014/main" id="{132D67BA-6355-4F92-96F3-8FEA568F86A0}"/>
              </a:ext>
            </a:extLst>
          </p:cNvPr>
          <p:cNvCxnSpPr/>
          <p:nvPr/>
        </p:nvCxnSpPr>
        <p:spPr>
          <a:xfrm flipH="1">
            <a:off x="10442495" y="4218400"/>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 xmlns:a14="http://schemas.microsoft.com/office/drawing/2010/main" xmlns:p14="http://schemas.microsoft.com/office/powerpoint/2010/main" xmlns:a16="http://schemas.microsoft.com/office/drawing/2014/main" id="{53F44E00-AAA4-480F-A487-A5511D0619AB}"/>
              </a:ext>
            </a:extLst>
          </p:cNvPr>
          <p:cNvCxnSpPr/>
          <p:nvPr/>
        </p:nvCxnSpPr>
        <p:spPr>
          <a:xfrm flipH="1">
            <a:off x="10446427" y="4006234"/>
            <a:ext cx="0" cy="5658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 xmlns:a14="http://schemas.microsoft.com/office/drawing/2010/main" xmlns:p14="http://schemas.microsoft.com/office/powerpoint/2010/main" xmlns:a16="http://schemas.microsoft.com/office/drawing/2014/main" id="{98DAE314-8A35-4418-A174-B17348B314CD}"/>
              </a:ext>
            </a:extLst>
          </p:cNvPr>
          <p:cNvCxnSpPr/>
          <p:nvPr/>
        </p:nvCxnSpPr>
        <p:spPr>
          <a:xfrm flipH="1">
            <a:off x="10354635" y="4094686"/>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 xmlns:a14="http://schemas.microsoft.com/office/drawing/2010/main" xmlns:p14="http://schemas.microsoft.com/office/powerpoint/2010/main" xmlns:a16="http://schemas.microsoft.com/office/drawing/2014/main" id="{EDFBEC49-918A-48C0-9F93-4D8E926A1828}"/>
              </a:ext>
            </a:extLst>
          </p:cNvPr>
          <p:cNvCxnSpPr/>
          <p:nvPr/>
        </p:nvCxnSpPr>
        <p:spPr>
          <a:xfrm flipH="1">
            <a:off x="10354635" y="4479982"/>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 xmlns:a14="http://schemas.microsoft.com/office/drawing/2010/main" xmlns:p14="http://schemas.microsoft.com/office/powerpoint/2010/main" xmlns:a16="http://schemas.microsoft.com/office/drawing/2014/main" id="{D7AA6C88-6339-4B30-9BFD-E94508F8F7A2}"/>
              </a:ext>
            </a:extLst>
          </p:cNvPr>
          <p:cNvCxnSpPr/>
          <p:nvPr/>
        </p:nvCxnSpPr>
        <p:spPr>
          <a:xfrm flipH="1">
            <a:off x="9990277" y="4094728"/>
            <a:ext cx="0" cy="3852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Freeform 116">
            <a:extLst>
              <a:ext uri="{FF2B5EF4-FFF2-40B4-BE49-F238E27FC236}">
                <a16:creationId xmlns="" xmlns:a14="http://schemas.microsoft.com/office/drawing/2010/main" xmlns:p14="http://schemas.microsoft.com/office/powerpoint/2010/main" xmlns:a16="http://schemas.microsoft.com/office/drawing/2014/main" id="{05731D00-B175-40C1-A65E-32E914C52224}"/>
              </a:ext>
            </a:extLst>
          </p:cNvPr>
          <p:cNvSpPr>
            <a:spLocks noEditPoints="1"/>
          </p:cNvSpPr>
          <p:nvPr/>
        </p:nvSpPr>
        <p:spPr bwMode="auto">
          <a:xfrm flipH="1">
            <a:off x="9915409" y="4269868"/>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nvGrpSpPr>
          <p:cNvPr id="222" name="组合 594">
            <a:extLst>
              <a:ext uri="{FF2B5EF4-FFF2-40B4-BE49-F238E27FC236}">
                <a16:creationId xmlns="" xmlns:a14="http://schemas.microsoft.com/office/drawing/2010/main" xmlns:p14="http://schemas.microsoft.com/office/powerpoint/2010/main" xmlns:a16="http://schemas.microsoft.com/office/drawing/2014/main" id="{8DA954FE-7A52-4E3F-A49C-E59A160D5E51}"/>
              </a:ext>
            </a:extLst>
          </p:cNvPr>
          <p:cNvGrpSpPr/>
          <p:nvPr/>
        </p:nvGrpSpPr>
        <p:grpSpPr>
          <a:xfrm flipH="1">
            <a:off x="10642893" y="5464387"/>
            <a:ext cx="124297" cy="110325"/>
            <a:chOff x="10096500" y="3467100"/>
            <a:chExt cx="238125" cy="212725"/>
          </a:xfrm>
          <a:solidFill>
            <a:srgbClr val="00B0F0"/>
          </a:solidFill>
        </p:grpSpPr>
        <p:sp>
          <p:nvSpPr>
            <p:cNvPr id="223" name="Freeform 511">
              <a:extLst>
                <a:ext uri="{FF2B5EF4-FFF2-40B4-BE49-F238E27FC236}">
                  <a16:creationId xmlns="" xmlns:a14="http://schemas.microsoft.com/office/drawing/2010/main" xmlns:p14="http://schemas.microsoft.com/office/powerpoint/2010/main" xmlns:a16="http://schemas.microsoft.com/office/drawing/2014/main" id="{EFB29A94-6502-472D-83C6-924AE24451CD}"/>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24" name="Freeform 512">
              <a:extLst>
                <a:ext uri="{FF2B5EF4-FFF2-40B4-BE49-F238E27FC236}">
                  <a16:creationId xmlns="" xmlns:a14="http://schemas.microsoft.com/office/drawing/2010/main" xmlns:p14="http://schemas.microsoft.com/office/powerpoint/2010/main" xmlns:a16="http://schemas.microsoft.com/office/drawing/2014/main" id="{891B52D8-4CD0-49D0-8F87-1CB558A68212}"/>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25" name="Freeform 513">
              <a:extLst>
                <a:ext uri="{FF2B5EF4-FFF2-40B4-BE49-F238E27FC236}">
                  <a16:creationId xmlns="" xmlns:a14="http://schemas.microsoft.com/office/drawing/2010/main" xmlns:p14="http://schemas.microsoft.com/office/powerpoint/2010/main" xmlns:a16="http://schemas.microsoft.com/office/drawing/2014/main" id="{13DB5C3A-A6F0-45F0-86BA-585B4F6F4CE6}"/>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26" name="Freeform 515">
              <a:extLst>
                <a:ext uri="{FF2B5EF4-FFF2-40B4-BE49-F238E27FC236}">
                  <a16:creationId xmlns="" xmlns:a14="http://schemas.microsoft.com/office/drawing/2010/main" xmlns:p14="http://schemas.microsoft.com/office/powerpoint/2010/main" xmlns:a16="http://schemas.microsoft.com/office/drawing/2014/main" id="{F3A31E3B-25B8-458A-A834-E67E326AAA3B}"/>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grpSp>
        <p:nvGrpSpPr>
          <p:cNvPr id="227" name="组合 594">
            <a:extLst>
              <a:ext uri="{FF2B5EF4-FFF2-40B4-BE49-F238E27FC236}">
                <a16:creationId xmlns="" xmlns:a14="http://schemas.microsoft.com/office/drawing/2010/main" xmlns:p14="http://schemas.microsoft.com/office/powerpoint/2010/main" xmlns:a16="http://schemas.microsoft.com/office/drawing/2014/main" id="{F1D1EC88-7215-41B7-A214-F73828034621}"/>
              </a:ext>
            </a:extLst>
          </p:cNvPr>
          <p:cNvGrpSpPr/>
          <p:nvPr/>
        </p:nvGrpSpPr>
        <p:grpSpPr>
          <a:xfrm flipH="1">
            <a:off x="10561455" y="5618843"/>
            <a:ext cx="124297" cy="110325"/>
            <a:chOff x="10096500" y="3467100"/>
            <a:chExt cx="238125" cy="212725"/>
          </a:xfrm>
          <a:solidFill>
            <a:srgbClr val="00B0F0"/>
          </a:solidFill>
        </p:grpSpPr>
        <p:sp>
          <p:nvSpPr>
            <p:cNvPr id="228" name="Freeform 511">
              <a:extLst>
                <a:ext uri="{FF2B5EF4-FFF2-40B4-BE49-F238E27FC236}">
                  <a16:creationId xmlns="" xmlns:a14="http://schemas.microsoft.com/office/drawing/2010/main" xmlns:p14="http://schemas.microsoft.com/office/powerpoint/2010/main" xmlns:a16="http://schemas.microsoft.com/office/drawing/2014/main" id="{3A232E1D-F224-411A-95D5-AD44D0A0BDF7}"/>
                </a:ext>
              </a:extLst>
            </p:cNvPr>
            <p:cNvSpPr>
              <a:spLocks/>
            </p:cNvSpPr>
            <p:nvPr/>
          </p:nvSpPr>
          <p:spPr bwMode="auto">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29" name="Freeform 512">
              <a:extLst>
                <a:ext uri="{FF2B5EF4-FFF2-40B4-BE49-F238E27FC236}">
                  <a16:creationId xmlns="" xmlns:a14="http://schemas.microsoft.com/office/drawing/2010/main" xmlns:p14="http://schemas.microsoft.com/office/powerpoint/2010/main" xmlns:a16="http://schemas.microsoft.com/office/drawing/2014/main" id="{1DFC7703-A3C9-4623-B7B8-130425F789FD}"/>
                </a:ext>
              </a:extLst>
            </p:cNvPr>
            <p:cNvSpPr>
              <a:spLocks/>
            </p:cNvSpPr>
            <p:nvPr/>
          </p:nvSpPr>
          <p:spPr bwMode="auto">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30" name="Freeform 513">
              <a:extLst>
                <a:ext uri="{FF2B5EF4-FFF2-40B4-BE49-F238E27FC236}">
                  <a16:creationId xmlns="" xmlns:a14="http://schemas.microsoft.com/office/drawing/2010/main" xmlns:p14="http://schemas.microsoft.com/office/powerpoint/2010/main" xmlns:a16="http://schemas.microsoft.com/office/drawing/2014/main" id="{2C525ACA-5538-45B6-A00B-45D56E76A8E3}"/>
                </a:ext>
              </a:extLst>
            </p:cNvPr>
            <p:cNvSpPr>
              <a:spLocks/>
            </p:cNvSpPr>
            <p:nvPr/>
          </p:nvSpPr>
          <p:spPr bwMode="auto">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31" name="Freeform 515">
              <a:extLst>
                <a:ext uri="{FF2B5EF4-FFF2-40B4-BE49-F238E27FC236}">
                  <a16:creationId xmlns="" xmlns:a14="http://schemas.microsoft.com/office/drawing/2010/main" xmlns:p14="http://schemas.microsoft.com/office/powerpoint/2010/main" xmlns:a16="http://schemas.microsoft.com/office/drawing/2014/main" id="{DDB7A378-DFBC-44BF-ADC9-47B1A7ACD295}"/>
                </a:ext>
              </a:extLst>
            </p:cNvPr>
            <p:cNvSpPr>
              <a:spLocks/>
            </p:cNvSpPr>
            <p:nvPr/>
          </p:nvSpPr>
          <p:spPr bwMode="auto">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232" name="直接连接符 231">
            <a:extLst>
              <a:ext uri="{FF2B5EF4-FFF2-40B4-BE49-F238E27FC236}">
                <a16:creationId xmlns="" xmlns:a14="http://schemas.microsoft.com/office/drawing/2010/main" xmlns:p14="http://schemas.microsoft.com/office/powerpoint/2010/main" xmlns:a16="http://schemas.microsoft.com/office/drawing/2014/main" id="{B315C404-7A06-4538-A42C-F15CC36C1EEB}"/>
              </a:ext>
            </a:extLst>
          </p:cNvPr>
          <p:cNvCxnSpPr/>
          <p:nvPr/>
        </p:nvCxnSpPr>
        <p:spPr>
          <a:xfrm flipH="1">
            <a:off x="9738272" y="5593282"/>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3" name="Freeform 116">
            <a:extLst>
              <a:ext uri="{FF2B5EF4-FFF2-40B4-BE49-F238E27FC236}">
                <a16:creationId xmlns="" xmlns:a14="http://schemas.microsoft.com/office/drawing/2010/main" xmlns:p14="http://schemas.microsoft.com/office/powerpoint/2010/main" xmlns:a16="http://schemas.microsoft.com/office/drawing/2014/main" id="{A075301C-2027-432D-B42D-41C07EABEF7D}"/>
              </a:ext>
            </a:extLst>
          </p:cNvPr>
          <p:cNvSpPr>
            <a:spLocks noEditPoints="1"/>
          </p:cNvSpPr>
          <p:nvPr/>
        </p:nvSpPr>
        <p:spPr bwMode="auto">
          <a:xfrm flipH="1">
            <a:off x="9949282" y="5562452"/>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cxnSp>
        <p:nvCxnSpPr>
          <p:cNvPr id="234" name="直接连接符 233">
            <a:extLst>
              <a:ext uri="{FF2B5EF4-FFF2-40B4-BE49-F238E27FC236}">
                <a16:creationId xmlns="" xmlns:a14="http://schemas.microsoft.com/office/drawing/2010/main" xmlns:p14="http://schemas.microsoft.com/office/powerpoint/2010/main" xmlns:a16="http://schemas.microsoft.com/office/drawing/2014/main" id="{EC57A526-4F56-4542-990E-36D42B6D5C8C}"/>
              </a:ext>
            </a:extLst>
          </p:cNvPr>
          <p:cNvCxnSpPr/>
          <p:nvPr/>
        </p:nvCxnSpPr>
        <p:spPr>
          <a:xfrm flipH="1">
            <a:off x="10263346" y="5593282"/>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5" name="矩形 234">
            <a:extLst>
              <a:ext uri="{FF2B5EF4-FFF2-40B4-BE49-F238E27FC236}">
                <a16:creationId xmlns="" xmlns:a14="http://schemas.microsoft.com/office/drawing/2010/main" xmlns:p14="http://schemas.microsoft.com/office/powerpoint/2010/main" xmlns:a16="http://schemas.microsoft.com/office/drawing/2014/main" id="{F894E853-C43F-478B-985D-94CD81F2B413}"/>
              </a:ext>
            </a:extLst>
          </p:cNvPr>
          <p:cNvSpPr/>
          <p:nvPr/>
        </p:nvSpPr>
        <p:spPr>
          <a:xfrm>
            <a:off x="9550934" y="5702548"/>
            <a:ext cx="656119" cy="338554"/>
          </a:xfrm>
          <a:prstGeom prst="rect">
            <a:avLst/>
          </a:prstGeom>
        </p:spPr>
        <p:txBody>
          <a:bodyPr wrap="square">
            <a:noAutofit/>
          </a:bodyPr>
          <a:lstStyle/>
          <a:p>
            <a:pPr algn="ctr" defTabSz="914373" fontAlgn="ctr"/>
            <a:r>
              <a:rPr lang="en-US" sz="1200" dirty="0"/>
              <a:t>CPE</a:t>
            </a:r>
          </a:p>
        </p:txBody>
      </p:sp>
      <p:sp>
        <p:nvSpPr>
          <p:cNvPr id="236" name="矩形 235">
            <a:extLst>
              <a:ext uri="{FF2B5EF4-FFF2-40B4-BE49-F238E27FC236}">
                <a16:creationId xmlns="" xmlns:a14="http://schemas.microsoft.com/office/drawing/2010/main" xmlns:p14="http://schemas.microsoft.com/office/powerpoint/2010/main" xmlns:a16="http://schemas.microsoft.com/office/drawing/2014/main" id="{F6CB6B80-AF11-4E26-8555-F48118FCDEA2}"/>
              </a:ext>
            </a:extLst>
          </p:cNvPr>
          <p:cNvSpPr/>
          <p:nvPr/>
        </p:nvSpPr>
        <p:spPr>
          <a:xfrm>
            <a:off x="9495895" y="4450845"/>
            <a:ext cx="656119" cy="338554"/>
          </a:xfrm>
          <a:prstGeom prst="rect">
            <a:avLst/>
          </a:prstGeom>
        </p:spPr>
        <p:txBody>
          <a:bodyPr wrap="square">
            <a:noAutofit/>
          </a:bodyPr>
          <a:lstStyle/>
          <a:p>
            <a:pPr algn="ctr" defTabSz="914373" fontAlgn="ctr"/>
            <a:r>
              <a:rPr lang="en-US" sz="1200" dirty="0"/>
              <a:t>CPE</a:t>
            </a:r>
          </a:p>
        </p:txBody>
      </p:sp>
      <p:grpSp>
        <p:nvGrpSpPr>
          <p:cNvPr id="237" name="组合 167">
            <a:extLst>
              <a:ext uri="{FF2B5EF4-FFF2-40B4-BE49-F238E27FC236}">
                <a16:creationId xmlns="" xmlns:a14="http://schemas.microsoft.com/office/drawing/2010/main" xmlns:p14="http://schemas.microsoft.com/office/powerpoint/2010/main" xmlns:a16="http://schemas.microsoft.com/office/drawing/2014/main" id="{7F8A8A42-531B-4A2F-BAE0-96A29DC0E62F}"/>
              </a:ext>
            </a:extLst>
          </p:cNvPr>
          <p:cNvGrpSpPr/>
          <p:nvPr/>
        </p:nvGrpSpPr>
        <p:grpSpPr>
          <a:xfrm flipH="1">
            <a:off x="9451025" y="4180109"/>
            <a:ext cx="273539" cy="263444"/>
            <a:chOff x="3833193" y="3926598"/>
            <a:chExt cx="611915" cy="593154"/>
          </a:xfrm>
        </p:grpSpPr>
        <p:sp>
          <p:nvSpPr>
            <p:cNvPr id="238" name="椭圆 237">
              <a:extLst>
                <a:ext uri="{FF2B5EF4-FFF2-40B4-BE49-F238E27FC236}">
                  <a16:creationId xmlns="" xmlns:a14="http://schemas.microsoft.com/office/drawing/2010/main" xmlns:p14="http://schemas.microsoft.com/office/powerpoint/2010/main" xmlns:a16="http://schemas.microsoft.com/office/drawing/2014/main" id="{C628C39F-1965-4943-B5F9-83F973BE3138}"/>
                </a:ext>
              </a:extLst>
            </p:cNvPr>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100" dirty="0"/>
            </a:p>
          </p:txBody>
        </p:sp>
        <p:sp>
          <p:nvSpPr>
            <p:cNvPr id="239" name="Freeform 26">
              <a:extLst>
                <a:ext uri="{FF2B5EF4-FFF2-40B4-BE49-F238E27FC236}">
                  <a16:creationId xmlns="" xmlns:a14="http://schemas.microsoft.com/office/drawing/2010/main" xmlns:p14="http://schemas.microsoft.com/office/powerpoint/2010/main" xmlns:a16="http://schemas.microsoft.com/office/drawing/2014/main" id="{E74BE1F0-4B74-4836-B3B4-92156579F937}"/>
                </a:ext>
              </a:extLst>
            </p:cNvPr>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100" noProof="1">
                <a:solidFill>
                  <a:schemeClr val="tx1"/>
                </a:solidFill>
              </a:endParaRPr>
            </a:p>
          </p:txBody>
        </p:sp>
      </p:grpSp>
      <p:grpSp>
        <p:nvGrpSpPr>
          <p:cNvPr id="240" name="组合 167">
            <a:extLst>
              <a:ext uri="{FF2B5EF4-FFF2-40B4-BE49-F238E27FC236}">
                <a16:creationId xmlns="" xmlns:a14="http://schemas.microsoft.com/office/drawing/2010/main" xmlns:p14="http://schemas.microsoft.com/office/powerpoint/2010/main" xmlns:a16="http://schemas.microsoft.com/office/drawing/2014/main" id="{ABFDB194-C388-4E2A-99F6-0FA9C9B37023}"/>
              </a:ext>
            </a:extLst>
          </p:cNvPr>
          <p:cNvGrpSpPr/>
          <p:nvPr/>
        </p:nvGrpSpPr>
        <p:grpSpPr>
          <a:xfrm flipH="1">
            <a:off x="9451415" y="5480705"/>
            <a:ext cx="273539" cy="263444"/>
            <a:chOff x="3833193" y="3926598"/>
            <a:chExt cx="611915" cy="593154"/>
          </a:xfrm>
        </p:grpSpPr>
        <p:sp>
          <p:nvSpPr>
            <p:cNvPr id="241" name="椭圆 240">
              <a:extLst>
                <a:ext uri="{FF2B5EF4-FFF2-40B4-BE49-F238E27FC236}">
                  <a16:creationId xmlns="" xmlns:a14="http://schemas.microsoft.com/office/drawing/2010/main" xmlns:p14="http://schemas.microsoft.com/office/powerpoint/2010/main" xmlns:a16="http://schemas.microsoft.com/office/drawing/2014/main" id="{9246E52D-6771-4195-B51A-38787F6CF1E1}"/>
                </a:ext>
              </a:extLst>
            </p:cNvPr>
            <p:cNvSpPr/>
            <p:nvPr/>
          </p:nvSpPr>
          <p:spPr bwMode="auto">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100" dirty="0"/>
            </a:p>
          </p:txBody>
        </p:sp>
        <p:sp>
          <p:nvSpPr>
            <p:cNvPr id="242" name="Freeform 26">
              <a:extLst>
                <a:ext uri="{FF2B5EF4-FFF2-40B4-BE49-F238E27FC236}">
                  <a16:creationId xmlns="" xmlns:a14="http://schemas.microsoft.com/office/drawing/2010/main" xmlns:p14="http://schemas.microsoft.com/office/powerpoint/2010/main" xmlns:a16="http://schemas.microsoft.com/office/drawing/2014/main" id="{8979F11C-B55D-4AE3-982C-6395529B2538}"/>
                </a:ext>
              </a:extLst>
            </p:cNvPr>
            <p:cNvSpPr>
              <a:spLocks noEditPoints="1"/>
            </p:cNvSpPr>
            <p:nvPr/>
          </p:nvSpPr>
          <p:spPr bwMode="auto">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100" noProof="1">
                <a:solidFill>
                  <a:schemeClr val="tx1"/>
                </a:solidFill>
              </a:endParaRPr>
            </a:p>
          </p:txBody>
        </p:sp>
      </p:grpSp>
      <p:cxnSp>
        <p:nvCxnSpPr>
          <p:cNvPr id="243" name="直接连接符 242">
            <a:extLst>
              <a:ext uri="{FF2B5EF4-FFF2-40B4-BE49-F238E27FC236}">
                <a16:creationId xmlns="" xmlns:a14="http://schemas.microsoft.com/office/drawing/2010/main" xmlns:p14="http://schemas.microsoft.com/office/powerpoint/2010/main" xmlns:a16="http://schemas.microsoft.com/office/drawing/2014/main" id="{E44C690E-03B6-4F7C-9099-AF77D377955A}"/>
              </a:ext>
            </a:extLst>
          </p:cNvPr>
          <p:cNvCxnSpPr/>
          <p:nvPr/>
        </p:nvCxnSpPr>
        <p:spPr>
          <a:xfrm flipH="1" flipV="1">
            <a:off x="8335136" y="4774417"/>
            <a:ext cx="576202" cy="7005"/>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 xmlns:a14="http://schemas.microsoft.com/office/drawing/2010/main" xmlns:p14="http://schemas.microsoft.com/office/powerpoint/2010/main" xmlns:a16="http://schemas.microsoft.com/office/drawing/2014/main" id="{CECC77A7-5DC5-40B3-A954-57A36506D35C}"/>
              </a:ext>
            </a:extLst>
          </p:cNvPr>
          <p:cNvCxnSpPr/>
          <p:nvPr/>
        </p:nvCxnSpPr>
        <p:spPr>
          <a:xfrm flipH="1" flipV="1">
            <a:off x="8911338" y="4309710"/>
            <a:ext cx="561023"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 xmlns:a14="http://schemas.microsoft.com/office/drawing/2010/main" xmlns:p14="http://schemas.microsoft.com/office/powerpoint/2010/main" xmlns:a16="http://schemas.microsoft.com/office/drawing/2014/main" id="{964C30A4-557C-4DFF-BAAF-B61BB4C1CA65}"/>
              </a:ext>
            </a:extLst>
          </p:cNvPr>
          <p:cNvCxnSpPr/>
          <p:nvPr/>
        </p:nvCxnSpPr>
        <p:spPr>
          <a:xfrm flipH="1">
            <a:off x="8922358" y="4317737"/>
            <a:ext cx="3109" cy="455825"/>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 xmlns:a14="http://schemas.microsoft.com/office/drawing/2010/main" xmlns:p14="http://schemas.microsoft.com/office/powerpoint/2010/main" xmlns:a16="http://schemas.microsoft.com/office/drawing/2014/main" id="{660E07F7-F9B5-428A-B2A0-B25A17504F06}"/>
              </a:ext>
            </a:extLst>
          </p:cNvPr>
          <p:cNvCxnSpPr/>
          <p:nvPr/>
        </p:nvCxnSpPr>
        <p:spPr>
          <a:xfrm flipH="1" flipV="1">
            <a:off x="8935760" y="5624869"/>
            <a:ext cx="519377" cy="262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 xmlns:a14="http://schemas.microsoft.com/office/drawing/2010/main" xmlns:p14="http://schemas.microsoft.com/office/powerpoint/2010/main" xmlns:a16="http://schemas.microsoft.com/office/drawing/2014/main" id="{96E9064A-E2A8-4A4B-B6BA-46D673A1DFEA}"/>
              </a:ext>
            </a:extLst>
          </p:cNvPr>
          <p:cNvCxnSpPr/>
          <p:nvPr/>
        </p:nvCxnSpPr>
        <p:spPr>
          <a:xfrm>
            <a:off x="8935760" y="5171265"/>
            <a:ext cx="0" cy="456224"/>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48" name="Freeform 377">
            <a:extLst>
              <a:ext uri="{FF2B5EF4-FFF2-40B4-BE49-F238E27FC236}">
                <a16:creationId xmlns="" xmlns:a14="http://schemas.microsoft.com/office/drawing/2010/main" xmlns:p14="http://schemas.microsoft.com/office/powerpoint/2010/main" xmlns:a16="http://schemas.microsoft.com/office/drawing/2014/main" id="{C7D747D8-C473-4BDC-8839-5DC8CC8F20A7}"/>
              </a:ext>
            </a:extLst>
          </p:cNvPr>
          <p:cNvSpPr>
            <a:spLocks/>
          </p:cNvSpPr>
          <p:nvPr/>
        </p:nvSpPr>
        <p:spPr bwMode="auto">
          <a:xfrm>
            <a:off x="3332307" y="1504303"/>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 name="T54" fmla="*/ 0 w 57"/>
              <a:gd name="T55" fmla="*/ 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lnTo>
                  <a:pt x="0" y="6"/>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49" name="Freeform 378">
            <a:extLst>
              <a:ext uri="{FF2B5EF4-FFF2-40B4-BE49-F238E27FC236}">
                <a16:creationId xmlns="" xmlns:a14="http://schemas.microsoft.com/office/drawing/2010/main" xmlns:p14="http://schemas.microsoft.com/office/powerpoint/2010/main" xmlns:a16="http://schemas.microsoft.com/office/drawing/2014/main" id="{2E35192B-45AB-4487-B12A-6CA5E487657A}"/>
              </a:ext>
            </a:extLst>
          </p:cNvPr>
          <p:cNvSpPr>
            <a:spLocks/>
          </p:cNvSpPr>
          <p:nvPr/>
        </p:nvSpPr>
        <p:spPr bwMode="auto">
          <a:xfrm>
            <a:off x="3332307" y="1504303"/>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0" name="Freeform 379">
            <a:extLst>
              <a:ext uri="{FF2B5EF4-FFF2-40B4-BE49-F238E27FC236}">
                <a16:creationId xmlns="" xmlns:a14="http://schemas.microsoft.com/office/drawing/2010/main" xmlns:p14="http://schemas.microsoft.com/office/powerpoint/2010/main" xmlns:a16="http://schemas.microsoft.com/office/drawing/2014/main" id="{F8F94B51-F0A4-422E-99DD-299F4B5AB736}"/>
              </a:ext>
            </a:extLst>
          </p:cNvPr>
          <p:cNvSpPr>
            <a:spLocks/>
          </p:cNvSpPr>
          <p:nvPr/>
        </p:nvSpPr>
        <p:spPr bwMode="auto">
          <a:xfrm>
            <a:off x="3338375" y="1525356"/>
            <a:ext cx="23056" cy="34352"/>
          </a:xfrm>
          <a:custGeom>
            <a:avLst/>
            <a:gdLst>
              <a:gd name="T0" fmla="*/ 1 w 38"/>
              <a:gd name="T1" fmla="*/ 0 h 62"/>
              <a:gd name="T2" fmla="*/ 1 w 38"/>
              <a:gd name="T3" fmla="*/ 0 h 62"/>
              <a:gd name="T4" fmla="*/ 36 w 38"/>
              <a:gd name="T5" fmla="*/ 15 h 62"/>
              <a:gd name="T6" fmla="*/ 36 w 38"/>
              <a:gd name="T7" fmla="*/ 15 h 62"/>
              <a:gd name="T8" fmla="*/ 37 w 38"/>
              <a:gd name="T9" fmla="*/ 17 h 62"/>
              <a:gd name="T10" fmla="*/ 38 w 38"/>
              <a:gd name="T11" fmla="*/ 21 h 62"/>
              <a:gd name="T12" fmla="*/ 38 w 38"/>
              <a:gd name="T13" fmla="*/ 21 h 62"/>
              <a:gd name="T14" fmla="*/ 38 w 38"/>
              <a:gd name="T15" fmla="*/ 56 h 62"/>
              <a:gd name="T16" fmla="*/ 38 w 38"/>
              <a:gd name="T17" fmla="*/ 56 h 62"/>
              <a:gd name="T18" fmla="*/ 37 w 38"/>
              <a:gd name="T19" fmla="*/ 61 h 62"/>
              <a:gd name="T20" fmla="*/ 36 w 38"/>
              <a:gd name="T21" fmla="*/ 62 h 62"/>
              <a:gd name="T22" fmla="*/ 36 w 38"/>
              <a:gd name="T23" fmla="*/ 62 h 62"/>
              <a:gd name="T24" fmla="*/ 1 w 38"/>
              <a:gd name="T25" fmla="*/ 50 h 62"/>
              <a:gd name="T26" fmla="*/ 1 w 38"/>
              <a:gd name="T27" fmla="*/ 50 h 62"/>
              <a:gd name="T28" fmla="*/ 0 w 38"/>
              <a:gd name="T29" fmla="*/ 48 h 62"/>
              <a:gd name="T30" fmla="*/ 0 w 38"/>
              <a:gd name="T31" fmla="*/ 45 h 62"/>
              <a:gd name="T32" fmla="*/ 0 w 38"/>
              <a:gd name="T33" fmla="*/ 45 h 62"/>
              <a:gd name="T34" fmla="*/ 0 w 38"/>
              <a:gd name="T35" fmla="*/ 5 h 62"/>
              <a:gd name="T36" fmla="*/ 0 w 38"/>
              <a:gd name="T37" fmla="*/ 5 h 62"/>
              <a:gd name="T38" fmla="*/ 0 w 38"/>
              <a:gd name="T39" fmla="*/ 1 h 62"/>
              <a:gd name="T40" fmla="*/ 1 w 38"/>
              <a:gd name="T41" fmla="*/ 0 h 62"/>
              <a:gd name="T42" fmla="*/ 1 w 38"/>
              <a:gd name="T43" fmla="*/ 0 h 62"/>
              <a:gd name="T44" fmla="*/ 1 w 38"/>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62">
                <a:moveTo>
                  <a:pt x="1" y="0"/>
                </a:moveTo>
                <a:lnTo>
                  <a:pt x="1" y="0"/>
                </a:lnTo>
                <a:lnTo>
                  <a:pt x="36" y="15"/>
                </a:lnTo>
                <a:lnTo>
                  <a:pt x="36" y="15"/>
                </a:lnTo>
                <a:lnTo>
                  <a:pt x="37" y="17"/>
                </a:lnTo>
                <a:lnTo>
                  <a:pt x="38" y="21"/>
                </a:lnTo>
                <a:lnTo>
                  <a:pt x="38" y="21"/>
                </a:lnTo>
                <a:lnTo>
                  <a:pt x="38" y="56"/>
                </a:lnTo>
                <a:lnTo>
                  <a:pt x="38" y="56"/>
                </a:lnTo>
                <a:lnTo>
                  <a:pt x="37" y="61"/>
                </a:lnTo>
                <a:lnTo>
                  <a:pt x="36" y="62"/>
                </a:lnTo>
                <a:lnTo>
                  <a:pt x="36" y="62"/>
                </a:lnTo>
                <a:lnTo>
                  <a:pt x="1" y="50"/>
                </a:lnTo>
                <a:lnTo>
                  <a:pt x="1" y="50"/>
                </a:lnTo>
                <a:lnTo>
                  <a:pt x="0" y="48"/>
                </a:lnTo>
                <a:lnTo>
                  <a:pt x="0" y="45"/>
                </a:lnTo>
                <a:lnTo>
                  <a:pt x="0" y="45"/>
                </a:lnTo>
                <a:lnTo>
                  <a:pt x="0" y="5"/>
                </a:lnTo>
                <a:lnTo>
                  <a:pt x="0" y="5"/>
                </a:lnTo>
                <a:lnTo>
                  <a:pt x="0" y="1"/>
                </a:lnTo>
                <a:lnTo>
                  <a:pt x="1" y="0"/>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1" name="Freeform 380">
            <a:extLst>
              <a:ext uri="{FF2B5EF4-FFF2-40B4-BE49-F238E27FC236}">
                <a16:creationId xmlns="" xmlns:a14="http://schemas.microsoft.com/office/drawing/2010/main" xmlns:p14="http://schemas.microsoft.com/office/powerpoint/2010/main" xmlns:a16="http://schemas.microsoft.com/office/drawing/2014/main" id="{057A35A8-6624-4CFE-860A-0487518BB2B3}"/>
              </a:ext>
            </a:extLst>
          </p:cNvPr>
          <p:cNvSpPr>
            <a:spLocks/>
          </p:cNvSpPr>
          <p:nvPr/>
        </p:nvSpPr>
        <p:spPr bwMode="auto">
          <a:xfrm>
            <a:off x="3337769" y="1563587"/>
            <a:ext cx="23056" cy="30473"/>
          </a:xfrm>
          <a:custGeom>
            <a:avLst/>
            <a:gdLst>
              <a:gd name="T0" fmla="*/ 2 w 38"/>
              <a:gd name="T1" fmla="*/ 0 h 55"/>
              <a:gd name="T2" fmla="*/ 2 w 38"/>
              <a:gd name="T3" fmla="*/ 0 h 55"/>
              <a:gd name="T4" fmla="*/ 37 w 38"/>
              <a:gd name="T5" fmla="*/ 9 h 55"/>
              <a:gd name="T6" fmla="*/ 37 w 38"/>
              <a:gd name="T7" fmla="*/ 9 h 55"/>
              <a:gd name="T8" fmla="*/ 38 w 38"/>
              <a:gd name="T9" fmla="*/ 10 h 55"/>
              <a:gd name="T10" fmla="*/ 38 w 38"/>
              <a:gd name="T11" fmla="*/ 15 h 55"/>
              <a:gd name="T12" fmla="*/ 38 w 38"/>
              <a:gd name="T13" fmla="*/ 15 h 55"/>
              <a:gd name="T14" fmla="*/ 38 w 38"/>
              <a:gd name="T15" fmla="*/ 50 h 55"/>
              <a:gd name="T16" fmla="*/ 38 w 38"/>
              <a:gd name="T17" fmla="*/ 50 h 55"/>
              <a:gd name="T18" fmla="*/ 38 w 38"/>
              <a:gd name="T19" fmla="*/ 54 h 55"/>
              <a:gd name="T20" fmla="*/ 37 w 38"/>
              <a:gd name="T21" fmla="*/ 55 h 55"/>
              <a:gd name="T22" fmla="*/ 37 w 38"/>
              <a:gd name="T23" fmla="*/ 55 h 55"/>
              <a:gd name="T24" fmla="*/ 2 w 38"/>
              <a:gd name="T25" fmla="*/ 50 h 55"/>
              <a:gd name="T26" fmla="*/ 2 w 38"/>
              <a:gd name="T27" fmla="*/ 50 h 55"/>
              <a:gd name="T28" fmla="*/ 1 w 38"/>
              <a:gd name="T29" fmla="*/ 48 h 55"/>
              <a:gd name="T30" fmla="*/ 0 w 38"/>
              <a:gd name="T31" fmla="*/ 44 h 55"/>
              <a:gd name="T32" fmla="*/ 0 w 38"/>
              <a:gd name="T33" fmla="*/ 44 h 55"/>
              <a:gd name="T34" fmla="*/ 0 w 38"/>
              <a:gd name="T35" fmla="*/ 4 h 55"/>
              <a:gd name="T36" fmla="*/ 0 w 38"/>
              <a:gd name="T37" fmla="*/ 4 h 55"/>
              <a:gd name="T38" fmla="*/ 1 w 38"/>
              <a:gd name="T39" fmla="*/ 1 h 55"/>
              <a:gd name="T40" fmla="*/ 2 w 38"/>
              <a:gd name="T41" fmla="*/ 0 h 55"/>
              <a:gd name="T42" fmla="*/ 2 w 38"/>
              <a:gd name="T4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5">
                <a:moveTo>
                  <a:pt x="2" y="0"/>
                </a:moveTo>
                <a:lnTo>
                  <a:pt x="2" y="0"/>
                </a:lnTo>
                <a:lnTo>
                  <a:pt x="37" y="9"/>
                </a:lnTo>
                <a:lnTo>
                  <a:pt x="37" y="9"/>
                </a:lnTo>
                <a:lnTo>
                  <a:pt x="38" y="10"/>
                </a:lnTo>
                <a:lnTo>
                  <a:pt x="38" y="15"/>
                </a:lnTo>
                <a:lnTo>
                  <a:pt x="38" y="15"/>
                </a:lnTo>
                <a:lnTo>
                  <a:pt x="38" y="50"/>
                </a:lnTo>
                <a:lnTo>
                  <a:pt x="38" y="50"/>
                </a:lnTo>
                <a:lnTo>
                  <a:pt x="38" y="54"/>
                </a:lnTo>
                <a:lnTo>
                  <a:pt x="37" y="55"/>
                </a:lnTo>
                <a:lnTo>
                  <a:pt x="37" y="55"/>
                </a:lnTo>
                <a:lnTo>
                  <a:pt x="2" y="50"/>
                </a:lnTo>
                <a:lnTo>
                  <a:pt x="2" y="50"/>
                </a:lnTo>
                <a:lnTo>
                  <a:pt x="1" y="48"/>
                </a:lnTo>
                <a:lnTo>
                  <a:pt x="0" y="44"/>
                </a:lnTo>
                <a:lnTo>
                  <a:pt x="0" y="44"/>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2" name="Freeform 381">
            <a:extLst>
              <a:ext uri="{FF2B5EF4-FFF2-40B4-BE49-F238E27FC236}">
                <a16:creationId xmlns="" xmlns:a14="http://schemas.microsoft.com/office/drawing/2010/main" xmlns:p14="http://schemas.microsoft.com/office/powerpoint/2010/main" xmlns:a16="http://schemas.microsoft.com/office/drawing/2014/main" id="{2C7A329B-27B7-43E4-8805-D81843C8D28D}"/>
              </a:ext>
            </a:extLst>
          </p:cNvPr>
          <p:cNvSpPr>
            <a:spLocks/>
          </p:cNvSpPr>
          <p:nvPr/>
        </p:nvSpPr>
        <p:spPr bwMode="auto">
          <a:xfrm>
            <a:off x="3337769" y="1601262"/>
            <a:ext cx="23056" cy="27703"/>
          </a:xfrm>
          <a:custGeom>
            <a:avLst/>
            <a:gdLst>
              <a:gd name="T0" fmla="*/ 1 w 38"/>
              <a:gd name="T1" fmla="*/ 0 h 50"/>
              <a:gd name="T2" fmla="*/ 1 w 38"/>
              <a:gd name="T3" fmla="*/ 0 h 50"/>
              <a:gd name="T4" fmla="*/ 37 w 38"/>
              <a:gd name="T5" fmla="*/ 4 h 50"/>
              <a:gd name="T6" fmla="*/ 37 w 38"/>
              <a:gd name="T7" fmla="*/ 4 h 50"/>
              <a:gd name="T8" fmla="*/ 38 w 38"/>
              <a:gd name="T9" fmla="*/ 5 h 50"/>
              <a:gd name="T10" fmla="*/ 38 w 38"/>
              <a:gd name="T11" fmla="*/ 9 h 50"/>
              <a:gd name="T12" fmla="*/ 38 w 38"/>
              <a:gd name="T13" fmla="*/ 9 h 50"/>
              <a:gd name="T14" fmla="*/ 38 w 38"/>
              <a:gd name="T15" fmla="*/ 45 h 50"/>
              <a:gd name="T16" fmla="*/ 38 w 38"/>
              <a:gd name="T17" fmla="*/ 45 h 50"/>
              <a:gd name="T18" fmla="*/ 37 w 38"/>
              <a:gd name="T19" fmla="*/ 49 h 50"/>
              <a:gd name="T20" fmla="*/ 36 w 38"/>
              <a:gd name="T21" fmla="*/ 50 h 50"/>
              <a:gd name="T22" fmla="*/ 36 w 38"/>
              <a:gd name="T23" fmla="*/ 50 h 50"/>
              <a:gd name="T24" fmla="*/ 1 w 38"/>
              <a:gd name="T25" fmla="*/ 50 h 50"/>
              <a:gd name="T26" fmla="*/ 1 w 38"/>
              <a:gd name="T27" fmla="*/ 50 h 50"/>
              <a:gd name="T28" fmla="*/ 0 w 38"/>
              <a:gd name="T29" fmla="*/ 49 h 50"/>
              <a:gd name="T30" fmla="*/ 0 w 38"/>
              <a:gd name="T31" fmla="*/ 45 h 50"/>
              <a:gd name="T32" fmla="*/ 0 w 38"/>
              <a:gd name="T33" fmla="*/ 45 h 50"/>
              <a:gd name="T34" fmla="*/ 0 w 38"/>
              <a:gd name="T35" fmla="*/ 5 h 50"/>
              <a:gd name="T36" fmla="*/ 0 w 38"/>
              <a:gd name="T37" fmla="*/ 5 h 50"/>
              <a:gd name="T38" fmla="*/ 0 w 38"/>
              <a:gd name="T39" fmla="*/ 1 h 50"/>
              <a:gd name="T40" fmla="*/ 1 w 38"/>
              <a:gd name="T41" fmla="*/ 0 h 50"/>
              <a:gd name="T42" fmla="*/ 1 w 38"/>
              <a:gd name="T4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0">
                <a:moveTo>
                  <a:pt x="1" y="0"/>
                </a:moveTo>
                <a:lnTo>
                  <a:pt x="1" y="0"/>
                </a:lnTo>
                <a:lnTo>
                  <a:pt x="37" y="4"/>
                </a:lnTo>
                <a:lnTo>
                  <a:pt x="37" y="4"/>
                </a:lnTo>
                <a:lnTo>
                  <a:pt x="38" y="5"/>
                </a:lnTo>
                <a:lnTo>
                  <a:pt x="38" y="9"/>
                </a:lnTo>
                <a:lnTo>
                  <a:pt x="38" y="9"/>
                </a:lnTo>
                <a:lnTo>
                  <a:pt x="38" y="45"/>
                </a:lnTo>
                <a:lnTo>
                  <a:pt x="38" y="45"/>
                </a:lnTo>
                <a:lnTo>
                  <a:pt x="37" y="49"/>
                </a:lnTo>
                <a:lnTo>
                  <a:pt x="36" y="50"/>
                </a:lnTo>
                <a:lnTo>
                  <a:pt x="36" y="50"/>
                </a:lnTo>
                <a:lnTo>
                  <a:pt x="1" y="50"/>
                </a:lnTo>
                <a:lnTo>
                  <a:pt x="1" y="50"/>
                </a:lnTo>
                <a:lnTo>
                  <a:pt x="0" y="49"/>
                </a:lnTo>
                <a:lnTo>
                  <a:pt x="0" y="45"/>
                </a:lnTo>
                <a:lnTo>
                  <a:pt x="0" y="45"/>
                </a:lnTo>
                <a:lnTo>
                  <a:pt x="0" y="5"/>
                </a:lnTo>
                <a:lnTo>
                  <a:pt x="0" y="5"/>
                </a:lnTo>
                <a:lnTo>
                  <a:pt x="0" y="1"/>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3" name="Freeform 382">
            <a:extLst>
              <a:ext uri="{FF2B5EF4-FFF2-40B4-BE49-F238E27FC236}">
                <a16:creationId xmlns="" xmlns:a14="http://schemas.microsoft.com/office/drawing/2010/main" xmlns:p14="http://schemas.microsoft.com/office/powerpoint/2010/main" xmlns:a16="http://schemas.microsoft.com/office/drawing/2014/main" id="{C0E5ABBD-F145-4C58-A1D2-FB4B79F00006}"/>
              </a:ext>
            </a:extLst>
          </p:cNvPr>
          <p:cNvSpPr>
            <a:spLocks/>
          </p:cNvSpPr>
          <p:nvPr/>
        </p:nvSpPr>
        <p:spPr bwMode="auto">
          <a:xfrm>
            <a:off x="3337162" y="1638385"/>
            <a:ext cx="23663" cy="28811"/>
          </a:xfrm>
          <a:custGeom>
            <a:avLst/>
            <a:gdLst>
              <a:gd name="T0" fmla="*/ 2 w 39"/>
              <a:gd name="T1" fmla="*/ 1 h 52"/>
              <a:gd name="T2" fmla="*/ 2 w 39"/>
              <a:gd name="T3" fmla="*/ 1 h 52"/>
              <a:gd name="T4" fmla="*/ 37 w 39"/>
              <a:gd name="T5" fmla="*/ 0 h 52"/>
              <a:gd name="T6" fmla="*/ 37 w 39"/>
              <a:gd name="T7" fmla="*/ 0 h 52"/>
              <a:gd name="T8" fmla="*/ 38 w 39"/>
              <a:gd name="T9" fmla="*/ 1 h 52"/>
              <a:gd name="T10" fmla="*/ 39 w 39"/>
              <a:gd name="T11" fmla="*/ 5 h 52"/>
              <a:gd name="T12" fmla="*/ 39 w 39"/>
              <a:gd name="T13" fmla="*/ 5 h 52"/>
              <a:gd name="T14" fmla="*/ 39 w 39"/>
              <a:gd name="T15" fmla="*/ 41 h 52"/>
              <a:gd name="T16" fmla="*/ 39 w 39"/>
              <a:gd name="T17" fmla="*/ 41 h 52"/>
              <a:gd name="T18" fmla="*/ 38 w 39"/>
              <a:gd name="T19" fmla="*/ 45 h 52"/>
              <a:gd name="T20" fmla="*/ 37 w 39"/>
              <a:gd name="T21" fmla="*/ 46 h 52"/>
              <a:gd name="T22" fmla="*/ 37 w 39"/>
              <a:gd name="T23" fmla="*/ 46 h 52"/>
              <a:gd name="T24" fmla="*/ 2 w 39"/>
              <a:gd name="T25" fmla="*/ 52 h 52"/>
              <a:gd name="T26" fmla="*/ 2 w 39"/>
              <a:gd name="T27" fmla="*/ 52 h 52"/>
              <a:gd name="T28" fmla="*/ 1 w 39"/>
              <a:gd name="T29" fmla="*/ 50 h 52"/>
              <a:gd name="T30" fmla="*/ 0 w 39"/>
              <a:gd name="T31" fmla="*/ 47 h 52"/>
              <a:gd name="T32" fmla="*/ 0 w 39"/>
              <a:gd name="T33" fmla="*/ 47 h 52"/>
              <a:gd name="T34" fmla="*/ 0 w 39"/>
              <a:gd name="T35" fmla="*/ 7 h 52"/>
              <a:gd name="T36" fmla="*/ 0 w 39"/>
              <a:gd name="T37" fmla="*/ 7 h 52"/>
              <a:gd name="T38" fmla="*/ 1 w 39"/>
              <a:gd name="T39" fmla="*/ 3 h 52"/>
              <a:gd name="T40" fmla="*/ 2 w 39"/>
              <a:gd name="T41" fmla="*/ 1 h 52"/>
              <a:gd name="T42" fmla="*/ 2 w 39"/>
              <a:gd name="T4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52">
                <a:moveTo>
                  <a:pt x="2" y="1"/>
                </a:moveTo>
                <a:lnTo>
                  <a:pt x="2" y="1"/>
                </a:lnTo>
                <a:lnTo>
                  <a:pt x="37" y="0"/>
                </a:lnTo>
                <a:lnTo>
                  <a:pt x="37" y="0"/>
                </a:lnTo>
                <a:lnTo>
                  <a:pt x="38" y="1"/>
                </a:lnTo>
                <a:lnTo>
                  <a:pt x="39" y="5"/>
                </a:lnTo>
                <a:lnTo>
                  <a:pt x="39" y="5"/>
                </a:lnTo>
                <a:lnTo>
                  <a:pt x="39" y="41"/>
                </a:lnTo>
                <a:lnTo>
                  <a:pt x="39" y="41"/>
                </a:lnTo>
                <a:lnTo>
                  <a:pt x="38" y="45"/>
                </a:lnTo>
                <a:lnTo>
                  <a:pt x="37" y="46"/>
                </a:lnTo>
                <a:lnTo>
                  <a:pt x="37" y="46"/>
                </a:lnTo>
                <a:lnTo>
                  <a:pt x="2" y="52"/>
                </a:lnTo>
                <a:lnTo>
                  <a:pt x="2" y="52"/>
                </a:lnTo>
                <a:lnTo>
                  <a:pt x="1" y="50"/>
                </a:lnTo>
                <a:lnTo>
                  <a:pt x="0" y="47"/>
                </a:lnTo>
                <a:lnTo>
                  <a:pt x="0" y="47"/>
                </a:lnTo>
                <a:lnTo>
                  <a:pt x="0" y="7"/>
                </a:lnTo>
                <a:lnTo>
                  <a:pt x="0" y="7"/>
                </a:lnTo>
                <a:lnTo>
                  <a:pt x="1" y="3"/>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4" name="Freeform 383">
            <a:extLst>
              <a:ext uri="{FF2B5EF4-FFF2-40B4-BE49-F238E27FC236}">
                <a16:creationId xmlns="" xmlns:a14="http://schemas.microsoft.com/office/drawing/2010/main" xmlns:p14="http://schemas.microsoft.com/office/powerpoint/2010/main" xmlns:a16="http://schemas.microsoft.com/office/drawing/2014/main" id="{1B794452-1A8C-4721-BBA3-239A6A30351E}"/>
              </a:ext>
            </a:extLst>
          </p:cNvPr>
          <p:cNvSpPr>
            <a:spLocks/>
          </p:cNvSpPr>
          <p:nvPr/>
        </p:nvSpPr>
        <p:spPr bwMode="auto">
          <a:xfrm>
            <a:off x="3337162" y="1677722"/>
            <a:ext cx="23056" cy="12189"/>
          </a:xfrm>
          <a:custGeom>
            <a:avLst/>
            <a:gdLst>
              <a:gd name="T0" fmla="*/ 2 w 38"/>
              <a:gd name="T1" fmla="*/ 7 h 22"/>
              <a:gd name="T2" fmla="*/ 2 w 38"/>
              <a:gd name="T3" fmla="*/ 7 h 22"/>
              <a:gd name="T4" fmla="*/ 37 w 38"/>
              <a:gd name="T5" fmla="*/ 0 h 22"/>
              <a:gd name="T6" fmla="*/ 37 w 38"/>
              <a:gd name="T7" fmla="*/ 0 h 22"/>
              <a:gd name="T8" fmla="*/ 38 w 38"/>
              <a:gd name="T9" fmla="*/ 1 h 22"/>
              <a:gd name="T10" fmla="*/ 38 w 38"/>
              <a:gd name="T11" fmla="*/ 4 h 22"/>
              <a:gd name="T12" fmla="*/ 38 w 38"/>
              <a:gd name="T13" fmla="*/ 4 h 22"/>
              <a:gd name="T14" fmla="*/ 38 w 38"/>
              <a:gd name="T15" fmla="*/ 8 h 22"/>
              <a:gd name="T16" fmla="*/ 38 w 38"/>
              <a:gd name="T17" fmla="*/ 8 h 22"/>
              <a:gd name="T18" fmla="*/ 38 w 38"/>
              <a:gd name="T19" fmla="*/ 11 h 22"/>
              <a:gd name="T20" fmla="*/ 37 w 38"/>
              <a:gd name="T21" fmla="*/ 13 h 22"/>
              <a:gd name="T22" fmla="*/ 37 w 38"/>
              <a:gd name="T23" fmla="*/ 13 h 22"/>
              <a:gd name="T24" fmla="*/ 1 w 38"/>
              <a:gd name="T25" fmla="*/ 22 h 22"/>
              <a:gd name="T26" fmla="*/ 1 w 38"/>
              <a:gd name="T27" fmla="*/ 22 h 22"/>
              <a:gd name="T28" fmla="*/ 0 w 38"/>
              <a:gd name="T29" fmla="*/ 21 h 22"/>
              <a:gd name="T30" fmla="*/ 0 w 38"/>
              <a:gd name="T31" fmla="*/ 18 h 22"/>
              <a:gd name="T32" fmla="*/ 0 w 38"/>
              <a:gd name="T33" fmla="*/ 18 h 22"/>
              <a:gd name="T34" fmla="*/ 0 w 38"/>
              <a:gd name="T35" fmla="*/ 13 h 22"/>
              <a:gd name="T36" fmla="*/ 0 w 38"/>
              <a:gd name="T37" fmla="*/ 13 h 22"/>
              <a:gd name="T38" fmla="*/ 0 w 38"/>
              <a:gd name="T39" fmla="*/ 9 h 22"/>
              <a:gd name="T40" fmla="*/ 2 w 38"/>
              <a:gd name="T41" fmla="*/ 7 h 22"/>
              <a:gd name="T42" fmla="*/ 2 w 38"/>
              <a:gd name="T43"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7"/>
                </a:moveTo>
                <a:lnTo>
                  <a:pt x="2" y="7"/>
                </a:lnTo>
                <a:lnTo>
                  <a:pt x="37" y="0"/>
                </a:lnTo>
                <a:lnTo>
                  <a:pt x="37" y="0"/>
                </a:lnTo>
                <a:lnTo>
                  <a:pt x="38" y="1"/>
                </a:lnTo>
                <a:lnTo>
                  <a:pt x="38" y="4"/>
                </a:lnTo>
                <a:lnTo>
                  <a:pt x="38" y="4"/>
                </a:lnTo>
                <a:lnTo>
                  <a:pt x="38" y="8"/>
                </a:lnTo>
                <a:lnTo>
                  <a:pt x="38" y="8"/>
                </a:lnTo>
                <a:lnTo>
                  <a:pt x="38" y="11"/>
                </a:lnTo>
                <a:lnTo>
                  <a:pt x="37" y="13"/>
                </a:lnTo>
                <a:lnTo>
                  <a:pt x="37" y="13"/>
                </a:lnTo>
                <a:lnTo>
                  <a:pt x="1" y="22"/>
                </a:lnTo>
                <a:lnTo>
                  <a:pt x="1" y="22"/>
                </a:lnTo>
                <a:lnTo>
                  <a:pt x="0" y="21"/>
                </a:lnTo>
                <a:lnTo>
                  <a:pt x="0" y="18"/>
                </a:lnTo>
                <a:lnTo>
                  <a:pt x="0" y="18"/>
                </a:lnTo>
                <a:lnTo>
                  <a:pt x="0" y="13"/>
                </a:lnTo>
                <a:lnTo>
                  <a:pt x="0" y="13"/>
                </a:lnTo>
                <a:lnTo>
                  <a:pt x="0" y="9"/>
                </a:lnTo>
                <a:lnTo>
                  <a:pt x="2" y="7"/>
                </a:lnTo>
                <a:lnTo>
                  <a:pt x="2" y="7"/>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5" name="Freeform 384">
            <a:extLst>
              <a:ext uri="{FF2B5EF4-FFF2-40B4-BE49-F238E27FC236}">
                <a16:creationId xmlns="" xmlns:a14="http://schemas.microsoft.com/office/drawing/2010/main" xmlns:p14="http://schemas.microsoft.com/office/powerpoint/2010/main" xmlns:a16="http://schemas.microsoft.com/office/drawing/2014/main" id="{355E8302-BD9C-4805-BEFA-A451FCFDB0AB}"/>
              </a:ext>
            </a:extLst>
          </p:cNvPr>
          <p:cNvSpPr>
            <a:spLocks/>
          </p:cNvSpPr>
          <p:nvPr/>
        </p:nvSpPr>
        <p:spPr bwMode="auto">
          <a:xfrm>
            <a:off x="3337162" y="1690465"/>
            <a:ext cx="23056" cy="13297"/>
          </a:xfrm>
          <a:custGeom>
            <a:avLst/>
            <a:gdLst>
              <a:gd name="T0" fmla="*/ 1 w 38"/>
              <a:gd name="T1" fmla="*/ 9 h 24"/>
              <a:gd name="T2" fmla="*/ 1 w 38"/>
              <a:gd name="T3" fmla="*/ 9 h 24"/>
              <a:gd name="T4" fmla="*/ 37 w 38"/>
              <a:gd name="T5" fmla="*/ 0 h 24"/>
              <a:gd name="T6" fmla="*/ 37 w 38"/>
              <a:gd name="T7" fmla="*/ 0 h 24"/>
              <a:gd name="T8" fmla="*/ 38 w 38"/>
              <a:gd name="T9" fmla="*/ 1 h 24"/>
              <a:gd name="T10" fmla="*/ 38 w 38"/>
              <a:gd name="T11" fmla="*/ 4 h 24"/>
              <a:gd name="T12" fmla="*/ 38 w 38"/>
              <a:gd name="T13" fmla="*/ 4 h 24"/>
              <a:gd name="T14" fmla="*/ 38 w 38"/>
              <a:gd name="T15" fmla="*/ 8 h 24"/>
              <a:gd name="T16" fmla="*/ 38 w 38"/>
              <a:gd name="T17" fmla="*/ 8 h 24"/>
              <a:gd name="T18" fmla="*/ 38 w 38"/>
              <a:gd name="T19" fmla="*/ 11 h 24"/>
              <a:gd name="T20" fmla="*/ 37 w 38"/>
              <a:gd name="T21" fmla="*/ 13 h 24"/>
              <a:gd name="T22" fmla="*/ 37 w 38"/>
              <a:gd name="T23" fmla="*/ 13 h 24"/>
              <a:gd name="T24" fmla="*/ 1 w 38"/>
              <a:gd name="T25" fmla="*/ 24 h 24"/>
              <a:gd name="T26" fmla="*/ 1 w 38"/>
              <a:gd name="T27" fmla="*/ 24 h 24"/>
              <a:gd name="T28" fmla="*/ 0 w 38"/>
              <a:gd name="T29" fmla="*/ 23 h 24"/>
              <a:gd name="T30" fmla="*/ 0 w 38"/>
              <a:gd name="T31" fmla="*/ 19 h 24"/>
              <a:gd name="T32" fmla="*/ 0 w 38"/>
              <a:gd name="T33" fmla="*/ 19 h 24"/>
              <a:gd name="T34" fmla="*/ 0 w 38"/>
              <a:gd name="T35" fmla="*/ 15 h 24"/>
              <a:gd name="T36" fmla="*/ 0 w 38"/>
              <a:gd name="T37" fmla="*/ 15 h 24"/>
              <a:gd name="T38" fmla="*/ 0 w 38"/>
              <a:gd name="T39" fmla="*/ 11 h 24"/>
              <a:gd name="T40" fmla="*/ 1 w 38"/>
              <a:gd name="T41" fmla="*/ 9 h 24"/>
              <a:gd name="T42" fmla="*/ 1 w 38"/>
              <a:gd name="T43"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4">
                <a:moveTo>
                  <a:pt x="1" y="9"/>
                </a:moveTo>
                <a:lnTo>
                  <a:pt x="1" y="9"/>
                </a:lnTo>
                <a:lnTo>
                  <a:pt x="37" y="0"/>
                </a:lnTo>
                <a:lnTo>
                  <a:pt x="37" y="0"/>
                </a:lnTo>
                <a:lnTo>
                  <a:pt x="38" y="1"/>
                </a:lnTo>
                <a:lnTo>
                  <a:pt x="38" y="4"/>
                </a:lnTo>
                <a:lnTo>
                  <a:pt x="38" y="4"/>
                </a:lnTo>
                <a:lnTo>
                  <a:pt x="38" y="8"/>
                </a:lnTo>
                <a:lnTo>
                  <a:pt x="38" y="8"/>
                </a:lnTo>
                <a:lnTo>
                  <a:pt x="38" y="11"/>
                </a:lnTo>
                <a:lnTo>
                  <a:pt x="37" y="13"/>
                </a:lnTo>
                <a:lnTo>
                  <a:pt x="37" y="13"/>
                </a:lnTo>
                <a:lnTo>
                  <a:pt x="1" y="24"/>
                </a:lnTo>
                <a:lnTo>
                  <a:pt x="1" y="24"/>
                </a:lnTo>
                <a:lnTo>
                  <a:pt x="0" y="23"/>
                </a:lnTo>
                <a:lnTo>
                  <a:pt x="0" y="19"/>
                </a:lnTo>
                <a:lnTo>
                  <a:pt x="0" y="19"/>
                </a:lnTo>
                <a:lnTo>
                  <a:pt x="0" y="15"/>
                </a:lnTo>
                <a:lnTo>
                  <a:pt x="0" y="15"/>
                </a:lnTo>
                <a:lnTo>
                  <a:pt x="0" y="11"/>
                </a:lnTo>
                <a:lnTo>
                  <a:pt x="1" y="9"/>
                </a:lnTo>
                <a:lnTo>
                  <a:pt x="1"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6" name="Freeform 385">
            <a:extLst>
              <a:ext uri="{FF2B5EF4-FFF2-40B4-BE49-F238E27FC236}">
                <a16:creationId xmlns="" xmlns:a14="http://schemas.microsoft.com/office/drawing/2010/main" xmlns:p14="http://schemas.microsoft.com/office/powerpoint/2010/main" xmlns:a16="http://schemas.microsoft.com/office/drawing/2014/main" id="{B31BC02A-509A-425E-937D-88AF4AA2D475}"/>
              </a:ext>
            </a:extLst>
          </p:cNvPr>
          <p:cNvSpPr>
            <a:spLocks/>
          </p:cNvSpPr>
          <p:nvPr/>
        </p:nvSpPr>
        <p:spPr bwMode="auto">
          <a:xfrm>
            <a:off x="3369319" y="1522587"/>
            <a:ext cx="34584" cy="186718"/>
          </a:xfrm>
          <a:custGeom>
            <a:avLst/>
            <a:gdLst>
              <a:gd name="T0" fmla="*/ 6 w 57"/>
              <a:gd name="T1" fmla="*/ 1 h 337"/>
              <a:gd name="T2" fmla="*/ 6 w 57"/>
              <a:gd name="T3" fmla="*/ 1 h 337"/>
              <a:gd name="T4" fmla="*/ 54 w 57"/>
              <a:gd name="T5" fmla="*/ 25 h 337"/>
              <a:gd name="T6" fmla="*/ 54 w 57"/>
              <a:gd name="T7" fmla="*/ 25 h 337"/>
              <a:gd name="T8" fmla="*/ 57 w 57"/>
              <a:gd name="T9" fmla="*/ 26 h 337"/>
              <a:gd name="T10" fmla="*/ 57 w 57"/>
              <a:gd name="T11" fmla="*/ 28 h 337"/>
              <a:gd name="T12" fmla="*/ 57 w 57"/>
              <a:gd name="T13" fmla="*/ 30 h 337"/>
              <a:gd name="T14" fmla="*/ 57 w 57"/>
              <a:gd name="T15" fmla="*/ 30 h 337"/>
              <a:gd name="T16" fmla="*/ 57 w 57"/>
              <a:gd name="T17" fmla="*/ 172 h 337"/>
              <a:gd name="T18" fmla="*/ 57 w 57"/>
              <a:gd name="T19" fmla="*/ 172 h 337"/>
              <a:gd name="T20" fmla="*/ 56 w 57"/>
              <a:gd name="T21" fmla="*/ 312 h 337"/>
              <a:gd name="T22" fmla="*/ 56 w 57"/>
              <a:gd name="T23" fmla="*/ 312 h 337"/>
              <a:gd name="T24" fmla="*/ 56 w 57"/>
              <a:gd name="T25" fmla="*/ 315 h 337"/>
              <a:gd name="T26" fmla="*/ 55 w 57"/>
              <a:gd name="T27" fmla="*/ 316 h 337"/>
              <a:gd name="T28" fmla="*/ 53 w 57"/>
              <a:gd name="T29" fmla="*/ 318 h 337"/>
              <a:gd name="T30" fmla="*/ 53 w 57"/>
              <a:gd name="T31" fmla="*/ 318 h 337"/>
              <a:gd name="T32" fmla="*/ 3 w 57"/>
              <a:gd name="T33" fmla="*/ 337 h 337"/>
              <a:gd name="T34" fmla="*/ 3 w 57"/>
              <a:gd name="T35" fmla="*/ 337 h 337"/>
              <a:gd name="T36" fmla="*/ 2 w 57"/>
              <a:gd name="T37" fmla="*/ 337 h 337"/>
              <a:gd name="T38" fmla="*/ 1 w 57"/>
              <a:gd name="T39" fmla="*/ 336 h 337"/>
              <a:gd name="T40" fmla="*/ 0 w 57"/>
              <a:gd name="T41" fmla="*/ 334 h 337"/>
              <a:gd name="T42" fmla="*/ 0 w 57"/>
              <a:gd name="T43" fmla="*/ 331 h 337"/>
              <a:gd name="T44" fmla="*/ 0 w 57"/>
              <a:gd name="T45" fmla="*/ 331 h 337"/>
              <a:gd name="T46" fmla="*/ 1 w 57"/>
              <a:gd name="T47" fmla="*/ 168 h 337"/>
              <a:gd name="T48" fmla="*/ 1 w 57"/>
              <a:gd name="T49" fmla="*/ 168 h 337"/>
              <a:gd name="T50" fmla="*/ 2 w 57"/>
              <a:gd name="T51" fmla="*/ 4 h 337"/>
              <a:gd name="T52" fmla="*/ 2 w 57"/>
              <a:gd name="T53" fmla="*/ 4 h 337"/>
              <a:gd name="T54" fmla="*/ 2 w 57"/>
              <a:gd name="T55" fmla="*/ 1 h 337"/>
              <a:gd name="T56" fmla="*/ 3 w 57"/>
              <a:gd name="T57" fmla="*/ 0 h 337"/>
              <a:gd name="T58" fmla="*/ 4 w 57"/>
              <a:gd name="T59" fmla="*/ 0 h 337"/>
              <a:gd name="T60" fmla="*/ 6 w 57"/>
              <a:gd name="T61" fmla="*/ 1 h 337"/>
              <a:gd name="T62" fmla="*/ 6 w 57"/>
              <a:gd name="T63" fmla="*/ 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337">
                <a:moveTo>
                  <a:pt x="6" y="1"/>
                </a:moveTo>
                <a:lnTo>
                  <a:pt x="6" y="1"/>
                </a:lnTo>
                <a:lnTo>
                  <a:pt x="54" y="25"/>
                </a:lnTo>
                <a:lnTo>
                  <a:pt x="54" y="25"/>
                </a:lnTo>
                <a:lnTo>
                  <a:pt x="57" y="26"/>
                </a:lnTo>
                <a:lnTo>
                  <a:pt x="57" y="28"/>
                </a:lnTo>
                <a:lnTo>
                  <a:pt x="57" y="30"/>
                </a:lnTo>
                <a:lnTo>
                  <a:pt x="57" y="30"/>
                </a:lnTo>
                <a:lnTo>
                  <a:pt x="57" y="172"/>
                </a:lnTo>
                <a:lnTo>
                  <a:pt x="57" y="172"/>
                </a:lnTo>
                <a:lnTo>
                  <a:pt x="56" y="312"/>
                </a:lnTo>
                <a:lnTo>
                  <a:pt x="56" y="312"/>
                </a:lnTo>
                <a:lnTo>
                  <a:pt x="56" y="315"/>
                </a:lnTo>
                <a:lnTo>
                  <a:pt x="55" y="316"/>
                </a:lnTo>
                <a:lnTo>
                  <a:pt x="53" y="318"/>
                </a:lnTo>
                <a:lnTo>
                  <a:pt x="53" y="318"/>
                </a:lnTo>
                <a:lnTo>
                  <a:pt x="3" y="337"/>
                </a:lnTo>
                <a:lnTo>
                  <a:pt x="3" y="337"/>
                </a:lnTo>
                <a:lnTo>
                  <a:pt x="2" y="337"/>
                </a:lnTo>
                <a:lnTo>
                  <a:pt x="1" y="336"/>
                </a:lnTo>
                <a:lnTo>
                  <a:pt x="0" y="334"/>
                </a:lnTo>
                <a:lnTo>
                  <a:pt x="0" y="331"/>
                </a:lnTo>
                <a:lnTo>
                  <a:pt x="0" y="331"/>
                </a:lnTo>
                <a:lnTo>
                  <a:pt x="1" y="168"/>
                </a:lnTo>
                <a:lnTo>
                  <a:pt x="1" y="168"/>
                </a:lnTo>
                <a:lnTo>
                  <a:pt x="2" y="4"/>
                </a:lnTo>
                <a:lnTo>
                  <a:pt x="2" y="4"/>
                </a:lnTo>
                <a:lnTo>
                  <a:pt x="2" y="1"/>
                </a:lnTo>
                <a:lnTo>
                  <a:pt x="3" y="0"/>
                </a:lnTo>
                <a:lnTo>
                  <a:pt x="4" y="0"/>
                </a:lnTo>
                <a:lnTo>
                  <a:pt x="6" y="1"/>
                </a:lnTo>
                <a:lnTo>
                  <a:pt x="6"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7" name="Freeform 386">
            <a:extLst>
              <a:ext uri="{FF2B5EF4-FFF2-40B4-BE49-F238E27FC236}">
                <a16:creationId xmlns="" xmlns:a14="http://schemas.microsoft.com/office/drawing/2010/main" xmlns:p14="http://schemas.microsoft.com/office/powerpoint/2010/main" xmlns:a16="http://schemas.microsoft.com/office/drawing/2014/main" id="{0C373951-00D3-4523-A800-2FFCD5DFBA75}"/>
              </a:ext>
            </a:extLst>
          </p:cNvPr>
          <p:cNvSpPr>
            <a:spLocks/>
          </p:cNvSpPr>
          <p:nvPr/>
        </p:nvSpPr>
        <p:spPr bwMode="auto">
          <a:xfrm>
            <a:off x="3375386" y="1540316"/>
            <a:ext cx="23056" cy="29919"/>
          </a:xfrm>
          <a:custGeom>
            <a:avLst/>
            <a:gdLst>
              <a:gd name="T0" fmla="*/ 2 w 38"/>
              <a:gd name="T1" fmla="*/ 0 h 54"/>
              <a:gd name="T2" fmla="*/ 2 w 38"/>
              <a:gd name="T3" fmla="*/ 0 h 54"/>
              <a:gd name="T4" fmla="*/ 36 w 38"/>
              <a:gd name="T5" fmla="*/ 15 h 54"/>
              <a:gd name="T6" fmla="*/ 36 w 38"/>
              <a:gd name="T7" fmla="*/ 15 h 54"/>
              <a:gd name="T8" fmla="*/ 37 w 38"/>
              <a:gd name="T9" fmla="*/ 16 h 54"/>
              <a:gd name="T10" fmla="*/ 38 w 38"/>
              <a:gd name="T11" fmla="*/ 19 h 54"/>
              <a:gd name="T12" fmla="*/ 38 w 38"/>
              <a:gd name="T13" fmla="*/ 19 h 54"/>
              <a:gd name="T14" fmla="*/ 38 w 38"/>
              <a:gd name="T15" fmla="*/ 50 h 54"/>
              <a:gd name="T16" fmla="*/ 38 w 38"/>
              <a:gd name="T17" fmla="*/ 50 h 54"/>
              <a:gd name="T18" fmla="*/ 37 w 38"/>
              <a:gd name="T19" fmla="*/ 52 h 54"/>
              <a:gd name="T20" fmla="*/ 36 w 38"/>
              <a:gd name="T21" fmla="*/ 54 h 54"/>
              <a:gd name="T22" fmla="*/ 36 w 38"/>
              <a:gd name="T23" fmla="*/ 54 h 54"/>
              <a:gd name="T24" fmla="*/ 2 w 38"/>
              <a:gd name="T25" fmla="*/ 43 h 54"/>
              <a:gd name="T26" fmla="*/ 2 w 38"/>
              <a:gd name="T27" fmla="*/ 43 h 54"/>
              <a:gd name="T28" fmla="*/ 1 w 38"/>
              <a:gd name="T29" fmla="*/ 41 h 54"/>
              <a:gd name="T30" fmla="*/ 0 w 38"/>
              <a:gd name="T31" fmla="*/ 38 h 54"/>
              <a:gd name="T32" fmla="*/ 0 w 38"/>
              <a:gd name="T33" fmla="*/ 38 h 54"/>
              <a:gd name="T34" fmla="*/ 1 w 38"/>
              <a:gd name="T35" fmla="*/ 3 h 54"/>
              <a:gd name="T36" fmla="*/ 1 w 38"/>
              <a:gd name="T37" fmla="*/ 3 h 54"/>
              <a:gd name="T38" fmla="*/ 1 w 38"/>
              <a:gd name="T39" fmla="*/ 0 h 54"/>
              <a:gd name="T40" fmla="*/ 2 w 38"/>
              <a:gd name="T41" fmla="*/ 0 h 54"/>
              <a:gd name="T42" fmla="*/ 2 w 38"/>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4">
                <a:moveTo>
                  <a:pt x="2" y="0"/>
                </a:moveTo>
                <a:lnTo>
                  <a:pt x="2" y="0"/>
                </a:lnTo>
                <a:lnTo>
                  <a:pt x="36" y="15"/>
                </a:lnTo>
                <a:lnTo>
                  <a:pt x="36" y="15"/>
                </a:lnTo>
                <a:lnTo>
                  <a:pt x="37" y="16"/>
                </a:lnTo>
                <a:lnTo>
                  <a:pt x="38" y="19"/>
                </a:lnTo>
                <a:lnTo>
                  <a:pt x="38" y="19"/>
                </a:lnTo>
                <a:lnTo>
                  <a:pt x="38" y="50"/>
                </a:lnTo>
                <a:lnTo>
                  <a:pt x="38" y="50"/>
                </a:lnTo>
                <a:lnTo>
                  <a:pt x="37" y="52"/>
                </a:lnTo>
                <a:lnTo>
                  <a:pt x="36" y="54"/>
                </a:lnTo>
                <a:lnTo>
                  <a:pt x="36" y="54"/>
                </a:lnTo>
                <a:lnTo>
                  <a:pt x="2" y="43"/>
                </a:lnTo>
                <a:lnTo>
                  <a:pt x="2" y="43"/>
                </a:lnTo>
                <a:lnTo>
                  <a:pt x="1" y="41"/>
                </a:lnTo>
                <a:lnTo>
                  <a:pt x="0" y="38"/>
                </a:lnTo>
                <a:lnTo>
                  <a:pt x="0" y="38"/>
                </a:lnTo>
                <a:lnTo>
                  <a:pt x="1" y="3"/>
                </a:lnTo>
                <a:lnTo>
                  <a:pt x="1" y="3"/>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8" name="Freeform 387">
            <a:extLst>
              <a:ext uri="{FF2B5EF4-FFF2-40B4-BE49-F238E27FC236}">
                <a16:creationId xmlns="" xmlns:a14="http://schemas.microsoft.com/office/drawing/2010/main" xmlns:p14="http://schemas.microsoft.com/office/powerpoint/2010/main" xmlns:a16="http://schemas.microsoft.com/office/drawing/2014/main" id="{CE07F081-B41E-45F8-805F-17B38D97C3A3}"/>
              </a:ext>
            </a:extLst>
          </p:cNvPr>
          <p:cNvSpPr>
            <a:spLocks/>
          </p:cNvSpPr>
          <p:nvPr/>
        </p:nvSpPr>
        <p:spPr bwMode="auto">
          <a:xfrm>
            <a:off x="3375386" y="1573006"/>
            <a:ext cx="22449" cy="26595"/>
          </a:xfrm>
          <a:custGeom>
            <a:avLst/>
            <a:gdLst>
              <a:gd name="T0" fmla="*/ 2 w 37"/>
              <a:gd name="T1" fmla="*/ 0 h 48"/>
              <a:gd name="T2" fmla="*/ 2 w 37"/>
              <a:gd name="T3" fmla="*/ 0 h 48"/>
              <a:gd name="T4" fmla="*/ 36 w 37"/>
              <a:gd name="T5" fmla="*/ 9 h 48"/>
              <a:gd name="T6" fmla="*/ 36 w 37"/>
              <a:gd name="T7" fmla="*/ 9 h 48"/>
              <a:gd name="T8" fmla="*/ 37 w 37"/>
              <a:gd name="T9" fmla="*/ 10 h 48"/>
              <a:gd name="T10" fmla="*/ 37 w 37"/>
              <a:gd name="T11" fmla="*/ 13 h 48"/>
              <a:gd name="T12" fmla="*/ 37 w 37"/>
              <a:gd name="T13" fmla="*/ 13 h 48"/>
              <a:gd name="T14" fmla="*/ 37 w 37"/>
              <a:gd name="T15" fmla="*/ 45 h 48"/>
              <a:gd name="T16" fmla="*/ 37 w 37"/>
              <a:gd name="T17" fmla="*/ 45 h 48"/>
              <a:gd name="T18" fmla="*/ 37 w 37"/>
              <a:gd name="T19" fmla="*/ 47 h 48"/>
              <a:gd name="T20" fmla="*/ 36 w 37"/>
              <a:gd name="T21" fmla="*/ 48 h 48"/>
              <a:gd name="T22" fmla="*/ 36 w 37"/>
              <a:gd name="T23" fmla="*/ 48 h 48"/>
              <a:gd name="T24" fmla="*/ 2 w 37"/>
              <a:gd name="T25" fmla="*/ 43 h 48"/>
              <a:gd name="T26" fmla="*/ 2 w 37"/>
              <a:gd name="T27" fmla="*/ 43 h 48"/>
              <a:gd name="T28" fmla="*/ 1 w 37"/>
              <a:gd name="T29" fmla="*/ 42 h 48"/>
              <a:gd name="T30" fmla="*/ 0 w 37"/>
              <a:gd name="T31" fmla="*/ 37 h 48"/>
              <a:gd name="T32" fmla="*/ 0 w 37"/>
              <a:gd name="T33" fmla="*/ 37 h 48"/>
              <a:gd name="T34" fmla="*/ 0 w 37"/>
              <a:gd name="T35" fmla="*/ 4 h 48"/>
              <a:gd name="T36" fmla="*/ 0 w 37"/>
              <a:gd name="T37" fmla="*/ 4 h 48"/>
              <a:gd name="T38" fmla="*/ 1 w 37"/>
              <a:gd name="T39" fmla="*/ 1 h 48"/>
              <a:gd name="T40" fmla="*/ 2 w 37"/>
              <a:gd name="T41" fmla="*/ 0 h 48"/>
              <a:gd name="T42" fmla="*/ 2 w 37"/>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8">
                <a:moveTo>
                  <a:pt x="2" y="0"/>
                </a:moveTo>
                <a:lnTo>
                  <a:pt x="2" y="0"/>
                </a:lnTo>
                <a:lnTo>
                  <a:pt x="36" y="9"/>
                </a:lnTo>
                <a:lnTo>
                  <a:pt x="36" y="9"/>
                </a:lnTo>
                <a:lnTo>
                  <a:pt x="37" y="10"/>
                </a:lnTo>
                <a:lnTo>
                  <a:pt x="37" y="13"/>
                </a:lnTo>
                <a:lnTo>
                  <a:pt x="37" y="13"/>
                </a:lnTo>
                <a:lnTo>
                  <a:pt x="37" y="45"/>
                </a:lnTo>
                <a:lnTo>
                  <a:pt x="37" y="45"/>
                </a:lnTo>
                <a:lnTo>
                  <a:pt x="37" y="47"/>
                </a:lnTo>
                <a:lnTo>
                  <a:pt x="36" y="48"/>
                </a:lnTo>
                <a:lnTo>
                  <a:pt x="36" y="48"/>
                </a:lnTo>
                <a:lnTo>
                  <a:pt x="2" y="43"/>
                </a:lnTo>
                <a:lnTo>
                  <a:pt x="2" y="43"/>
                </a:lnTo>
                <a:lnTo>
                  <a:pt x="1" y="42"/>
                </a:lnTo>
                <a:lnTo>
                  <a:pt x="0" y="37"/>
                </a:lnTo>
                <a:lnTo>
                  <a:pt x="0" y="37"/>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59" name="Freeform 388">
            <a:extLst>
              <a:ext uri="{FF2B5EF4-FFF2-40B4-BE49-F238E27FC236}">
                <a16:creationId xmlns="" xmlns:a14="http://schemas.microsoft.com/office/drawing/2010/main" xmlns:p14="http://schemas.microsoft.com/office/powerpoint/2010/main" xmlns:a16="http://schemas.microsoft.com/office/drawing/2014/main" id="{E2EB4FAA-1BA7-4894-A79B-36F14F823E34}"/>
              </a:ext>
            </a:extLst>
          </p:cNvPr>
          <p:cNvSpPr>
            <a:spLocks/>
          </p:cNvSpPr>
          <p:nvPr/>
        </p:nvSpPr>
        <p:spPr bwMode="auto">
          <a:xfrm>
            <a:off x="3375386" y="1605141"/>
            <a:ext cx="22449" cy="23825"/>
          </a:xfrm>
          <a:custGeom>
            <a:avLst/>
            <a:gdLst>
              <a:gd name="T0" fmla="*/ 1 w 37"/>
              <a:gd name="T1" fmla="*/ 0 h 43"/>
              <a:gd name="T2" fmla="*/ 1 w 37"/>
              <a:gd name="T3" fmla="*/ 0 h 43"/>
              <a:gd name="T4" fmla="*/ 36 w 37"/>
              <a:gd name="T5" fmla="*/ 4 h 43"/>
              <a:gd name="T6" fmla="*/ 36 w 37"/>
              <a:gd name="T7" fmla="*/ 4 h 43"/>
              <a:gd name="T8" fmla="*/ 37 w 37"/>
              <a:gd name="T9" fmla="*/ 5 h 43"/>
              <a:gd name="T10" fmla="*/ 37 w 37"/>
              <a:gd name="T11" fmla="*/ 9 h 43"/>
              <a:gd name="T12" fmla="*/ 37 w 37"/>
              <a:gd name="T13" fmla="*/ 9 h 43"/>
              <a:gd name="T14" fmla="*/ 37 w 37"/>
              <a:gd name="T15" fmla="*/ 39 h 43"/>
              <a:gd name="T16" fmla="*/ 37 w 37"/>
              <a:gd name="T17" fmla="*/ 39 h 43"/>
              <a:gd name="T18" fmla="*/ 37 w 37"/>
              <a:gd name="T19" fmla="*/ 42 h 43"/>
              <a:gd name="T20" fmla="*/ 35 w 37"/>
              <a:gd name="T21" fmla="*/ 43 h 43"/>
              <a:gd name="T22" fmla="*/ 35 w 37"/>
              <a:gd name="T23" fmla="*/ 43 h 43"/>
              <a:gd name="T24" fmla="*/ 1 w 37"/>
              <a:gd name="T25" fmla="*/ 43 h 43"/>
              <a:gd name="T26" fmla="*/ 1 w 37"/>
              <a:gd name="T27" fmla="*/ 43 h 43"/>
              <a:gd name="T28" fmla="*/ 0 w 37"/>
              <a:gd name="T29" fmla="*/ 42 h 43"/>
              <a:gd name="T30" fmla="*/ 0 w 37"/>
              <a:gd name="T31" fmla="*/ 39 h 43"/>
              <a:gd name="T32" fmla="*/ 0 w 37"/>
              <a:gd name="T33" fmla="*/ 39 h 43"/>
              <a:gd name="T34" fmla="*/ 0 w 37"/>
              <a:gd name="T35" fmla="*/ 4 h 43"/>
              <a:gd name="T36" fmla="*/ 0 w 37"/>
              <a:gd name="T37" fmla="*/ 4 h 43"/>
              <a:gd name="T38" fmla="*/ 0 w 37"/>
              <a:gd name="T39" fmla="*/ 1 h 43"/>
              <a:gd name="T40" fmla="*/ 1 w 37"/>
              <a:gd name="T41" fmla="*/ 0 h 43"/>
              <a:gd name="T42" fmla="*/ 1 w 37"/>
              <a:gd name="T4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3">
                <a:moveTo>
                  <a:pt x="1" y="0"/>
                </a:moveTo>
                <a:lnTo>
                  <a:pt x="1" y="0"/>
                </a:lnTo>
                <a:lnTo>
                  <a:pt x="36" y="4"/>
                </a:lnTo>
                <a:lnTo>
                  <a:pt x="36" y="4"/>
                </a:lnTo>
                <a:lnTo>
                  <a:pt x="37" y="5"/>
                </a:lnTo>
                <a:lnTo>
                  <a:pt x="37" y="9"/>
                </a:lnTo>
                <a:lnTo>
                  <a:pt x="37" y="9"/>
                </a:lnTo>
                <a:lnTo>
                  <a:pt x="37" y="39"/>
                </a:lnTo>
                <a:lnTo>
                  <a:pt x="37" y="39"/>
                </a:lnTo>
                <a:lnTo>
                  <a:pt x="37" y="42"/>
                </a:lnTo>
                <a:lnTo>
                  <a:pt x="35" y="43"/>
                </a:lnTo>
                <a:lnTo>
                  <a:pt x="35" y="43"/>
                </a:lnTo>
                <a:lnTo>
                  <a:pt x="1" y="43"/>
                </a:lnTo>
                <a:lnTo>
                  <a:pt x="1" y="43"/>
                </a:lnTo>
                <a:lnTo>
                  <a:pt x="0" y="42"/>
                </a:lnTo>
                <a:lnTo>
                  <a:pt x="0" y="39"/>
                </a:lnTo>
                <a:lnTo>
                  <a:pt x="0" y="39"/>
                </a:lnTo>
                <a:lnTo>
                  <a:pt x="0" y="4"/>
                </a:lnTo>
                <a:lnTo>
                  <a:pt x="0" y="4"/>
                </a:lnTo>
                <a:lnTo>
                  <a:pt x="0" y="1"/>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0" name="Freeform 389">
            <a:extLst>
              <a:ext uri="{FF2B5EF4-FFF2-40B4-BE49-F238E27FC236}">
                <a16:creationId xmlns="" xmlns:a14="http://schemas.microsoft.com/office/drawing/2010/main" xmlns:p14="http://schemas.microsoft.com/office/powerpoint/2010/main" xmlns:a16="http://schemas.microsoft.com/office/drawing/2014/main" id="{54852235-CC75-441D-9EDB-080EC2E90FD9}"/>
              </a:ext>
            </a:extLst>
          </p:cNvPr>
          <p:cNvSpPr>
            <a:spLocks/>
          </p:cNvSpPr>
          <p:nvPr/>
        </p:nvSpPr>
        <p:spPr bwMode="auto">
          <a:xfrm>
            <a:off x="3374779" y="1637276"/>
            <a:ext cx="23056" cy="24379"/>
          </a:xfrm>
          <a:custGeom>
            <a:avLst/>
            <a:gdLst>
              <a:gd name="T0" fmla="*/ 2 w 38"/>
              <a:gd name="T1" fmla="*/ 1 h 44"/>
              <a:gd name="T2" fmla="*/ 2 w 38"/>
              <a:gd name="T3" fmla="*/ 1 h 44"/>
              <a:gd name="T4" fmla="*/ 36 w 38"/>
              <a:gd name="T5" fmla="*/ 0 h 44"/>
              <a:gd name="T6" fmla="*/ 36 w 38"/>
              <a:gd name="T7" fmla="*/ 0 h 44"/>
              <a:gd name="T8" fmla="*/ 37 w 38"/>
              <a:gd name="T9" fmla="*/ 1 h 44"/>
              <a:gd name="T10" fmla="*/ 38 w 38"/>
              <a:gd name="T11" fmla="*/ 4 h 44"/>
              <a:gd name="T12" fmla="*/ 38 w 38"/>
              <a:gd name="T13" fmla="*/ 4 h 44"/>
              <a:gd name="T14" fmla="*/ 38 w 38"/>
              <a:gd name="T15" fmla="*/ 34 h 44"/>
              <a:gd name="T16" fmla="*/ 38 w 38"/>
              <a:gd name="T17" fmla="*/ 34 h 44"/>
              <a:gd name="T18" fmla="*/ 37 w 38"/>
              <a:gd name="T19" fmla="*/ 37 h 44"/>
              <a:gd name="T20" fmla="*/ 36 w 38"/>
              <a:gd name="T21" fmla="*/ 38 h 44"/>
              <a:gd name="T22" fmla="*/ 36 w 38"/>
              <a:gd name="T23" fmla="*/ 38 h 44"/>
              <a:gd name="T24" fmla="*/ 2 w 38"/>
              <a:gd name="T25" fmla="*/ 44 h 44"/>
              <a:gd name="T26" fmla="*/ 2 w 38"/>
              <a:gd name="T27" fmla="*/ 44 h 44"/>
              <a:gd name="T28" fmla="*/ 1 w 38"/>
              <a:gd name="T29" fmla="*/ 43 h 44"/>
              <a:gd name="T30" fmla="*/ 0 w 38"/>
              <a:gd name="T31" fmla="*/ 39 h 44"/>
              <a:gd name="T32" fmla="*/ 0 w 38"/>
              <a:gd name="T33" fmla="*/ 39 h 44"/>
              <a:gd name="T34" fmla="*/ 1 w 38"/>
              <a:gd name="T35" fmla="*/ 6 h 44"/>
              <a:gd name="T36" fmla="*/ 1 w 38"/>
              <a:gd name="T37" fmla="*/ 6 h 44"/>
              <a:gd name="T38" fmla="*/ 1 w 38"/>
              <a:gd name="T39" fmla="*/ 2 h 44"/>
              <a:gd name="T40" fmla="*/ 2 w 38"/>
              <a:gd name="T41" fmla="*/ 1 h 44"/>
              <a:gd name="T42" fmla="*/ 2 w 38"/>
              <a:gd name="T43"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44">
                <a:moveTo>
                  <a:pt x="2" y="1"/>
                </a:moveTo>
                <a:lnTo>
                  <a:pt x="2" y="1"/>
                </a:lnTo>
                <a:lnTo>
                  <a:pt x="36" y="0"/>
                </a:lnTo>
                <a:lnTo>
                  <a:pt x="36" y="0"/>
                </a:lnTo>
                <a:lnTo>
                  <a:pt x="37" y="1"/>
                </a:lnTo>
                <a:lnTo>
                  <a:pt x="38" y="4"/>
                </a:lnTo>
                <a:lnTo>
                  <a:pt x="38" y="4"/>
                </a:lnTo>
                <a:lnTo>
                  <a:pt x="38" y="34"/>
                </a:lnTo>
                <a:lnTo>
                  <a:pt x="38" y="34"/>
                </a:lnTo>
                <a:lnTo>
                  <a:pt x="37" y="37"/>
                </a:lnTo>
                <a:lnTo>
                  <a:pt x="36" y="38"/>
                </a:lnTo>
                <a:lnTo>
                  <a:pt x="36" y="38"/>
                </a:lnTo>
                <a:lnTo>
                  <a:pt x="2" y="44"/>
                </a:lnTo>
                <a:lnTo>
                  <a:pt x="2" y="44"/>
                </a:lnTo>
                <a:lnTo>
                  <a:pt x="1" y="43"/>
                </a:lnTo>
                <a:lnTo>
                  <a:pt x="0" y="39"/>
                </a:lnTo>
                <a:lnTo>
                  <a:pt x="0" y="39"/>
                </a:lnTo>
                <a:lnTo>
                  <a:pt x="1" y="6"/>
                </a:lnTo>
                <a:lnTo>
                  <a:pt x="1" y="6"/>
                </a:lnTo>
                <a:lnTo>
                  <a:pt x="1" y="2"/>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1" name="Freeform 390">
            <a:extLst>
              <a:ext uri="{FF2B5EF4-FFF2-40B4-BE49-F238E27FC236}">
                <a16:creationId xmlns="" xmlns:a14="http://schemas.microsoft.com/office/drawing/2010/main" xmlns:p14="http://schemas.microsoft.com/office/powerpoint/2010/main" xmlns:a16="http://schemas.microsoft.com/office/drawing/2014/main" id="{FDB32A2F-9AB0-4E63-98AB-53986D25F710}"/>
              </a:ext>
            </a:extLst>
          </p:cNvPr>
          <p:cNvSpPr>
            <a:spLocks/>
          </p:cNvSpPr>
          <p:nvPr/>
        </p:nvSpPr>
        <p:spPr bwMode="auto">
          <a:xfrm>
            <a:off x="3374779" y="1669965"/>
            <a:ext cx="23056" cy="11635"/>
          </a:xfrm>
          <a:custGeom>
            <a:avLst/>
            <a:gdLst>
              <a:gd name="T0" fmla="*/ 2 w 38"/>
              <a:gd name="T1" fmla="*/ 8 h 21"/>
              <a:gd name="T2" fmla="*/ 2 w 38"/>
              <a:gd name="T3" fmla="*/ 8 h 21"/>
              <a:gd name="T4" fmla="*/ 36 w 38"/>
              <a:gd name="T5" fmla="*/ 0 h 21"/>
              <a:gd name="T6" fmla="*/ 36 w 38"/>
              <a:gd name="T7" fmla="*/ 0 h 21"/>
              <a:gd name="T8" fmla="*/ 37 w 38"/>
              <a:gd name="T9" fmla="*/ 1 h 21"/>
              <a:gd name="T10" fmla="*/ 38 w 38"/>
              <a:gd name="T11" fmla="*/ 4 h 21"/>
              <a:gd name="T12" fmla="*/ 38 w 38"/>
              <a:gd name="T13" fmla="*/ 4 h 21"/>
              <a:gd name="T14" fmla="*/ 38 w 38"/>
              <a:gd name="T15" fmla="*/ 8 h 21"/>
              <a:gd name="T16" fmla="*/ 38 w 38"/>
              <a:gd name="T17" fmla="*/ 8 h 21"/>
              <a:gd name="T18" fmla="*/ 37 w 38"/>
              <a:gd name="T19" fmla="*/ 11 h 21"/>
              <a:gd name="T20" fmla="*/ 36 w 38"/>
              <a:gd name="T21" fmla="*/ 12 h 21"/>
              <a:gd name="T22" fmla="*/ 36 w 38"/>
              <a:gd name="T23" fmla="*/ 12 h 21"/>
              <a:gd name="T24" fmla="*/ 2 w 38"/>
              <a:gd name="T25" fmla="*/ 21 h 21"/>
              <a:gd name="T26" fmla="*/ 2 w 38"/>
              <a:gd name="T27" fmla="*/ 21 h 21"/>
              <a:gd name="T28" fmla="*/ 1 w 38"/>
              <a:gd name="T29" fmla="*/ 19 h 21"/>
              <a:gd name="T30" fmla="*/ 0 w 38"/>
              <a:gd name="T31" fmla="*/ 16 h 21"/>
              <a:gd name="T32" fmla="*/ 0 w 38"/>
              <a:gd name="T33" fmla="*/ 16 h 21"/>
              <a:gd name="T34" fmla="*/ 0 w 38"/>
              <a:gd name="T35" fmla="*/ 13 h 21"/>
              <a:gd name="T36" fmla="*/ 0 w 38"/>
              <a:gd name="T37" fmla="*/ 13 h 21"/>
              <a:gd name="T38" fmla="*/ 1 w 38"/>
              <a:gd name="T39" fmla="*/ 10 h 21"/>
              <a:gd name="T40" fmla="*/ 2 w 38"/>
              <a:gd name="T41" fmla="*/ 8 h 21"/>
              <a:gd name="T42" fmla="*/ 2 w 38"/>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2" y="8"/>
                </a:moveTo>
                <a:lnTo>
                  <a:pt x="2" y="8"/>
                </a:lnTo>
                <a:lnTo>
                  <a:pt x="36" y="0"/>
                </a:lnTo>
                <a:lnTo>
                  <a:pt x="36" y="0"/>
                </a:lnTo>
                <a:lnTo>
                  <a:pt x="37" y="1"/>
                </a:lnTo>
                <a:lnTo>
                  <a:pt x="38" y="4"/>
                </a:lnTo>
                <a:lnTo>
                  <a:pt x="38" y="4"/>
                </a:lnTo>
                <a:lnTo>
                  <a:pt x="38" y="8"/>
                </a:lnTo>
                <a:lnTo>
                  <a:pt x="38" y="8"/>
                </a:lnTo>
                <a:lnTo>
                  <a:pt x="37" y="11"/>
                </a:lnTo>
                <a:lnTo>
                  <a:pt x="36" y="12"/>
                </a:lnTo>
                <a:lnTo>
                  <a:pt x="36" y="12"/>
                </a:lnTo>
                <a:lnTo>
                  <a:pt x="2" y="21"/>
                </a:lnTo>
                <a:lnTo>
                  <a:pt x="2" y="21"/>
                </a:lnTo>
                <a:lnTo>
                  <a:pt x="1" y="19"/>
                </a:lnTo>
                <a:lnTo>
                  <a:pt x="0" y="16"/>
                </a:lnTo>
                <a:lnTo>
                  <a:pt x="0" y="16"/>
                </a:lnTo>
                <a:lnTo>
                  <a:pt x="0" y="13"/>
                </a:lnTo>
                <a:lnTo>
                  <a:pt x="0" y="13"/>
                </a:lnTo>
                <a:lnTo>
                  <a:pt x="1" y="10"/>
                </a:lnTo>
                <a:lnTo>
                  <a:pt x="2" y="8"/>
                </a:lnTo>
                <a:lnTo>
                  <a:pt x="2" y="8"/>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2" name="Freeform 391">
            <a:extLst>
              <a:ext uri="{FF2B5EF4-FFF2-40B4-BE49-F238E27FC236}">
                <a16:creationId xmlns="" xmlns:a14="http://schemas.microsoft.com/office/drawing/2010/main" xmlns:p14="http://schemas.microsoft.com/office/powerpoint/2010/main" xmlns:a16="http://schemas.microsoft.com/office/drawing/2014/main" id="{240363BE-7E21-4C76-8071-0483C990541A}"/>
              </a:ext>
            </a:extLst>
          </p:cNvPr>
          <p:cNvSpPr>
            <a:spLocks/>
          </p:cNvSpPr>
          <p:nvPr/>
        </p:nvSpPr>
        <p:spPr bwMode="auto">
          <a:xfrm>
            <a:off x="3374779" y="1681048"/>
            <a:ext cx="23056" cy="12189"/>
          </a:xfrm>
          <a:custGeom>
            <a:avLst/>
            <a:gdLst>
              <a:gd name="T0" fmla="*/ 2 w 38"/>
              <a:gd name="T1" fmla="*/ 9 h 22"/>
              <a:gd name="T2" fmla="*/ 2 w 38"/>
              <a:gd name="T3" fmla="*/ 9 h 22"/>
              <a:gd name="T4" fmla="*/ 36 w 38"/>
              <a:gd name="T5" fmla="*/ 0 h 22"/>
              <a:gd name="T6" fmla="*/ 36 w 38"/>
              <a:gd name="T7" fmla="*/ 0 h 22"/>
              <a:gd name="T8" fmla="*/ 37 w 38"/>
              <a:gd name="T9" fmla="*/ 1 h 22"/>
              <a:gd name="T10" fmla="*/ 38 w 38"/>
              <a:gd name="T11" fmla="*/ 3 h 22"/>
              <a:gd name="T12" fmla="*/ 38 w 38"/>
              <a:gd name="T13" fmla="*/ 3 h 22"/>
              <a:gd name="T14" fmla="*/ 38 w 38"/>
              <a:gd name="T15" fmla="*/ 6 h 22"/>
              <a:gd name="T16" fmla="*/ 38 w 38"/>
              <a:gd name="T17" fmla="*/ 6 h 22"/>
              <a:gd name="T18" fmla="*/ 37 w 38"/>
              <a:gd name="T19" fmla="*/ 9 h 22"/>
              <a:gd name="T20" fmla="*/ 36 w 38"/>
              <a:gd name="T21" fmla="*/ 12 h 22"/>
              <a:gd name="T22" fmla="*/ 36 w 38"/>
              <a:gd name="T23" fmla="*/ 12 h 22"/>
              <a:gd name="T24" fmla="*/ 2 w 38"/>
              <a:gd name="T25" fmla="*/ 22 h 22"/>
              <a:gd name="T26" fmla="*/ 2 w 38"/>
              <a:gd name="T27" fmla="*/ 22 h 22"/>
              <a:gd name="T28" fmla="*/ 1 w 38"/>
              <a:gd name="T29" fmla="*/ 21 h 22"/>
              <a:gd name="T30" fmla="*/ 0 w 38"/>
              <a:gd name="T31" fmla="*/ 18 h 22"/>
              <a:gd name="T32" fmla="*/ 0 w 38"/>
              <a:gd name="T33" fmla="*/ 18 h 22"/>
              <a:gd name="T34" fmla="*/ 0 w 38"/>
              <a:gd name="T35" fmla="*/ 15 h 22"/>
              <a:gd name="T36" fmla="*/ 0 w 38"/>
              <a:gd name="T37" fmla="*/ 15 h 22"/>
              <a:gd name="T38" fmla="*/ 1 w 38"/>
              <a:gd name="T39" fmla="*/ 11 h 22"/>
              <a:gd name="T40" fmla="*/ 2 w 38"/>
              <a:gd name="T41" fmla="*/ 9 h 22"/>
              <a:gd name="T42" fmla="*/ 2 w 38"/>
              <a:gd name="T4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9"/>
                </a:moveTo>
                <a:lnTo>
                  <a:pt x="2" y="9"/>
                </a:lnTo>
                <a:lnTo>
                  <a:pt x="36" y="0"/>
                </a:lnTo>
                <a:lnTo>
                  <a:pt x="36" y="0"/>
                </a:lnTo>
                <a:lnTo>
                  <a:pt x="37" y="1"/>
                </a:lnTo>
                <a:lnTo>
                  <a:pt x="38" y="3"/>
                </a:lnTo>
                <a:lnTo>
                  <a:pt x="38" y="3"/>
                </a:lnTo>
                <a:lnTo>
                  <a:pt x="38" y="6"/>
                </a:lnTo>
                <a:lnTo>
                  <a:pt x="38" y="6"/>
                </a:lnTo>
                <a:lnTo>
                  <a:pt x="37" y="9"/>
                </a:lnTo>
                <a:lnTo>
                  <a:pt x="36" y="12"/>
                </a:lnTo>
                <a:lnTo>
                  <a:pt x="36" y="12"/>
                </a:lnTo>
                <a:lnTo>
                  <a:pt x="2" y="22"/>
                </a:lnTo>
                <a:lnTo>
                  <a:pt x="2" y="22"/>
                </a:lnTo>
                <a:lnTo>
                  <a:pt x="1" y="21"/>
                </a:lnTo>
                <a:lnTo>
                  <a:pt x="0" y="18"/>
                </a:lnTo>
                <a:lnTo>
                  <a:pt x="0" y="18"/>
                </a:lnTo>
                <a:lnTo>
                  <a:pt x="0" y="15"/>
                </a:lnTo>
                <a:lnTo>
                  <a:pt x="0" y="15"/>
                </a:lnTo>
                <a:lnTo>
                  <a:pt x="1" y="11"/>
                </a:lnTo>
                <a:lnTo>
                  <a:pt x="2" y="9"/>
                </a:lnTo>
                <a:lnTo>
                  <a:pt x="2"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3" name="Freeform 392">
            <a:extLst>
              <a:ext uri="{FF2B5EF4-FFF2-40B4-BE49-F238E27FC236}">
                <a16:creationId xmlns="" xmlns:a14="http://schemas.microsoft.com/office/drawing/2010/main" xmlns:p14="http://schemas.microsoft.com/office/powerpoint/2010/main" xmlns:a16="http://schemas.microsoft.com/office/drawing/2014/main" id="{2670881B-16F9-475A-8DFC-2E2E4260659C}"/>
              </a:ext>
            </a:extLst>
          </p:cNvPr>
          <p:cNvSpPr>
            <a:spLocks/>
          </p:cNvSpPr>
          <p:nvPr/>
        </p:nvSpPr>
        <p:spPr bwMode="auto">
          <a:xfrm>
            <a:off x="3407542" y="1539762"/>
            <a:ext cx="33370" cy="156244"/>
          </a:xfrm>
          <a:custGeom>
            <a:avLst/>
            <a:gdLst>
              <a:gd name="T0" fmla="*/ 4 w 55"/>
              <a:gd name="T1" fmla="*/ 1 h 282"/>
              <a:gd name="T2" fmla="*/ 4 w 55"/>
              <a:gd name="T3" fmla="*/ 1 h 282"/>
              <a:gd name="T4" fmla="*/ 52 w 55"/>
              <a:gd name="T5" fmla="*/ 25 h 282"/>
              <a:gd name="T6" fmla="*/ 52 w 55"/>
              <a:gd name="T7" fmla="*/ 25 h 282"/>
              <a:gd name="T8" fmla="*/ 55 w 55"/>
              <a:gd name="T9" fmla="*/ 26 h 282"/>
              <a:gd name="T10" fmla="*/ 55 w 55"/>
              <a:gd name="T11" fmla="*/ 28 h 282"/>
              <a:gd name="T12" fmla="*/ 55 w 55"/>
              <a:gd name="T13" fmla="*/ 30 h 282"/>
              <a:gd name="T14" fmla="*/ 55 w 55"/>
              <a:gd name="T15" fmla="*/ 30 h 282"/>
              <a:gd name="T16" fmla="*/ 55 w 55"/>
              <a:gd name="T17" fmla="*/ 145 h 282"/>
              <a:gd name="T18" fmla="*/ 55 w 55"/>
              <a:gd name="T19" fmla="*/ 145 h 282"/>
              <a:gd name="T20" fmla="*/ 55 w 55"/>
              <a:gd name="T21" fmla="*/ 257 h 282"/>
              <a:gd name="T22" fmla="*/ 55 w 55"/>
              <a:gd name="T23" fmla="*/ 257 h 282"/>
              <a:gd name="T24" fmla="*/ 54 w 55"/>
              <a:gd name="T25" fmla="*/ 260 h 282"/>
              <a:gd name="T26" fmla="*/ 54 w 55"/>
              <a:gd name="T27" fmla="*/ 262 h 282"/>
              <a:gd name="T28" fmla="*/ 51 w 55"/>
              <a:gd name="T29" fmla="*/ 264 h 282"/>
              <a:gd name="T30" fmla="*/ 51 w 55"/>
              <a:gd name="T31" fmla="*/ 264 h 282"/>
              <a:gd name="T32" fmla="*/ 3 w 55"/>
              <a:gd name="T33" fmla="*/ 282 h 282"/>
              <a:gd name="T34" fmla="*/ 3 w 55"/>
              <a:gd name="T35" fmla="*/ 282 h 282"/>
              <a:gd name="T36" fmla="*/ 1 w 55"/>
              <a:gd name="T37" fmla="*/ 282 h 282"/>
              <a:gd name="T38" fmla="*/ 0 w 55"/>
              <a:gd name="T39" fmla="*/ 281 h 282"/>
              <a:gd name="T40" fmla="*/ 0 w 55"/>
              <a:gd name="T41" fmla="*/ 275 h 282"/>
              <a:gd name="T42" fmla="*/ 0 w 55"/>
              <a:gd name="T43" fmla="*/ 275 h 282"/>
              <a:gd name="T44" fmla="*/ 0 w 55"/>
              <a:gd name="T45" fmla="*/ 141 h 282"/>
              <a:gd name="T46" fmla="*/ 0 w 55"/>
              <a:gd name="T47" fmla="*/ 141 h 282"/>
              <a:gd name="T48" fmla="*/ 1 w 55"/>
              <a:gd name="T49" fmla="*/ 4 h 282"/>
              <a:gd name="T50" fmla="*/ 1 w 55"/>
              <a:gd name="T51" fmla="*/ 4 h 282"/>
              <a:gd name="T52" fmla="*/ 1 w 55"/>
              <a:gd name="T53" fmla="*/ 2 h 282"/>
              <a:gd name="T54" fmla="*/ 2 w 55"/>
              <a:gd name="T55" fmla="*/ 0 h 282"/>
              <a:gd name="T56" fmla="*/ 3 w 55"/>
              <a:gd name="T57" fmla="*/ 0 h 282"/>
              <a:gd name="T58" fmla="*/ 4 w 55"/>
              <a:gd name="T59" fmla="*/ 1 h 282"/>
              <a:gd name="T60" fmla="*/ 4 w 55"/>
              <a:gd name="T6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82">
                <a:moveTo>
                  <a:pt x="4" y="1"/>
                </a:moveTo>
                <a:lnTo>
                  <a:pt x="4" y="1"/>
                </a:lnTo>
                <a:lnTo>
                  <a:pt x="52" y="25"/>
                </a:lnTo>
                <a:lnTo>
                  <a:pt x="52" y="25"/>
                </a:lnTo>
                <a:lnTo>
                  <a:pt x="55" y="26"/>
                </a:lnTo>
                <a:lnTo>
                  <a:pt x="55" y="28"/>
                </a:lnTo>
                <a:lnTo>
                  <a:pt x="55" y="30"/>
                </a:lnTo>
                <a:lnTo>
                  <a:pt x="55" y="30"/>
                </a:lnTo>
                <a:lnTo>
                  <a:pt x="55" y="145"/>
                </a:lnTo>
                <a:lnTo>
                  <a:pt x="55" y="145"/>
                </a:lnTo>
                <a:lnTo>
                  <a:pt x="55" y="257"/>
                </a:lnTo>
                <a:lnTo>
                  <a:pt x="55" y="257"/>
                </a:lnTo>
                <a:lnTo>
                  <a:pt x="54" y="260"/>
                </a:lnTo>
                <a:lnTo>
                  <a:pt x="54" y="262"/>
                </a:lnTo>
                <a:lnTo>
                  <a:pt x="51" y="264"/>
                </a:lnTo>
                <a:lnTo>
                  <a:pt x="51" y="264"/>
                </a:lnTo>
                <a:lnTo>
                  <a:pt x="3" y="282"/>
                </a:lnTo>
                <a:lnTo>
                  <a:pt x="3" y="282"/>
                </a:lnTo>
                <a:lnTo>
                  <a:pt x="1" y="282"/>
                </a:lnTo>
                <a:lnTo>
                  <a:pt x="0" y="281"/>
                </a:lnTo>
                <a:lnTo>
                  <a:pt x="0" y="275"/>
                </a:lnTo>
                <a:lnTo>
                  <a:pt x="0" y="275"/>
                </a:lnTo>
                <a:lnTo>
                  <a:pt x="0" y="141"/>
                </a:lnTo>
                <a:lnTo>
                  <a:pt x="0" y="141"/>
                </a:lnTo>
                <a:lnTo>
                  <a:pt x="1" y="4"/>
                </a:lnTo>
                <a:lnTo>
                  <a:pt x="1" y="4"/>
                </a:lnTo>
                <a:lnTo>
                  <a:pt x="1" y="2"/>
                </a:lnTo>
                <a:lnTo>
                  <a:pt x="2" y="0"/>
                </a:lnTo>
                <a:lnTo>
                  <a:pt x="3" y="0"/>
                </a:lnTo>
                <a:lnTo>
                  <a:pt x="4" y="1"/>
                </a:lnTo>
                <a:lnTo>
                  <a:pt x="4"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4" name="Freeform 393">
            <a:extLst>
              <a:ext uri="{FF2B5EF4-FFF2-40B4-BE49-F238E27FC236}">
                <a16:creationId xmlns="" xmlns:a14="http://schemas.microsoft.com/office/drawing/2010/main" xmlns:p14="http://schemas.microsoft.com/office/powerpoint/2010/main" xmlns:a16="http://schemas.microsoft.com/office/drawing/2014/main" id="{5DF833C2-C60D-4183-827B-C2A37524ED33}"/>
              </a:ext>
            </a:extLst>
          </p:cNvPr>
          <p:cNvSpPr>
            <a:spLocks/>
          </p:cNvSpPr>
          <p:nvPr/>
        </p:nvSpPr>
        <p:spPr bwMode="auto">
          <a:xfrm>
            <a:off x="3412396" y="1554721"/>
            <a:ext cx="23663" cy="26041"/>
          </a:xfrm>
          <a:custGeom>
            <a:avLst/>
            <a:gdLst>
              <a:gd name="T0" fmla="*/ 2 w 39"/>
              <a:gd name="T1" fmla="*/ 0 h 47"/>
              <a:gd name="T2" fmla="*/ 2 w 39"/>
              <a:gd name="T3" fmla="*/ 0 h 47"/>
              <a:gd name="T4" fmla="*/ 37 w 39"/>
              <a:gd name="T5" fmla="*/ 15 h 47"/>
              <a:gd name="T6" fmla="*/ 37 w 39"/>
              <a:gd name="T7" fmla="*/ 15 h 47"/>
              <a:gd name="T8" fmla="*/ 38 w 39"/>
              <a:gd name="T9" fmla="*/ 17 h 47"/>
              <a:gd name="T10" fmla="*/ 39 w 39"/>
              <a:gd name="T11" fmla="*/ 19 h 47"/>
              <a:gd name="T12" fmla="*/ 39 w 39"/>
              <a:gd name="T13" fmla="*/ 19 h 47"/>
              <a:gd name="T14" fmla="*/ 39 w 39"/>
              <a:gd name="T15" fmla="*/ 44 h 47"/>
              <a:gd name="T16" fmla="*/ 39 w 39"/>
              <a:gd name="T17" fmla="*/ 44 h 47"/>
              <a:gd name="T18" fmla="*/ 38 w 39"/>
              <a:gd name="T19" fmla="*/ 46 h 47"/>
              <a:gd name="T20" fmla="*/ 37 w 39"/>
              <a:gd name="T21" fmla="*/ 47 h 47"/>
              <a:gd name="T22" fmla="*/ 37 w 39"/>
              <a:gd name="T23" fmla="*/ 47 h 47"/>
              <a:gd name="T24" fmla="*/ 2 w 39"/>
              <a:gd name="T25" fmla="*/ 37 h 47"/>
              <a:gd name="T26" fmla="*/ 2 w 39"/>
              <a:gd name="T27" fmla="*/ 37 h 47"/>
              <a:gd name="T28" fmla="*/ 1 w 39"/>
              <a:gd name="T29" fmla="*/ 35 h 47"/>
              <a:gd name="T30" fmla="*/ 0 w 39"/>
              <a:gd name="T31" fmla="*/ 32 h 47"/>
              <a:gd name="T32" fmla="*/ 0 w 39"/>
              <a:gd name="T33" fmla="*/ 32 h 47"/>
              <a:gd name="T34" fmla="*/ 1 w 39"/>
              <a:gd name="T35" fmla="*/ 3 h 47"/>
              <a:gd name="T36" fmla="*/ 1 w 39"/>
              <a:gd name="T37" fmla="*/ 3 h 47"/>
              <a:gd name="T38" fmla="*/ 1 w 39"/>
              <a:gd name="T39" fmla="*/ 1 h 47"/>
              <a:gd name="T40" fmla="*/ 2 w 39"/>
              <a:gd name="T41" fmla="*/ 0 h 47"/>
              <a:gd name="T42" fmla="*/ 2 w 39"/>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7">
                <a:moveTo>
                  <a:pt x="2" y="0"/>
                </a:moveTo>
                <a:lnTo>
                  <a:pt x="2" y="0"/>
                </a:lnTo>
                <a:lnTo>
                  <a:pt x="37" y="15"/>
                </a:lnTo>
                <a:lnTo>
                  <a:pt x="37" y="15"/>
                </a:lnTo>
                <a:lnTo>
                  <a:pt x="38" y="17"/>
                </a:lnTo>
                <a:lnTo>
                  <a:pt x="39" y="19"/>
                </a:lnTo>
                <a:lnTo>
                  <a:pt x="39" y="19"/>
                </a:lnTo>
                <a:lnTo>
                  <a:pt x="39" y="44"/>
                </a:lnTo>
                <a:lnTo>
                  <a:pt x="39" y="44"/>
                </a:lnTo>
                <a:lnTo>
                  <a:pt x="38" y="46"/>
                </a:lnTo>
                <a:lnTo>
                  <a:pt x="37" y="47"/>
                </a:lnTo>
                <a:lnTo>
                  <a:pt x="37" y="47"/>
                </a:lnTo>
                <a:lnTo>
                  <a:pt x="2" y="37"/>
                </a:lnTo>
                <a:lnTo>
                  <a:pt x="2" y="37"/>
                </a:lnTo>
                <a:lnTo>
                  <a:pt x="1" y="35"/>
                </a:lnTo>
                <a:lnTo>
                  <a:pt x="0" y="32"/>
                </a:lnTo>
                <a:lnTo>
                  <a:pt x="0" y="32"/>
                </a:lnTo>
                <a:lnTo>
                  <a:pt x="1" y="3"/>
                </a:lnTo>
                <a:lnTo>
                  <a:pt x="1"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5" name="Freeform 394">
            <a:extLst>
              <a:ext uri="{FF2B5EF4-FFF2-40B4-BE49-F238E27FC236}">
                <a16:creationId xmlns="" xmlns:a14="http://schemas.microsoft.com/office/drawing/2010/main" xmlns:p14="http://schemas.microsoft.com/office/powerpoint/2010/main" xmlns:a16="http://schemas.microsoft.com/office/drawing/2014/main" id="{0CBDC215-5A33-4356-A905-3AEF04D5FC4A}"/>
              </a:ext>
            </a:extLst>
          </p:cNvPr>
          <p:cNvSpPr>
            <a:spLocks/>
          </p:cNvSpPr>
          <p:nvPr/>
        </p:nvSpPr>
        <p:spPr bwMode="auto">
          <a:xfrm>
            <a:off x="3412396" y="1581870"/>
            <a:ext cx="23663" cy="23270"/>
          </a:xfrm>
          <a:custGeom>
            <a:avLst/>
            <a:gdLst>
              <a:gd name="T0" fmla="*/ 2 w 39"/>
              <a:gd name="T1" fmla="*/ 0 h 42"/>
              <a:gd name="T2" fmla="*/ 2 w 39"/>
              <a:gd name="T3" fmla="*/ 0 h 42"/>
              <a:gd name="T4" fmla="*/ 37 w 39"/>
              <a:gd name="T5" fmla="*/ 10 h 42"/>
              <a:gd name="T6" fmla="*/ 37 w 39"/>
              <a:gd name="T7" fmla="*/ 10 h 42"/>
              <a:gd name="T8" fmla="*/ 38 w 39"/>
              <a:gd name="T9" fmla="*/ 11 h 42"/>
              <a:gd name="T10" fmla="*/ 39 w 39"/>
              <a:gd name="T11" fmla="*/ 14 h 42"/>
              <a:gd name="T12" fmla="*/ 39 w 39"/>
              <a:gd name="T13" fmla="*/ 14 h 42"/>
              <a:gd name="T14" fmla="*/ 38 w 39"/>
              <a:gd name="T15" fmla="*/ 39 h 42"/>
              <a:gd name="T16" fmla="*/ 38 w 39"/>
              <a:gd name="T17" fmla="*/ 39 h 42"/>
              <a:gd name="T18" fmla="*/ 38 w 39"/>
              <a:gd name="T19" fmla="*/ 41 h 42"/>
              <a:gd name="T20" fmla="*/ 37 w 39"/>
              <a:gd name="T21" fmla="*/ 42 h 42"/>
              <a:gd name="T22" fmla="*/ 37 w 39"/>
              <a:gd name="T23" fmla="*/ 42 h 42"/>
              <a:gd name="T24" fmla="*/ 2 w 39"/>
              <a:gd name="T25" fmla="*/ 36 h 42"/>
              <a:gd name="T26" fmla="*/ 2 w 39"/>
              <a:gd name="T27" fmla="*/ 36 h 42"/>
              <a:gd name="T28" fmla="*/ 1 w 39"/>
              <a:gd name="T29" fmla="*/ 35 h 42"/>
              <a:gd name="T30" fmla="*/ 0 w 39"/>
              <a:gd name="T31" fmla="*/ 32 h 42"/>
              <a:gd name="T32" fmla="*/ 0 w 39"/>
              <a:gd name="T33" fmla="*/ 32 h 42"/>
              <a:gd name="T34" fmla="*/ 0 w 39"/>
              <a:gd name="T35" fmla="*/ 4 h 42"/>
              <a:gd name="T36" fmla="*/ 0 w 39"/>
              <a:gd name="T37" fmla="*/ 4 h 42"/>
              <a:gd name="T38" fmla="*/ 1 w 39"/>
              <a:gd name="T39" fmla="*/ 1 h 42"/>
              <a:gd name="T40" fmla="*/ 2 w 39"/>
              <a:gd name="T41" fmla="*/ 0 h 42"/>
              <a:gd name="T42" fmla="*/ 2 w 39"/>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2">
                <a:moveTo>
                  <a:pt x="2" y="0"/>
                </a:moveTo>
                <a:lnTo>
                  <a:pt x="2" y="0"/>
                </a:lnTo>
                <a:lnTo>
                  <a:pt x="37" y="10"/>
                </a:lnTo>
                <a:lnTo>
                  <a:pt x="37" y="10"/>
                </a:lnTo>
                <a:lnTo>
                  <a:pt x="38" y="11"/>
                </a:lnTo>
                <a:lnTo>
                  <a:pt x="39" y="14"/>
                </a:lnTo>
                <a:lnTo>
                  <a:pt x="39" y="14"/>
                </a:lnTo>
                <a:lnTo>
                  <a:pt x="38" y="39"/>
                </a:lnTo>
                <a:lnTo>
                  <a:pt x="38" y="39"/>
                </a:lnTo>
                <a:lnTo>
                  <a:pt x="38" y="41"/>
                </a:lnTo>
                <a:lnTo>
                  <a:pt x="37" y="42"/>
                </a:lnTo>
                <a:lnTo>
                  <a:pt x="37" y="42"/>
                </a:lnTo>
                <a:lnTo>
                  <a:pt x="2" y="36"/>
                </a:lnTo>
                <a:lnTo>
                  <a:pt x="2" y="36"/>
                </a:lnTo>
                <a:lnTo>
                  <a:pt x="1" y="35"/>
                </a:lnTo>
                <a:lnTo>
                  <a:pt x="0" y="32"/>
                </a:lnTo>
                <a:lnTo>
                  <a:pt x="0" y="32"/>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6" name="Freeform 395">
            <a:extLst>
              <a:ext uri="{FF2B5EF4-FFF2-40B4-BE49-F238E27FC236}">
                <a16:creationId xmlns="" xmlns:a14="http://schemas.microsoft.com/office/drawing/2010/main" xmlns:p14="http://schemas.microsoft.com/office/powerpoint/2010/main" xmlns:a16="http://schemas.microsoft.com/office/drawing/2014/main" id="{36BB9F3D-D418-4F30-B4E4-0DEAD8D7EC65}"/>
              </a:ext>
            </a:extLst>
          </p:cNvPr>
          <p:cNvSpPr>
            <a:spLocks/>
          </p:cNvSpPr>
          <p:nvPr/>
        </p:nvSpPr>
        <p:spPr bwMode="auto">
          <a:xfrm>
            <a:off x="3412396" y="1609573"/>
            <a:ext cx="23056" cy="19392"/>
          </a:xfrm>
          <a:custGeom>
            <a:avLst/>
            <a:gdLst>
              <a:gd name="T0" fmla="*/ 2 w 38"/>
              <a:gd name="T1" fmla="*/ 0 h 35"/>
              <a:gd name="T2" fmla="*/ 2 w 38"/>
              <a:gd name="T3" fmla="*/ 0 h 35"/>
              <a:gd name="T4" fmla="*/ 37 w 38"/>
              <a:gd name="T5" fmla="*/ 4 h 35"/>
              <a:gd name="T6" fmla="*/ 37 w 38"/>
              <a:gd name="T7" fmla="*/ 4 h 35"/>
              <a:gd name="T8" fmla="*/ 38 w 38"/>
              <a:gd name="T9" fmla="*/ 5 h 35"/>
              <a:gd name="T10" fmla="*/ 38 w 38"/>
              <a:gd name="T11" fmla="*/ 7 h 35"/>
              <a:gd name="T12" fmla="*/ 38 w 38"/>
              <a:gd name="T13" fmla="*/ 7 h 35"/>
              <a:gd name="T14" fmla="*/ 38 w 38"/>
              <a:gd name="T15" fmla="*/ 32 h 35"/>
              <a:gd name="T16" fmla="*/ 38 w 38"/>
              <a:gd name="T17" fmla="*/ 32 h 35"/>
              <a:gd name="T18" fmla="*/ 38 w 38"/>
              <a:gd name="T19" fmla="*/ 34 h 35"/>
              <a:gd name="T20" fmla="*/ 37 w 38"/>
              <a:gd name="T21" fmla="*/ 35 h 35"/>
              <a:gd name="T22" fmla="*/ 37 w 38"/>
              <a:gd name="T23" fmla="*/ 35 h 35"/>
              <a:gd name="T24" fmla="*/ 2 w 38"/>
              <a:gd name="T25" fmla="*/ 35 h 35"/>
              <a:gd name="T26" fmla="*/ 2 w 38"/>
              <a:gd name="T27" fmla="*/ 35 h 35"/>
              <a:gd name="T28" fmla="*/ 0 w 38"/>
              <a:gd name="T29" fmla="*/ 34 h 35"/>
              <a:gd name="T30" fmla="*/ 0 w 38"/>
              <a:gd name="T31" fmla="*/ 32 h 35"/>
              <a:gd name="T32" fmla="*/ 0 w 38"/>
              <a:gd name="T33" fmla="*/ 32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4"/>
                </a:lnTo>
                <a:lnTo>
                  <a:pt x="37" y="4"/>
                </a:lnTo>
                <a:lnTo>
                  <a:pt x="38" y="5"/>
                </a:lnTo>
                <a:lnTo>
                  <a:pt x="38" y="7"/>
                </a:lnTo>
                <a:lnTo>
                  <a:pt x="38" y="7"/>
                </a:lnTo>
                <a:lnTo>
                  <a:pt x="38" y="32"/>
                </a:lnTo>
                <a:lnTo>
                  <a:pt x="38" y="32"/>
                </a:lnTo>
                <a:lnTo>
                  <a:pt x="38" y="34"/>
                </a:lnTo>
                <a:lnTo>
                  <a:pt x="37" y="35"/>
                </a:lnTo>
                <a:lnTo>
                  <a:pt x="37" y="35"/>
                </a:lnTo>
                <a:lnTo>
                  <a:pt x="2" y="35"/>
                </a:lnTo>
                <a:lnTo>
                  <a:pt x="2" y="35"/>
                </a:lnTo>
                <a:lnTo>
                  <a:pt x="0" y="34"/>
                </a:lnTo>
                <a:lnTo>
                  <a:pt x="0" y="32"/>
                </a:lnTo>
                <a:lnTo>
                  <a:pt x="0" y="32"/>
                </a:lnTo>
                <a:lnTo>
                  <a:pt x="0" y="3"/>
                </a:lnTo>
                <a:lnTo>
                  <a:pt x="0"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7" name="Freeform 396">
            <a:extLst>
              <a:ext uri="{FF2B5EF4-FFF2-40B4-BE49-F238E27FC236}">
                <a16:creationId xmlns="" xmlns:a14="http://schemas.microsoft.com/office/drawing/2010/main" xmlns:p14="http://schemas.microsoft.com/office/powerpoint/2010/main" xmlns:a16="http://schemas.microsoft.com/office/drawing/2014/main" id="{8168F35E-8BE0-4B87-A08E-6DD09B7079E6}"/>
              </a:ext>
            </a:extLst>
          </p:cNvPr>
          <p:cNvSpPr>
            <a:spLocks/>
          </p:cNvSpPr>
          <p:nvPr/>
        </p:nvSpPr>
        <p:spPr bwMode="auto">
          <a:xfrm>
            <a:off x="3412396" y="1635615"/>
            <a:ext cx="23056" cy="20500"/>
          </a:xfrm>
          <a:custGeom>
            <a:avLst/>
            <a:gdLst>
              <a:gd name="T0" fmla="*/ 1 w 38"/>
              <a:gd name="T1" fmla="*/ 2 h 37"/>
              <a:gd name="T2" fmla="*/ 1 w 38"/>
              <a:gd name="T3" fmla="*/ 2 h 37"/>
              <a:gd name="T4" fmla="*/ 37 w 38"/>
              <a:gd name="T5" fmla="*/ 0 h 37"/>
              <a:gd name="T6" fmla="*/ 37 w 38"/>
              <a:gd name="T7" fmla="*/ 0 h 37"/>
              <a:gd name="T8" fmla="*/ 38 w 38"/>
              <a:gd name="T9" fmla="*/ 1 h 37"/>
              <a:gd name="T10" fmla="*/ 38 w 38"/>
              <a:gd name="T11" fmla="*/ 4 h 37"/>
              <a:gd name="T12" fmla="*/ 38 w 38"/>
              <a:gd name="T13" fmla="*/ 4 h 37"/>
              <a:gd name="T14" fmla="*/ 38 w 38"/>
              <a:gd name="T15" fmla="*/ 28 h 37"/>
              <a:gd name="T16" fmla="*/ 38 w 38"/>
              <a:gd name="T17" fmla="*/ 28 h 37"/>
              <a:gd name="T18" fmla="*/ 38 w 38"/>
              <a:gd name="T19" fmla="*/ 31 h 37"/>
              <a:gd name="T20" fmla="*/ 37 w 38"/>
              <a:gd name="T21" fmla="*/ 32 h 37"/>
              <a:gd name="T22" fmla="*/ 37 w 38"/>
              <a:gd name="T23" fmla="*/ 32 h 37"/>
              <a:gd name="T24" fmla="*/ 1 w 38"/>
              <a:gd name="T25" fmla="*/ 37 h 37"/>
              <a:gd name="T26" fmla="*/ 1 w 38"/>
              <a:gd name="T27" fmla="*/ 37 h 37"/>
              <a:gd name="T28" fmla="*/ 0 w 38"/>
              <a:gd name="T29" fmla="*/ 36 h 37"/>
              <a:gd name="T30" fmla="*/ 0 w 38"/>
              <a:gd name="T31" fmla="*/ 34 h 37"/>
              <a:gd name="T32" fmla="*/ 0 w 38"/>
              <a:gd name="T33" fmla="*/ 34 h 37"/>
              <a:gd name="T34" fmla="*/ 0 w 38"/>
              <a:gd name="T35" fmla="*/ 5 h 37"/>
              <a:gd name="T36" fmla="*/ 0 w 38"/>
              <a:gd name="T37" fmla="*/ 5 h 37"/>
              <a:gd name="T38" fmla="*/ 0 w 38"/>
              <a:gd name="T39" fmla="*/ 3 h 37"/>
              <a:gd name="T40" fmla="*/ 1 w 38"/>
              <a:gd name="T41" fmla="*/ 2 h 37"/>
              <a:gd name="T42" fmla="*/ 1 w 38"/>
              <a:gd name="T4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1" y="2"/>
                </a:moveTo>
                <a:lnTo>
                  <a:pt x="1" y="2"/>
                </a:lnTo>
                <a:lnTo>
                  <a:pt x="37" y="0"/>
                </a:lnTo>
                <a:lnTo>
                  <a:pt x="37" y="0"/>
                </a:lnTo>
                <a:lnTo>
                  <a:pt x="38" y="1"/>
                </a:lnTo>
                <a:lnTo>
                  <a:pt x="38" y="4"/>
                </a:lnTo>
                <a:lnTo>
                  <a:pt x="38" y="4"/>
                </a:lnTo>
                <a:lnTo>
                  <a:pt x="38" y="28"/>
                </a:lnTo>
                <a:lnTo>
                  <a:pt x="38" y="28"/>
                </a:lnTo>
                <a:lnTo>
                  <a:pt x="38" y="31"/>
                </a:lnTo>
                <a:lnTo>
                  <a:pt x="37" y="32"/>
                </a:lnTo>
                <a:lnTo>
                  <a:pt x="37" y="32"/>
                </a:lnTo>
                <a:lnTo>
                  <a:pt x="1" y="37"/>
                </a:lnTo>
                <a:lnTo>
                  <a:pt x="1" y="37"/>
                </a:lnTo>
                <a:lnTo>
                  <a:pt x="0" y="36"/>
                </a:lnTo>
                <a:lnTo>
                  <a:pt x="0" y="34"/>
                </a:lnTo>
                <a:lnTo>
                  <a:pt x="0" y="34"/>
                </a:lnTo>
                <a:lnTo>
                  <a:pt x="0" y="5"/>
                </a:lnTo>
                <a:lnTo>
                  <a:pt x="0" y="5"/>
                </a:lnTo>
                <a:lnTo>
                  <a:pt x="0" y="3"/>
                </a:lnTo>
                <a:lnTo>
                  <a:pt x="1" y="2"/>
                </a:lnTo>
                <a:lnTo>
                  <a:pt x="1" y="2"/>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8" name="Freeform 397">
            <a:extLst>
              <a:ext uri="{FF2B5EF4-FFF2-40B4-BE49-F238E27FC236}">
                <a16:creationId xmlns="" xmlns:a14="http://schemas.microsoft.com/office/drawing/2010/main" xmlns:p14="http://schemas.microsoft.com/office/powerpoint/2010/main" xmlns:a16="http://schemas.microsoft.com/office/drawing/2014/main" id="{4A20B242-43DA-409D-B192-64621D48C089}"/>
              </a:ext>
            </a:extLst>
          </p:cNvPr>
          <p:cNvSpPr>
            <a:spLocks/>
          </p:cNvSpPr>
          <p:nvPr/>
        </p:nvSpPr>
        <p:spPr bwMode="auto">
          <a:xfrm>
            <a:off x="3412396" y="1662763"/>
            <a:ext cx="23056" cy="9973"/>
          </a:xfrm>
          <a:custGeom>
            <a:avLst/>
            <a:gdLst>
              <a:gd name="T0" fmla="*/ 1 w 38"/>
              <a:gd name="T1" fmla="*/ 8 h 18"/>
              <a:gd name="T2" fmla="*/ 1 w 38"/>
              <a:gd name="T3" fmla="*/ 8 h 18"/>
              <a:gd name="T4" fmla="*/ 37 w 38"/>
              <a:gd name="T5" fmla="*/ 0 h 18"/>
              <a:gd name="T6" fmla="*/ 37 w 38"/>
              <a:gd name="T7" fmla="*/ 0 h 18"/>
              <a:gd name="T8" fmla="*/ 38 w 38"/>
              <a:gd name="T9" fmla="*/ 1 h 18"/>
              <a:gd name="T10" fmla="*/ 38 w 38"/>
              <a:gd name="T11" fmla="*/ 3 h 18"/>
              <a:gd name="T12" fmla="*/ 38 w 38"/>
              <a:gd name="T13" fmla="*/ 3 h 18"/>
              <a:gd name="T14" fmla="*/ 38 w 38"/>
              <a:gd name="T15" fmla="*/ 6 h 18"/>
              <a:gd name="T16" fmla="*/ 38 w 38"/>
              <a:gd name="T17" fmla="*/ 6 h 18"/>
              <a:gd name="T18" fmla="*/ 38 w 38"/>
              <a:gd name="T19" fmla="*/ 8 h 18"/>
              <a:gd name="T20" fmla="*/ 37 w 38"/>
              <a:gd name="T21" fmla="*/ 9 h 18"/>
              <a:gd name="T22" fmla="*/ 37 w 38"/>
              <a:gd name="T23" fmla="*/ 9 h 18"/>
              <a:gd name="T24" fmla="*/ 1 w 38"/>
              <a:gd name="T25" fmla="*/ 18 h 18"/>
              <a:gd name="T26" fmla="*/ 1 w 38"/>
              <a:gd name="T27" fmla="*/ 18 h 18"/>
              <a:gd name="T28" fmla="*/ 0 w 38"/>
              <a:gd name="T29" fmla="*/ 17 h 18"/>
              <a:gd name="T30" fmla="*/ 0 w 38"/>
              <a:gd name="T31" fmla="*/ 14 h 18"/>
              <a:gd name="T32" fmla="*/ 0 w 38"/>
              <a:gd name="T33" fmla="*/ 14 h 18"/>
              <a:gd name="T34" fmla="*/ 0 w 38"/>
              <a:gd name="T35" fmla="*/ 11 h 18"/>
              <a:gd name="T36" fmla="*/ 0 w 38"/>
              <a:gd name="T37" fmla="*/ 11 h 18"/>
              <a:gd name="T38" fmla="*/ 0 w 38"/>
              <a:gd name="T39" fmla="*/ 9 h 18"/>
              <a:gd name="T40" fmla="*/ 1 w 38"/>
              <a:gd name="T41" fmla="*/ 8 h 18"/>
              <a:gd name="T42" fmla="*/ 1 w 3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8">
                <a:moveTo>
                  <a:pt x="1" y="8"/>
                </a:moveTo>
                <a:lnTo>
                  <a:pt x="1" y="8"/>
                </a:lnTo>
                <a:lnTo>
                  <a:pt x="37" y="0"/>
                </a:lnTo>
                <a:lnTo>
                  <a:pt x="37" y="0"/>
                </a:lnTo>
                <a:lnTo>
                  <a:pt x="38" y="1"/>
                </a:lnTo>
                <a:lnTo>
                  <a:pt x="38" y="3"/>
                </a:lnTo>
                <a:lnTo>
                  <a:pt x="38" y="3"/>
                </a:lnTo>
                <a:lnTo>
                  <a:pt x="38" y="6"/>
                </a:lnTo>
                <a:lnTo>
                  <a:pt x="38" y="6"/>
                </a:lnTo>
                <a:lnTo>
                  <a:pt x="38" y="8"/>
                </a:lnTo>
                <a:lnTo>
                  <a:pt x="37" y="9"/>
                </a:lnTo>
                <a:lnTo>
                  <a:pt x="37" y="9"/>
                </a:lnTo>
                <a:lnTo>
                  <a:pt x="1" y="18"/>
                </a:lnTo>
                <a:lnTo>
                  <a:pt x="1" y="18"/>
                </a:lnTo>
                <a:lnTo>
                  <a:pt x="0" y="17"/>
                </a:lnTo>
                <a:lnTo>
                  <a:pt x="0" y="14"/>
                </a:lnTo>
                <a:lnTo>
                  <a:pt x="0" y="14"/>
                </a:lnTo>
                <a:lnTo>
                  <a:pt x="0" y="11"/>
                </a:lnTo>
                <a:lnTo>
                  <a:pt x="0" y="11"/>
                </a:lnTo>
                <a:lnTo>
                  <a:pt x="0" y="9"/>
                </a:lnTo>
                <a:lnTo>
                  <a:pt x="1" y="8"/>
                </a:lnTo>
                <a:lnTo>
                  <a:pt x="1" y="8"/>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69" name="Freeform 398">
            <a:extLst>
              <a:ext uri="{FF2B5EF4-FFF2-40B4-BE49-F238E27FC236}">
                <a16:creationId xmlns="" xmlns:a14="http://schemas.microsoft.com/office/drawing/2010/main" xmlns:p14="http://schemas.microsoft.com/office/powerpoint/2010/main" xmlns:a16="http://schemas.microsoft.com/office/drawing/2014/main" id="{6F42673D-D52D-47EC-B5F8-0ADEA0CC7304}"/>
              </a:ext>
            </a:extLst>
          </p:cNvPr>
          <p:cNvSpPr>
            <a:spLocks/>
          </p:cNvSpPr>
          <p:nvPr/>
        </p:nvSpPr>
        <p:spPr bwMode="auto">
          <a:xfrm>
            <a:off x="3412396" y="1671073"/>
            <a:ext cx="23056" cy="11635"/>
          </a:xfrm>
          <a:custGeom>
            <a:avLst/>
            <a:gdLst>
              <a:gd name="T0" fmla="*/ 1 w 38"/>
              <a:gd name="T1" fmla="*/ 10 h 21"/>
              <a:gd name="T2" fmla="*/ 1 w 38"/>
              <a:gd name="T3" fmla="*/ 10 h 21"/>
              <a:gd name="T4" fmla="*/ 37 w 38"/>
              <a:gd name="T5" fmla="*/ 0 h 21"/>
              <a:gd name="T6" fmla="*/ 37 w 38"/>
              <a:gd name="T7" fmla="*/ 0 h 21"/>
              <a:gd name="T8" fmla="*/ 38 w 38"/>
              <a:gd name="T9" fmla="*/ 1 h 21"/>
              <a:gd name="T10" fmla="*/ 38 w 38"/>
              <a:gd name="T11" fmla="*/ 3 h 21"/>
              <a:gd name="T12" fmla="*/ 38 w 38"/>
              <a:gd name="T13" fmla="*/ 3 h 21"/>
              <a:gd name="T14" fmla="*/ 38 w 38"/>
              <a:gd name="T15" fmla="*/ 7 h 21"/>
              <a:gd name="T16" fmla="*/ 38 w 38"/>
              <a:gd name="T17" fmla="*/ 7 h 21"/>
              <a:gd name="T18" fmla="*/ 38 w 38"/>
              <a:gd name="T19" fmla="*/ 9 h 21"/>
              <a:gd name="T20" fmla="*/ 36 w 38"/>
              <a:gd name="T21" fmla="*/ 10 h 21"/>
              <a:gd name="T22" fmla="*/ 36 w 38"/>
              <a:gd name="T23" fmla="*/ 10 h 21"/>
              <a:gd name="T24" fmla="*/ 1 w 38"/>
              <a:gd name="T25" fmla="*/ 21 h 21"/>
              <a:gd name="T26" fmla="*/ 1 w 38"/>
              <a:gd name="T27" fmla="*/ 21 h 21"/>
              <a:gd name="T28" fmla="*/ 0 w 38"/>
              <a:gd name="T29" fmla="*/ 20 h 21"/>
              <a:gd name="T30" fmla="*/ 0 w 38"/>
              <a:gd name="T31" fmla="*/ 17 h 21"/>
              <a:gd name="T32" fmla="*/ 0 w 38"/>
              <a:gd name="T33" fmla="*/ 17 h 21"/>
              <a:gd name="T34" fmla="*/ 0 w 38"/>
              <a:gd name="T35" fmla="*/ 15 h 21"/>
              <a:gd name="T36" fmla="*/ 0 w 38"/>
              <a:gd name="T37" fmla="*/ 15 h 21"/>
              <a:gd name="T38" fmla="*/ 0 w 38"/>
              <a:gd name="T39" fmla="*/ 12 h 21"/>
              <a:gd name="T40" fmla="*/ 1 w 38"/>
              <a:gd name="T41" fmla="*/ 10 h 21"/>
              <a:gd name="T42" fmla="*/ 1 w 38"/>
              <a:gd name="T4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1" y="10"/>
                </a:moveTo>
                <a:lnTo>
                  <a:pt x="1" y="10"/>
                </a:lnTo>
                <a:lnTo>
                  <a:pt x="37" y="0"/>
                </a:lnTo>
                <a:lnTo>
                  <a:pt x="37" y="0"/>
                </a:lnTo>
                <a:lnTo>
                  <a:pt x="38" y="1"/>
                </a:lnTo>
                <a:lnTo>
                  <a:pt x="38" y="3"/>
                </a:lnTo>
                <a:lnTo>
                  <a:pt x="38" y="3"/>
                </a:lnTo>
                <a:lnTo>
                  <a:pt x="38" y="7"/>
                </a:lnTo>
                <a:lnTo>
                  <a:pt x="38" y="7"/>
                </a:lnTo>
                <a:lnTo>
                  <a:pt x="38" y="9"/>
                </a:lnTo>
                <a:lnTo>
                  <a:pt x="36" y="10"/>
                </a:lnTo>
                <a:lnTo>
                  <a:pt x="36" y="10"/>
                </a:lnTo>
                <a:lnTo>
                  <a:pt x="1" y="21"/>
                </a:lnTo>
                <a:lnTo>
                  <a:pt x="1" y="21"/>
                </a:lnTo>
                <a:lnTo>
                  <a:pt x="0" y="20"/>
                </a:lnTo>
                <a:lnTo>
                  <a:pt x="0" y="17"/>
                </a:lnTo>
                <a:lnTo>
                  <a:pt x="0" y="17"/>
                </a:lnTo>
                <a:lnTo>
                  <a:pt x="0" y="15"/>
                </a:lnTo>
                <a:lnTo>
                  <a:pt x="0" y="15"/>
                </a:lnTo>
                <a:lnTo>
                  <a:pt x="0" y="12"/>
                </a:lnTo>
                <a:lnTo>
                  <a:pt x="1" y="10"/>
                </a:lnTo>
                <a:lnTo>
                  <a:pt x="1" y="1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0" name="Freeform 399">
            <a:extLst>
              <a:ext uri="{FF2B5EF4-FFF2-40B4-BE49-F238E27FC236}">
                <a16:creationId xmlns="" xmlns:a14="http://schemas.microsoft.com/office/drawing/2010/main" xmlns:p14="http://schemas.microsoft.com/office/powerpoint/2010/main" xmlns:a16="http://schemas.microsoft.com/office/drawing/2014/main" id="{BBCD545A-8689-4206-BAE1-5FF5E927F553}"/>
              </a:ext>
            </a:extLst>
          </p:cNvPr>
          <p:cNvSpPr>
            <a:spLocks/>
          </p:cNvSpPr>
          <p:nvPr/>
        </p:nvSpPr>
        <p:spPr bwMode="auto">
          <a:xfrm>
            <a:off x="3445159" y="1557492"/>
            <a:ext cx="33370" cy="125771"/>
          </a:xfrm>
          <a:custGeom>
            <a:avLst/>
            <a:gdLst>
              <a:gd name="T0" fmla="*/ 4 w 55"/>
              <a:gd name="T1" fmla="*/ 1 h 227"/>
              <a:gd name="T2" fmla="*/ 4 w 55"/>
              <a:gd name="T3" fmla="*/ 1 h 227"/>
              <a:gd name="T4" fmla="*/ 52 w 55"/>
              <a:gd name="T5" fmla="*/ 25 h 227"/>
              <a:gd name="T6" fmla="*/ 52 w 55"/>
              <a:gd name="T7" fmla="*/ 25 h 227"/>
              <a:gd name="T8" fmla="*/ 54 w 55"/>
              <a:gd name="T9" fmla="*/ 27 h 227"/>
              <a:gd name="T10" fmla="*/ 55 w 55"/>
              <a:gd name="T11" fmla="*/ 30 h 227"/>
              <a:gd name="T12" fmla="*/ 55 w 55"/>
              <a:gd name="T13" fmla="*/ 30 h 227"/>
              <a:gd name="T14" fmla="*/ 55 w 55"/>
              <a:gd name="T15" fmla="*/ 117 h 227"/>
              <a:gd name="T16" fmla="*/ 55 w 55"/>
              <a:gd name="T17" fmla="*/ 117 h 227"/>
              <a:gd name="T18" fmla="*/ 55 w 55"/>
              <a:gd name="T19" fmla="*/ 202 h 227"/>
              <a:gd name="T20" fmla="*/ 55 w 55"/>
              <a:gd name="T21" fmla="*/ 202 h 227"/>
              <a:gd name="T22" fmla="*/ 54 w 55"/>
              <a:gd name="T23" fmla="*/ 206 h 227"/>
              <a:gd name="T24" fmla="*/ 53 w 55"/>
              <a:gd name="T25" fmla="*/ 207 h 227"/>
              <a:gd name="T26" fmla="*/ 52 w 55"/>
              <a:gd name="T27" fmla="*/ 208 h 227"/>
              <a:gd name="T28" fmla="*/ 52 w 55"/>
              <a:gd name="T29" fmla="*/ 208 h 227"/>
              <a:gd name="T30" fmla="*/ 3 w 55"/>
              <a:gd name="T31" fmla="*/ 227 h 227"/>
              <a:gd name="T32" fmla="*/ 3 w 55"/>
              <a:gd name="T33" fmla="*/ 227 h 227"/>
              <a:gd name="T34" fmla="*/ 2 w 55"/>
              <a:gd name="T35" fmla="*/ 227 h 227"/>
              <a:gd name="T36" fmla="*/ 1 w 55"/>
              <a:gd name="T37" fmla="*/ 226 h 227"/>
              <a:gd name="T38" fmla="*/ 0 w 55"/>
              <a:gd name="T39" fmla="*/ 224 h 227"/>
              <a:gd name="T40" fmla="*/ 0 w 55"/>
              <a:gd name="T41" fmla="*/ 221 h 227"/>
              <a:gd name="T42" fmla="*/ 0 w 55"/>
              <a:gd name="T43" fmla="*/ 221 h 227"/>
              <a:gd name="T44" fmla="*/ 0 w 55"/>
              <a:gd name="T45" fmla="*/ 113 h 227"/>
              <a:gd name="T46" fmla="*/ 0 w 55"/>
              <a:gd name="T47" fmla="*/ 113 h 227"/>
              <a:gd name="T48" fmla="*/ 1 w 55"/>
              <a:gd name="T49" fmla="*/ 4 h 227"/>
              <a:gd name="T50" fmla="*/ 1 w 55"/>
              <a:gd name="T51" fmla="*/ 4 h 227"/>
              <a:gd name="T52" fmla="*/ 1 w 55"/>
              <a:gd name="T53" fmla="*/ 2 h 227"/>
              <a:gd name="T54" fmla="*/ 2 w 55"/>
              <a:gd name="T55" fmla="*/ 1 h 227"/>
              <a:gd name="T56" fmla="*/ 3 w 55"/>
              <a:gd name="T57" fmla="*/ 0 h 227"/>
              <a:gd name="T58" fmla="*/ 4 w 55"/>
              <a:gd name="T59" fmla="*/ 1 h 227"/>
              <a:gd name="T60" fmla="*/ 4 w 55"/>
              <a:gd name="T61"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27">
                <a:moveTo>
                  <a:pt x="4" y="1"/>
                </a:moveTo>
                <a:lnTo>
                  <a:pt x="4" y="1"/>
                </a:lnTo>
                <a:lnTo>
                  <a:pt x="52" y="25"/>
                </a:lnTo>
                <a:lnTo>
                  <a:pt x="52" y="25"/>
                </a:lnTo>
                <a:lnTo>
                  <a:pt x="54" y="27"/>
                </a:lnTo>
                <a:lnTo>
                  <a:pt x="55" y="30"/>
                </a:lnTo>
                <a:lnTo>
                  <a:pt x="55" y="30"/>
                </a:lnTo>
                <a:lnTo>
                  <a:pt x="55" y="117"/>
                </a:lnTo>
                <a:lnTo>
                  <a:pt x="55" y="117"/>
                </a:lnTo>
                <a:lnTo>
                  <a:pt x="55" y="202"/>
                </a:lnTo>
                <a:lnTo>
                  <a:pt x="55" y="202"/>
                </a:lnTo>
                <a:lnTo>
                  <a:pt x="54" y="206"/>
                </a:lnTo>
                <a:lnTo>
                  <a:pt x="53" y="207"/>
                </a:lnTo>
                <a:lnTo>
                  <a:pt x="52" y="208"/>
                </a:lnTo>
                <a:lnTo>
                  <a:pt x="52" y="208"/>
                </a:lnTo>
                <a:lnTo>
                  <a:pt x="3" y="227"/>
                </a:lnTo>
                <a:lnTo>
                  <a:pt x="3" y="227"/>
                </a:lnTo>
                <a:lnTo>
                  <a:pt x="2" y="227"/>
                </a:lnTo>
                <a:lnTo>
                  <a:pt x="1" y="226"/>
                </a:lnTo>
                <a:lnTo>
                  <a:pt x="0" y="224"/>
                </a:lnTo>
                <a:lnTo>
                  <a:pt x="0" y="221"/>
                </a:lnTo>
                <a:lnTo>
                  <a:pt x="0" y="221"/>
                </a:lnTo>
                <a:lnTo>
                  <a:pt x="0" y="113"/>
                </a:lnTo>
                <a:lnTo>
                  <a:pt x="0" y="113"/>
                </a:lnTo>
                <a:lnTo>
                  <a:pt x="1" y="4"/>
                </a:lnTo>
                <a:lnTo>
                  <a:pt x="1" y="4"/>
                </a:lnTo>
                <a:lnTo>
                  <a:pt x="1" y="2"/>
                </a:lnTo>
                <a:lnTo>
                  <a:pt x="2" y="1"/>
                </a:lnTo>
                <a:lnTo>
                  <a:pt x="3" y="0"/>
                </a:lnTo>
                <a:lnTo>
                  <a:pt x="4" y="1"/>
                </a:lnTo>
                <a:lnTo>
                  <a:pt x="4"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1" name="Freeform 400">
            <a:extLst>
              <a:ext uri="{FF2B5EF4-FFF2-40B4-BE49-F238E27FC236}">
                <a16:creationId xmlns="" xmlns:a14="http://schemas.microsoft.com/office/drawing/2010/main" xmlns:p14="http://schemas.microsoft.com/office/powerpoint/2010/main" xmlns:a16="http://schemas.microsoft.com/office/drawing/2014/main" id="{12559FB7-D8AE-42E4-B74D-533302E99A41}"/>
              </a:ext>
            </a:extLst>
          </p:cNvPr>
          <p:cNvSpPr>
            <a:spLocks/>
          </p:cNvSpPr>
          <p:nvPr/>
        </p:nvSpPr>
        <p:spPr bwMode="auto">
          <a:xfrm>
            <a:off x="3450013" y="1570236"/>
            <a:ext cx="23663" cy="21608"/>
          </a:xfrm>
          <a:custGeom>
            <a:avLst/>
            <a:gdLst>
              <a:gd name="T0" fmla="*/ 2 w 39"/>
              <a:gd name="T1" fmla="*/ 0 h 39"/>
              <a:gd name="T2" fmla="*/ 2 w 39"/>
              <a:gd name="T3" fmla="*/ 0 h 39"/>
              <a:gd name="T4" fmla="*/ 37 w 39"/>
              <a:gd name="T5" fmla="*/ 14 h 39"/>
              <a:gd name="T6" fmla="*/ 37 w 39"/>
              <a:gd name="T7" fmla="*/ 14 h 39"/>
              <a:gd name="T8" fmla="*/ 38 w 39"/>
              <a:gd name="T9" fmla="*/ 15 h 39"/>
              <a:gd name="T10" fmla="*/ 39 w 39"/>
              <a:gd name="T11" fmla="*/ 17 h 39"/>
              <a:gd name="T12" fmla="*/ 39 w 39"/>
              <a:gd name="T13" fmla="*/ 17 h 39"/>
              <a:gd name="T14" fmla="*/ 38 w 39"/>
              <a:gd name="T15" fmla="*/ 37 h 39"/>
              <a:gd name="T16" fmla="*/ 38 w 39"/>
              <a:gd name="T17" fmla="*/ 37 h 39"/>
              <a:gd name="T18" fmla="*/ 38 w 39"/>
              <a:gd name="T19" fmla="*/ 38 h 39"/>
              <a:gd name="T20" fmla="*/ 37 w 39"/>
              <a:gd name="T21" fmla="*/ 39 h 39"/>
              <a:gd name="T22" fmla="*/ 37 w 39"/>
              <a:gd name="T23" fmla="*/ 39 h 39"/>
              <a:gd name="T24" fmla="*/ 2 w 39"/>
              <a:gd name="T25" fmla="*/ 28 h 39"/>
              <a:gd name="T26" fmla="*/ 2 w 39"/>
              <a:gd name="T27" fmla="*/ 28 h 39"/>
              <a:gd name="T28" fmla="*/ 1 w 39"/>
              <a:gd name="T29" fmla="*/ 27 h 39"/>
              <a:gd name="T30" fmla="*/ 0 w 39"/>
              <a:gd name="T31" fmla="*/ 25 h 39"/>
              <a:gd name="T32" fmla="*/ 0 w 39"/>
              <a:gd name="T33" fmla="*/ 25 h 39"/>
              <a:gd name="T34" fmla="*/ 0 w 39"/>
              <a:gd name="T35" fmla="*/ 2 h 39"/>
              <a:gd name="T36" fmla="*/ 0 w 39"/>
              <a:gd name="T37" fmla="*/ 2 h 39"/>
              <a:gd name="T38" fmla="*/ 1 w 39"/>
              <a:gd name="T39" fmla="*/ 0 h 39"/>
              <a:gd name="T40" fmla="*/ 2 w 39"/>
              <a:gd name="T41" fmla="*/ 0 h 39"/>
              <a:gd name="T42" fmla="*/ 2 w 39"/>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2" y="0"/>
                </a:moveTo>
                <a:lnTo>
                  <a:pt x="2" y="0"/>
                </a:lnTo>
                <a:lnTo>
                  <a:pt x="37" y="14"/>
                </a:lnTo>
                <a:lnTo>
                  <a:pt x="37" y="14"/>
                </a:lnTo>
                <a:lnTo>
                  <a:pt x="38" y="15"/>
                </a:lnTo>
                <a:lnTo>
                  <a:pt x="39" y="17"/>
                </a:lnTo>
                <a:lnTo>
                  <a:pt x="39" y="17"/>
                </a:lnTo>
                <a:lnTo>
                  <a:pt x="38" y="37"/>
                </a:lnTo>
                <a:lnTo>
                  <a:pt x="38" y="37"/>
                </a:lnTo>
                <a:lnTo>
                  <a:pt x="38" y="38"/>
                </a:lnTo>
                <a:lnTo>
                  <a:pt x="37" y="39"/>
                </a:lnTo>
                <a:lnTo>
                  <a:pt x="37" y="39"/>
                </a:lnTo>
                <a:lnTo>
                  <a:pt x="2" y="28"/>
                </a:lnTo>
                <a:lnTo>
                  <a:pt x="2" y="28"/>
                </a:lnTo>
                <a:lnTo>
                  <a:pt x="1" y="27"/>
                </a:lnTo>
                <a:lnTo>
                  <a:pt x="0" y="25"/>
                </a:lnTo>
                <a:lnTo>
                  <a:pt x="0" y="25"/>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2" name="Freeform 401">
            <a:extLst>
              <a:ext uri="{FF2B5EF4-FFF2-40B4-BE49-F238E27FC236}">
                <a16:creationId xmlns="" xmlns:a14="http://schemas.microsoft.com/office/drawing/2010/main" xmlns:p14="http://schemas.microsoft.com/office/powerpoint/2010/main" xmlns:a16="http://schemas.microsoft.com/office/drawing/2014/main" id="{E0145F00-1162-44D7-92BA-2E206F168746}"/>
              </a:ext>
            </a:extLst>
          </p:cNvPr>
          <p:cNvSpPr>
            <a:spLocks/>
          </p:cNvSpPr>
          <p:nvPr/>
        </p:nvSpPr>
        <p:spPr bwMode="auto">
          <a:xfrm>
            <a:off x="3450013" y="1591289"/>
            <a:ext cx="23056" cy="19392"/>
          </a:xfrm>
          <a:custGeom>
            <a:avLst/>
            <a:gdLst>
              <a:gd name="T0" fmla="*/ 2 w 38"/>
              <a:gd name="T1" fmla="*/ 0 h 35"/>
              <a:gd name="T2" fmla="*/ 2 w 38"/>
              <a:gd name="T3" fmla="*/ 0 h 35"/>
              <a:gd name="T4" fmla="*/ 37 w 38"/>
              <a:gd name="T5" fmla="*/ 10 h 35"/>
              <a:gd name="T6" fmla="*/ 37 w 38"/>
              <a:gd name="T7" fmla="*/ 10 h 35"/>
              <a:gd name="T8" fmla="*/ 38 w 38"/>
              <a:gd name="T9" fmla="*/ 11 h 35"/>
              <a:gd name="T10" fmla="*/ 38 w 38"/>
              <a:gd name="T11" fmla="*/ 13 h 35"/>
              <a:gd name="T12" fmla="*/ 38 w 38"/>
              <a:gd name="T13" fmla="*/ 13 h 35"/>
              <a:gd name="T14" fmla="*/ 38 w 38"/>
              <a:gd name="T15" fmla="*/ 33 h 35"/>
              <a:gd name="T16" fmla="*/ 38 w 38"/>
              <a:gd name="T17" fmla="*/ 33 h 35"/>
              <a:gd name="T18" fmla="*/ 38 w 38"/>
              <a:gd name="T19" fmla="*/ 34 h 35"/>
              <a:gd name="T20" fmla="*/ 37 w 38"/>
              <a:gd name="T21" fmla="*/ 35 h 35"/>
              <a:gd name="T22" fmla="*/ 37 w 38"/>
              <a:gd name="T23" fmla="*/ 35 h 35"/>
              <a:gd name="T24" fmla="*/ 2 w 38"/>
              <a:gd name="T25" fmla="*/ 29 h 35"/>
              <a:gd name="T26" fmla="*/ 2 w 38"/>
              <a:gd name="T27" fmla="*/ 29 h 35"/>
              <a:gd name="T28" fmla="*/ 1 w 38"/>
              <a:gd name="T29" fmla="*/ 28 h 35"/>
              <a:gd name="T30" fmla="*/ 0 w 38"/>
              <a:gd name="T31" fmla="*/ 26 h 35"/>
              <a:gd name="T32" fmla="*/ 0 w 38"/>
              <a:gd name="T33" fmla="*/ 26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10"/>
                </a:lnTo>
                <a:lnTo>
                  <a:pt x="37" y="10"/>
                </a:lnTo>
                <a:lnTo>
                  <a:pt x="38" y="11"/>
                </a:lnTo>
                <a:lnTo>
                  <a:pt x="38" y="13"/>
                </a:lnTo>
                <a:lnTo>
                  <a:pt x="38" y="13"/>
                </a:lnTo>
                <a:lnTo>
                  <a:pt x="38" y="33"/>
                </a:lnTo>
                <a:lnTo>
                  <a:pt x="38" y="33"/>
                </a:lnTo>
                <a:lnTo>
                  <a:pt x="38" y="34"/>
                </a:lnTo>
                <a:lnTo>
                  <a:pt x="37" y="35"/>
                </a:lnTo>
                <a:lnTo>
                  <a:pt x="37" y="35"/>
                </a:lnTo>
                <a:lnTo>
                  <a:pt x="2" y="29"/>
                </a:lnTo>
                <a:lnTo>
                  <a:pt x="2" y="29"/>
                </a:lnTo>
                <a:lnTo>
                  <a:pt x="1" y="28"/>
                </a:lnTo>
                <a:lnTo>
                  <a:pt x="0" y="26"/>
                </a:lnTo>
                <a:lnTo>
                  <a:pt x="0" y="26"/>
                </a:lnTo>
                <a:lnTo>
                  <a:pt x="0" y="3"/>
                </a:lnTo>
                <a:lnTo>
                  <a:pt x="0"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3" name="Freeform 402">
            <a:extLst>
              <a:ext uri="{FF2B5EF4-FFF2-40B4-BE49-F238E27FC236}">
                <a16:creationId xmlns="" xmlns:a14="http://schemas.microsoft.com/office/drawing/2010/main" xmlns:p14="http://schemas.microsoft.com/office/powerpoint/2010/main" xmlns:a16="http://schemas.microsoft.com/office/drawing/2014/main" id="{51BA70CE-57AF-42BC-869A-B3C8D91DAA0B}"/>
              </a:ext>
            </a:extLst>
          </p:cNvPr>
          <p:cNvSpPr>
            <a:spLocks/>
          </p:cNvSpPr>
          <p:nvPr/>
        </p:nvSpPr>
        <p:spPr bwMode="auto">
          <a:xfrm>
            <a:off x="3450013" y="1613450"/>
            <a:ext cx="23056" cy="15514"/>
          </a:xfrm>
          <a:custGeom>
            <a:avLst/>
            <a:gdLst>
              <a:gd name="T0" fmla="*/ 2 w 38"/>
              <a:gd name="T1" fmla="*/ 0 h 28"/>
              <a:gd name="T2" fmla="*/ 2 w 38"/>
              <a:gd name="T3" fmla="*/ 0 h 28"/>
              <a:gd name="T4" fmla="*/ 37 w 38"/>
              <a:gd name="T5" fmla="*/ 4 h 28"/>
              <a:gd name="T6" fmla="*/ 37 w 38"/>
              <a:gd name="T7" fmla="*/ 4 h 28"/>
              <a:gd name="T8" fmla="*/ 38 w 38"/>
              <a:gd name="T9" fmla="*/ 4 h 28"/>
              <a:gd name="T10" fmla="*/ 38 w 38"/>
              <a:gd name="T11" fmla="*/ 6 h 28"/>
              <a:gd name="T12" fmla="*/ 38 w 38"/>
              <a:gd name="T13" fmla="*/ 6 h 28"/>
              <a:gd name="T14" fmla="*/ 38 w 38"/>
              <a:gd name="T15" fmla="*/ 26 h 28"/>
              <a:gd name="T16" fmla="*/ 38 w 38"/>
              <a:gd name="T17" fmla="*/ 26 h 28"/>
              <a:gd name="T18" fmla="*/ 38 w 38"/>
              <a:gd name="T19" fmla="*/ 28 h 28"/>
              <a:gd name="T20" fmla="*/ 37 w 38"/>
              <a:gd name="T21" fmla="*/ 28 h 28"/>
              <a:gd name="T22" fmla="*/ 37 w 38"/>
              <a:gd name="T23" fmla="*/ 28 h 28"/>
              <a:gd name="T24" fmla="*/ 2 w 38"/>
              <a:gd name="T25" fmla="*/ 28 h 28"/>
              <a:gd name="T26" fmla="*/ 2 w 38"/>
              <a:gd name="T27" fmla="*/ 28 h 28"/>
              <a:gd name="T28" fmla="*/ 1 w 38"/>
              <a:gd name="T29" fmla="*/ 27 h 28"/>
              <a:gd name="T30" fmla="*/ 0 w 38"/>
              <a:gd name="T31" fmla="*/ 25 h 28"/>
              <a:gd name="T32" fmla="*/ 0 w 38"/>
              <a:gd name="T33" fmla="*/ 25 h 28"/>
              <a:gd name="T34" fmla="*/ 0 w 38"/>
              <a:gd name="T35" fmla="*/ 2 h 28"/>
              <a:gd name="T36" fmla="*/ 0 w 38"/>
              <a:gd name="T37" fmla="*/ 2 h 28"/>
              <a:gd name="T38" fmla="*/ 1 w 38"/>
              <a:gd name="T39" fmla="*/ 0 h 28"/>
              <a:gd name="T40" fmla="*/ 2 w 38"/>
              <a:gd name="T41" fmla="*/ 0 h 28"/>
              <a:gd name="T42" fmla="*/ 2 w 38"/>
              <a:gd name="T4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8">
                <a:moveTo>
                  <a:pt x="2" y="0"/>
                </a:moveTo>
                <a:lnTo>
                  <a:pt x="2" y="0"/>
                </a:lnTo>
                <a:lnTo>
                  <a:pt x="37" y="4"/>
                </a:lnTo>
                <a:lnTo>
                  <a:pt x="37" y="4"/>
                </a:lnTo>
                <a:lnTo>
                  <a:pt x="38" y="4"/>
                </a:lnTo>
                <a:lnTo>
                  <a:pt x="38" y="6"/>
                </a:lnTo>
                <a:lnTo>
                  <a:pt x="38" y="6"/>
                </a:lnTo>
                <a:lnTo>
                  <a:pt x="38" y="26"/>
                </a:lnTo>
                <a:lnTo>
                  <a:pt x="38" y="26"/>
                </a:lnTo>
                <a:lnTo>
                  <a:pt x="38" y="28"/>
                </a:lnTo>
                <a:lnTo>
                  <a:pt x="37" y="28"/>
                </a:lnTo>
                <a:lnTo>
                  <a:pt x="37" y="28"/>
                </a:lnTo>
                <a:lnTo>
                  <a:pt x="2" y="28"/>
                </a:lnTo>
                <a:lnTo>
                  <a:pt x="2" y="28"/>
                </a:lnTo>
                <a:lnTo>
                  <a:pt x="1" y="27"/>
                </a:lnTo>
                <a:lnTo>
                  <a:pt x="0" y="25"/>
                </a:lnTo>
                <a:lnTo>
                  <a:pt x="0" y="25"/>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4" name="Freeform 403">
            <a:extLst>
              <a:ext uri="{FF2B5EF4-FFF2-40B4-BE49-F238E27FC236}">
                <a16:creationId xmlns="" xmlns:a14="http://schemas.microsoft.com/office/drawing/2010/main" xmlns:p14="http://schemas.microsoft.com/office/powerpoint/2010/main" xmlns:a16="http://schemas.microsoft.com/office/drawing/2014/main" id="{936A666B-AA80-4195-A490-1B9A6CB2AE28}"/>
              </a:ext>
            </a:extLst>
          </p:cNvPr>
          <p:cNvSpPr>
            <a:spLocks/>
          </p:cNvSpPr>
          <p:nvPr/>
        </p:nvSpPr>
        <p:spPr bwMode="auto">
          <a:xfrm>
            <a:off x="3450013" y="1633950"/>
            <a:ext cx="23056" cy="17176"/>
          </a:xfrm>
          <a:custGeom>
            <a:avLst/>
            <a:gdLst>
              <a:gd name="T0" fmla="*/ 2 w 38"/>
              <a:gd name="T1" fmla="*/ 2 h 31"/>
              <a:gd name="T2" fmla="*/ 2 w 38"/>
              <a:gd name="T3" fmla="*/ 2 h 31"/>
              <a:gd name="T4" fmla="*/ 37 w 38"/>
              <a:gd name="T5" fmla="*/ 0 h 31"/>
              <a:gd name="T6" fmla="*/ 37 w 38"/>
              <a:gd name="T7" fmla="*/ 0 h 31"/>
              <a:gd name="T8" fmla="*/ 38 w 38"/>
              <a:gd name="T9" fmla="*/ 2 h 31"/>
              <a:gd name="T10" fmla="*/ 38 w 38"/>
              <a:gd name="T11" fmla="*/ 3 h 31"/>
              <a:gd name="T12" fmla="*/ 38 w 38"/>
              <a:gd name="T13" fmla="*/ 3 h 31"/>
              <a:gd name="T14" fmla="*/ 38 w 38"/>
              <a:gd name="T15" fmla="*/ 22 h 31"/>
              <a:gd name="T16" fmla="*/ 38 w 38"/>
              <a:gd name="T17" fmla="*/ 22 h 31"/>
              <a:gd name="T18" fmla="*/ 38 w 38"/>
              <a:gd name="T19" fmla="*/ 24 h 31"/>
              <a:gd name="T20" fmla="*/ 37 w 38"/>
              <a:gd name="T21" fmla="*/ 26 h 31"/>
              <a:gd name="T22" fmla="*/ 37 w 38"/>
              <a:gd name="T23" fmla="*/ 26 h 31"/>
              <a:gd name="T24" fmla="*/ 2 w 38"/>
              <a:gd name="T25" fmla="*/ 31 h 31"/>
              <a:gd name="T26" fmla="*/ 2 w 38"/>
              <a:gd name="T27" fmla="*/ 31 h 31"/>
              <a:gd name="T28" fmla="*/ 0 w 38"/>
              <a:gd name="T29" fmla="*/ 30 h 31"/>
              <a:gd name="T30" fmla="*/ 0 w 38"/>
              <a:gd name="T31" fmla="*/ 28 h 31"/>
              <a:gd name="T32" fmla="*/ 0 w 38"/>
              <a:gd name="T33" fmla="*/ 28 h 31"/>
              <a:gd name="T34" fmla="*/ 0 w 38"/>
              <a:gd name="T35" fmla="*/ 5 h 31"/>
              <a:gd name="T36" fmla="*/ 0 w 38"/>
              <a:gd name="T37" fmla="*/ 5 h 31"/>
              <a:gd name="T38" fmla="*/ 1 w 38"/>
              <a:gd name="T39" fmla="*/ 3 h 31"/>
              <a:gd name="T40" fmla="*/ 2 w 38"/>
              <a:gd name="T41" fmla="*/ 2 h 31"/>
              <a:gd name="T42" fmla="*/ 2 w 38"/>
              <a:gd name="T43"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1">
                <a:moveTo>
                  <a:pt x="2" y="2"/>
                </a:moveTo>
                <a:lnTo>
                  <a:pt x="2" y="2"/>
                </a:lnTo>
                <a:lnTo>
                  <a:pt x="37" y="0"/>
                </a:lnTo>
                <a:lnTo>
                  <a:pt x="37" y="0"/>
                </a:lnTo>
                <a:lnTo>
                  <a:pt x="38" y="2"/>
                </a:lnTo>
                <a:lnTo>
                  <a:pt x="38" y="3"/>
                </a:lnTo>
                <a:lnTo>
                  <a:pt x="38" y="3"/>
                </a:lnTo>
                <a:lnTo>
                  <a:pt x="38" y="22"/>
                </a:lnTo>
                <a:lnTo>
                  <a:pt x="38" y="22"/>
                </a:lnTo>
                <a:lnTo>
                  <a:pt x="38" y="24"/>
                </a:lnTo>
                <a:lnTo>
                  <a:pt x="37" y="26"/>
                </a:lnTo>
                <a:lnTo>
                  <a:pt x="37" y="26"/>
                </a:lnTo>
                <a:lnTo>
                  <a:pt x="2" y="31"/>
                </a:lnTo>
                <a:lnTo>
                  <a:pt x="2" y="31"/>
                </a:lnTo>
                <a:lnTo>
                  <a:pt x="0" y="30"/>
                </a:lnTo>
                <a:lnTo>
                  <a:pt x="0" y="28"/>
                </a:lnTo>
                <a:lnTo>
                  <a:pt x="0" y="28"/>
                </a:lnTo>
                <a:lnTo>
                  <a:pt x="0" y="5"/>
                </a:lnTo>
                <a:lnTo>
                  <a:pt x="0" y="5"/>
                </a:lnTo>
                <a:lnTo>
                  <a:pt x="1" y="3"/>
                </a:lnTo>
                <a:lnTo>
                  <a:pt x="2" y="2"/>
                </a:lnTo>
                <a:lnTo>
                  <a:pt x="2" y="2"/>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5" name="Freeform 404">
            <a:extLst>
              <a:ext uri="{FF2B5EF4-FFF2-40B4-BE49-F238E27FC236}">
                <a16:creationId xmlns="" xmlns:a14="http://schemas.microsoft.com/office/drawing/2010/main" xmlns:p14="http://schemas.microsoft.com/office/powerpoint/2010/main" xmlns:a16="http://schemas.microsoft.com/office/drawing/2014/main" id="{8FEF25AC-935F-4CFD-805D-E2B2B1E66E9D}"/>
              </a:ext>
            </a:extLst>
          </p:cNvPr>
          <p:cNvSpPr>
            <a:spLocks/>
          </p:cNvSpPr>
          <p:nvPr/>
        </p:nvSpPr>
        <p:spPr bwMode="auto">
          <a:xfrm>
            <a:off x="3450013" y="1655007"/>
            <a:ext cx="23056" cy="9419"/>
          </a:xfrm>
          <a:custGeom>
            <a:avLst/>
            <a:gdLst>
              <a:gd name="T0" fmla="*/ 1 w 38"/>
              <a:gd name="T1" fmla="*/ 8 h 17"/>
              <a:gd name="T2" fmla="*/ 1 w 38"/>
              <a:gd name="T3" fmla="*/ 8 h 17"/>
              <a:gd name="T4" fmla="*/ 37 w 38"/>
              <a:gd name="T5" fmla="*/ 0 h 17"/>
              <a:gd name="T6" fmla="*/ 37 w 38"/>
              <a:gd name="T7" fmla="*/ 0 h 17"/>
              <a:gd name="T8" fmla="*/ 38 w 38"/>
              <a:gd name="T9" fmla="*/ 1 h 17"/>
              <a:gd name="T10" fmla="*/ 38 w 38"/>
              <a:gd name="T11" fmla="*/ 3 h 17"/>
              <a:gd name="T12" fmla="*/ 38 w 38"/>
              <a:gd name="T13" fmla="*/ 3 h 17"/>
              <a:gd name="T14" fmla="*/ 38 w 38"/>
              <a:gd name="T15" fmla="*/ 5 h 17"/>
              <a:gd name="T16" fmla="*/ 38 w 38"/>
              <a:gd name="T17" fmla="*/ 5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6 h 17"/>
              <a:gd name="T30" fmla="*/ 0 w 38"/>
              <a:gd name="T31" fmla="*/ 14 h 17"/>
              <a:gd name="T32" fmla="*/ 0 w 38"/>
              <a:gd name="T33" fmla="*/ 14 h 17"/>
              <a:gd name="T34" fmla="*/ 0 w 38"/>
              <a:gd name="T35" fmla="*/ 12 h 17"/>
              <a:gd name="T36" fmla="*/ 0 w 38"/>
              <a:gd name="T37" fmla="*/ 12 h 17"/>
              <a:gd name="T38" fmla="*/ 0 w 38"/>
              <a:gd name="T39" fmla="*/ 9 h 17"/>
              <a:gd name="T40" fmla="*/ 1 w 38"/>
              <a:gd name="T41" fmla="*/ 8 h 17"/>
              <a:gd name="T42" fmla="*/ 1 w 38"/>
              <a:gd name="T4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8"/>
                </a:moveTo>
                <a:lnTo>
                  <a:pt x="1" y="8"/>
                </a:lnTo>
                <a:lnTo>
                  <a:pt x="37" y="0"/>
                </a:lnTo>
                <a:lnTo>
                  <a:pt x="37" y="0"/>
                </a:lnTo>
                <a:lnTo>
                  <a:pt x="38" y="1"/>
                </a:lnTo>
                <a:lnTo>
                  <a:pt x="38" y="3"/>
                </a:lnTo>
                <a:lnTo>
                  <a:pt x="38" y="3"/>
                </a:lnTo>
                <a:lnTo>
                  <a:pt x="38" y="5"/>
                </a:lnTo>
                <a:lnTo>
                  <a:pt x="38" y="5"/>
                </a:lnTo>
                <a:lnTo>
                  <a:pt x="38" y="6"/>
                </a:lnTo>
                <a:lnTo>
                  <a:pt x="37" y="7"/>
                </a:lnTo>
                <a:lnTo>
                  <a:pt x="37" y="7"/>
                </a:lnTo>
                <a:lnTo>
                  <a:pt x="1" y="17"/>
                </a:lnTo>
                <a:lnTo>
                  <a:pt x="1" y="17"/>
                </a:lnTo>
                <a:lnTo>
                  <a:pt x="0" y="16"/>
                </a:lnTo>
                <a:lnTo>
                  <a:pt x="0" y="14"/>
                </a:lnTo>
                <a:lnTo>
                  <a:pt x="0" y="14"/>
                </a:lnTo>
                <a:lnTo>
                  <a:pt x="0" y="12"/>
                </a:lnTo>
                <a:lnTo>
                  <a:pt x="0" y="12"/>
                </a:lnTo>
                <a:lnTo>
                  <a:pt x="0" y="9"/>
                </a:lnTo>
                <a:lnTo>
                  <a:pt x="1" y="8"/>
                </a:lnTo>
                <a:lnTo>
                  <a:pt x="1" y="8"/>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6" name="Freeform 405">
            <a:extLst>
              <a:ext uri="{FF2B5EF4-FFF2-40B4-BE49-F238E27FC236}">
                <a16:creationId xmlns="" xmlns:a14="http://schemas.microsoft.com/office/drawing/2010/main" xmlns:p14="http://schemas.microsoft.com/office/powerpoint/2010/main" xmlns:a16="http://schemas.microsoft.com/office/drawing/2014/main" id="{F933F20F-C79F-44D8-A511-049F6DE4B4B1}"/>
              </a:ext>
            </a:extLst>
          </p:cNvPr>
          <p:cNvSpPr>
            <a:spLocks/>
          </p:cNvSpPr>
          <p:nvPr/>
        </p:nvSpPr>
        <p:spPr bwMode="auto">
          <a:xfrm>
            <a:off x="3450013" y="1662209"/>
            <a:ext cx="23056" cy="9419"/>
          </a:xfrm>
          <a:custGeom>
            <a:avLst/>
            <a:gdLst>
              <a:gd name="T0" fmla="*/ 1 w 38"/>
              <a:gd name="T1" fmla="*/ 9 h 17"/>
              <a:gd name="T2" fmla="*/ 1 w 38"/>
              <a:gd name="T3" fmla="*/ 9 h 17"/>
              <a:gd name="T4" fmla="*/ 37 w 38"/>
              <a:gd name="T5" fmla="*/ 0 h 17"/>
              <a:gd name="T6" fmla="*/ 37 w 38"/>
              <a:gd name="T7" fmla="*/ 0 h 17"/>
              <a:gd name="T8" fmla="*/ 38 w 38"/>
              <a:gd name="T9" fmla="*/ 1 h 17"/>
              <a:gd name="T10" fmla="*/ 38 w 38"/>
              <a:gd name="T11" fmla="*/ 2 h 17"/>
              <a:gd name="T12" fmla="*/ 38 w 38"/>
              <a:gd name="T13" fmla="*/ 2 h 17"/>
              <a:gd name="T14" fmla="*/ 38 w 38"/>
              <a:gd name="T15" fmla="*/ 4 h 17"/>
              <a:gd name="T16" fmla="*/ 38 w 38"/>
              <a:gd name="T17" fmla="*/ 4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7 h 17"/>
              <a:gd name="T30" fmla="*/ 0 w 38"/>
              <a:gd name="T31" fmla="*/ 15 h 17"/>
              <a:gd name="T32" fmla="*/ 0 w 38"/>
              <a:gd name="T33" fmla="*/ 15 h 17"/>
              <a:gd name="T34" fmla="*/ 0 w 38"/>
              <a:gd name="T35" fmla="*/ 13 h 17"/>
              <a:gd name="T36" fmla="*/ 0 w 38"/>
              <a:gd name="T37" fmla="*/ 13 h 17"/>
              <a:gd name="T38" fmla="*/ 0 w 38"/>
              <a:gd name="T39" fmla="*/ 10 h 17"/>
              <a:gd name="T40" fmla="*/ 1 w 38"/>
              <a:gd name="T41" fmla="*/ 9 h 17"/>
              <a:gd name="T42" fmla="*/ 1 w 38"/>
              <a:gd name="T4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9"/>
                </a:moveTo>
                <a:lnTo>
                  <a:pt x="1" y="9"/>
                </a:lnTo>
                <a:lnTo>
                  <a:pt x="37" y="0"/>
                </a:lnTo>
                <a:lnTo>
                  <a:pt x="37" y="0"/>
                </a:lnTo>
                <a:lnTo>
                  <a:pt x="38" y="1"/>
                </a:lnTo>
                <a:lnTo>
                  <a:pt x="38" y="2"/>
                </a:lnTo>
                <a:lnTo>
                  <a:pt x="38" y="2"/>
                </a:lnTo>
                <a:lnTo>
                  <a:pt x="38" y="4"/>
                </a:lnTo>
                <a:lnTo>
                  <a:pt x="38" y="4"/>
                </a:lnTo>
                <a:lnTo>
                  <a:pt x="38" y="6"/>
                </a:lnTo>
                <a:lnTo>
                  <a:pt x="37" y="7"/>
                </a:lnTo>
                <a:lnTo>
                  <a:pt x="37" y="7"/>
                </a:lnTo>
                <a:lnTo>
                  <a:pt x="1" y="17"/>
                </a:lnTo>
                <a:lnTo>
                  <a:pt x="1" y="17"/>
                </a:lnTo>
                <a:lnTo>
                  <a:pt x="0" y="17"/>
                </a:lnTo>
                <a:lnTo>
                  <a:pt x="0" y="15"/>
                </a:lnTo>
                <a:lnTo>
                  <a:pt x="0" y="15"/>
                </a:lnTo>
                <a:lnTo>
                  <a:pt x="0" y="13"/>
                </a:lnTo>
                <a:lnTo>
                  <a:pt x="0" y="13"/>
                </a:lnTo>
                <a:lnTo>
                  <a:pt x="0" y="10"/>
                </a:lnTo>
                <a:lnTo>
                  <a:pt x="1" y="9"/>
                </a:lnTo>
                <a:lnTo>
                  <a:pt x="1"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7" name="Freeform 406">
            <a:extLst>
              <a:ext uri="{FF2B5EF4-FFF2-40B4-BE49-F238E27FC236}">
                <a16:creationId xmlns="" xmlns:a14="http://schemas.microsoft.com/office/drawing/2010/main" xmlns:p14="http://schemas.microsoft.com/office/powerpoint/2010/main" xmlns:a16="http://schemas.microsoft.com/office/drawing/2014/main" id="{F688DD7F-7BB2-4E02-9CBC-0D5995D0CAEF}"/>
              </a:ext>
            </a:extLst>
          </p:cNvPr>
          <p:cNvSpPr>
            <a:spLocks/>
          </p:cNvSpPr>
          <p:nvPr/>
        </p:nvSpPr>
        <p:spPr bwMode="auto">
          <a:xfrm>
            <a:off x="3482171" y="1574667"/>
            <a:ext cx="33977" cy="95298"/>
          </a:xfrm>
          <a:custGeom>
            <a:avLst/>
            <a:gdLst>
              <a:gd name="T0" fmla="*/ 5 w 56"/>
              <a:gd name="T1" fmla="*/ 0 h 172"/>
              <a:gd name="T2" fmla="*/ 5 w 56"/>
              <a:gd name="T3" fmla="*/ 0 h 172"/>
              <a:gd name="T4" fmla="*/ 53 w 56"/>
              <a:gd name="T5" fmla="*/ 25 h 172"/>
              <a:gd name="T6" fmla="*/ 53 w 56"/>
              <a:gd name="T7" fmla="*/ 25 h 172"/>
              <a:gd name="T8" fmla="*/ 55 w 56"/>
              <a:gd name="T9" fmla="*/ 27 h 172"/>
              <a:gd name="T10" fmla="*/ 56 w 56"/>
              <a:gd name="T11" fmla="*/ 30 h 172"/>
              <a:gd name="T12" fmla="*/ 56 w 56"/>
              <a:gd name="T13" fmla="*/ 30 h 172"/>
              <a:gd name="T14" fmla="*/ 56 w 56"/>
              <a:gd name="T15" fmla="*/ 90 h 172"/>
              <a:gd name="T16" fmla="*/ 56 w 56"/>
              <a:gd name="T17" fmla="*/ 90 h 172"/>
              <a:gd name="T18" fmla="*/ 56 w 56"/>
              <a:gd name="T19" fmla="*/ 149 h 172"/>
              <a:gd name="T20" fmla="*/ 56 w 56"/>
              <a:gd name="T21" fmla="*/ 149 h 172"/>
              <a:gd name="T22" fmla="*/ 55 w 56"/>
              <a:gd name="T23" fmla="*/ 152 h 172"/>
              <a:gd name="T24" fmla="*/ 53 w 56"/>
              <a:gd name="T25" fmla="*/ 154 h 172"/>
              <a:gd name="T26" fmla="*/ 53 w 56"/>
              <a:gd name="T27" fmla="*/ 154 h 172"/>
              <a:gd name="T28" fmla="*/ 5 w 56"/>
              <a:gd name="T29" fmla="*/ 172 h 172"/>
              <a:gd name="T30" fmla="*/ 5 w 56"/>
              <a:gd name="T31" fmla="*/ 172 h 172"/>
              <a:gd name="T32" fmla="*/ 2 w 56"/>
              <a:gd name="T33" fmla="*/ 172 h 172"/>
              <a:gd name="T34" fmla="*/ 1 w 56"/>
              <a:gd name="T35" fmla="*/ 172 h 172"/>
              <a:gd name="T36" fmla="*/ 0 w 56"/>
              <a:gd name="T37" fmla="*/ 170 h 172"/>
              <a:gd name="T38" fmla="*/ 0 w 56"/>
              <a:gd name="T39" fmla="*/ 169 h 172"/>
              <a:gd name="T40" fmla="*/ 0 w 56"/>
              <a:gd name="T41" fmla="*/ 169 h 172"/>
              <a:gd name="T42" fmla="*/ 0 w 56"/>
              <a:gd name="T43" fmla="*/ 87 h 172"/>
              <a:gd name="T44" fmla="*/ 0 w 56"/>
              <a:gd name="T45" fmla="*/ 87 h 172"/>
              <a:gd name="T46" fmla="*/ 0 w 56"/>
              <a:gd name="T47" fmla="*/ 4 h 172"/>
              <a:gd name="T48" fmla="*/ 0 w 56"/>
              <a:gd name="T49" fmla="*/ 4 h 172"/>
              <a:gd name="T50" fmla="*/ 1 w 56"/>
              <a:gd name="T51" fmla="*/ 2 h 172"/>
              <a:gd name="T52" fmla="*/ 1 w 56"/>
              <a:gd name="T53" fmla="*/ 1 h 172"/>
              <a:gd name="T54" fmla="*/ 2 w 56"/>
              <a:gd name="T55" fmla="*/ 0 h 172"/>
              <a:gd name="T56" fmla="*/ 5 w 56"/>
              <a:gd name="T57" fmla="*/ 0 h 172"/>
              <a:gd name="T58" fmla="*/ 5 w 56"/>
              <a:gd name="T5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172">
                <a:moveTo>
                  <a:pt x="5" y="0"/>
                </a:moveTo>
                <a:lnTo>
                  <a:pt x="5" y="0"/>
                </a:lnTo>
                <a:lnTo>
                  <a:pt x="53" y="25"/>
                </a:lnTo>
                <a:lnTo>
                  <a:pt x="53" y="25"/>
                </a:lnTo>
                <a:lnTo>
                  <a:pt x="55" y="27"/>
                </a:lnTo>
                <a:lnTo>
                  <a:pt x="56" y="30"/>
                </a:lnTo>
                <a:lnTo>
                  <a:pt x="56" y="30"/>
                </a:lnTo>
                <a:lnTo>
                  <a:pt x="56" y="90"/>
                </a:lnTo>
                <a:lnTo>
                  <a:pt x="56" y="90"/>
                </a:lnTo>
                <a:lnTo>
                  <a:pt x="56" y="149"/>
                </a:lnTo>
                <a:lnTo>
                  <a:pt x="56" y="149"/>
                </a:lnTo>
                <a:lnTo>
                  <a:pt x="55" y="152"/>
                </a:lnTo>
                <a:lnTo>
                  <a:pt x="53" y="154"/>
                </a:lnTo>
                <a:lnTo>
                  <a:pt x="53" y="154"/>
                </a:lnTo>
                <a:lnTo>
                  <a:pt x="5" y="172"/>
                </a:lnTo>
                <a:lnTo>
                  <a:pt x="5" y="172"/>
                </a:lnTo>
                <a:lnTo>
                  <a:pt x="2" y="172"/>
                </a:lnTo>
                <a:lnTo>
                  <a:pt x="1" y="172"/>
                </a:lnTo>
                <a:lnTo>
                  <a:pt x="0" y="170"/>
                </a:lnTo>
                <a:lnTo>
                  <a:pt x="0" y="169"/>
                </a:lnTo>
                <a:lnTo>
                  <a:pt x="0" y="169"/>
                </a:lnTo>
                <a:lnTo>
                  <a:pt x="0" y="87"/>
                </a:lnTo>
                <a:lnTo>
                  <a:pt x="0" y="87"/>
                </a:lnTo>
                <a:lnTo>
                  <a:pt x="0" y="4"/>
                </a:lnTo>
                <a:lnTo>
                  <a:pt x="0" y="4"/>
                </a:lnTo>
                <a:lnTo>
                  <a:pt x="1" y="2"/>
                </a:lnTo>
                <a:lnTo>
                  <a:pt x="1" y="1"/>
                </a:lnTo>
                <a:lnTo>
                  <a:pt x="2" y="0"/>
                </a:lnTo>
                <a:lnTo>
                  <a:pt x="5" y="0"/>
                </a:lnTo>
                <a:lnTo>
                  <a:pt x="5"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8" name="Freeform 407">
            <a:extLst>
              <a:ext uri="{FF2B5EF4-FFF2-40B4-BE49-F238E27FC236}">
                <a16:creationId xmlns="" xmlns:a14="http://schemas.microsoft.com/office/drawing/2010/main" xmlns:p14="http://schemas.microsoft.com/office/powerpoint/2010/main" xmlns:a16="http://schemas.microsoft.com/office/drawing/2014/main" id="{2E575491-12F9-41BA-AFD7-2FD917A3CA82}"/>
              </a:ext>
            </a:extLst>
          </p:cNvPr>
          <p:cNvSpPr>
            <a:spLocks/>
          </p:cNvSpPr>
          <p:nvPr/>
        </p:nvSpPr>
        <p:spPr bwMode="auto">
          <a:xfrm>
            <a:off x="3487631" y="1584641"/>
            <a:ext cx="22449" cy="17730"/>
          </a:xfrm>
          <a:custGeom>
            <a:avLst/>
            <a:gdLst>
              <a:gd name="T0" fmla="*/ 2 w 37"/>
              <a:gd name="T1" fmla="*/ 0 h 32"/>
              <a:gd name="T2" fmla="*/ 2 w 37"/>
              <a:gd name="T3" fmla="*/ 0 h 32"/>
              <a:gd name="T4" fmla="*/ 36 w 37"/>
              <a:gd name="T5" fmla="*/ 14 h 32"/>
              <a:gd name="T6" fmla="*/ 36 w 37"/>
              <a:gd name="T7" fmla="*/ 14 h 32"/>
              <a:gd name="T8" fmla="*/ 37 w 37"/>
              <a:gd name="T9" fmla="*/ 15 h 32"/>
              <a:gd name="T10" fmla="*/ 37 w 37"/>
              <a:gd name="T11" fmla="*/ 17 h 32"/>
              <a:gd name="T12" fmla="*/ 37 w 37"/>
              <a:gd name="T13" fmla="*/ 17 h 32"/>
              <a:gd name="T14" fmla="*/ 37 w 37"/>
              <a:gd name="T15" fmla="*/ 31 h 32"/>
              <a:gd name="T16" fmla="*/ 37 w 37"/>
              <a:gd name="T17" fmla="*/ 31 h 32"/>
              <a:gd name="T18" fmla="*/ 37 w 37"/>
              <a:gd name="T19" fmla="*/ 32 h 32"/>
              <a:gd name="T20" fmla="*/ 36 w 37"/>
              <a:gd name="T21" fmla="*/ 32 h 32"/>
              <a:gd name="T22" fmla="*/ 36 w 37"/>
              <a:gd name="T23" fmla="*/ 32 h 32"/>
              <a:gd name="T24" fmla="*/ 2 w 37"/>
              <a:gd name="T25" fmla="*/ 22 h 32"/>
              <a:gd name="T26" fmla="*/ 2 w 37"/>
              <a:gd name="T27" fmla="*/ 22 h 32"/>
              <a:gd name="T28" fmla="*/ 1 w 37"/>
              <a:gd name="T29" fmla="*/ 21 h 32"/>
              <a:gd name="T30" fmla="*/ 0 w 37"/>
              <a:gd name="T31" fmla="*/ 18 h 32"/>
              <a:gd name="T32" fmla="*/ 0 w 37"/>
              <a:gd name="T33" fmla="*/ 18 h 32"/>
              <a:gd name="T34" fmla="*/ 0 w 37"/>
              <a:gd name="T35" fmla="*/ 2 h 32"/>
              <a:gd name="T36" fmla="*/ 0 w 37"/>
              <a:gd name="T37" fmla="*/ 2 h 32"/>
              <a:gd name="T38" fmla="*/ 1 w 37"/>
              <a:gd name="T39" fmla="*/ 0 h 32"/>
              <a:gd name="T40" fmla="*/ 2 w 37"/>
              <a:gd name="T41" fmla="*/ 0 h 32"/>
              <a:gd name="T42" fmla="*/ 2 w 37"/>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2" y="0"/>
                </a:moveTo>
                <a:lnTo>
                  <a:pt x="2" y="0"/>
                </a:lnTo>
                <a:lnTo>
                  <a:pt x="36" y="14"/>
                </a:lnTo>
                <a:lnTo>
                  <a:pt x="36" y="14"/>
                </a:lnTo>
                <a:lnTo>
                  <a:pt x="37" y="15"/>
                </a:lnTo>
                <a:lnTo>
                  <a:pt x="37" y="17"/>
                </a:lnTo>
                <a:lnTo>
                  <a:pt x="37" y="17"/>
                </a:lnTo>
                <a:lnTo>
                  <a:pt x="37" y="31"/>
                </a:lnTo>
                <a:lnTo>
                  <a:pt x="37" y="31"/>
                </a:lnTo>
                <a:lnTo>
                  <a:pt x="37" y="32"/>
                </a:lnTo>
                <a:lnTo>
                  <a:pt x="36" y="32"/>
                </a:lnTo>
                <a:lnTo>
                  <a:pt x="36" y="32"/>
                </a:lnTo>
                <a:lnTo>
                  <a:pt x="2" y="22"/>
                </a:lnTo>
                <a:lnTo>
                  <a:pt x="2" y="22"/>
                </a:lnTo>
                <a:lnTo>
                  <a:pt x="1" y="21"/>
                </a:lnTo>
                <a:lnTo>
                  <a:pt x="0" y="18"/>
                </a:lnTo>
                <a:lnTo>
                  <a:pt x="0" y="18"/>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79" name="Freeform 408">
            <a:extLst>
              <a:ext uri="{FF2B5EF4-FFF2-40B4-BE49-F238E27FC236}">
                <a16:creationId xmlns="" xmlns:a14="http://schemas.microsoft.com/office/drawing/2010/main" xmlns:p14="http://schemas.microsoft.com/office/powerpoint/2010/main" xmlns:a16="http://schemas.microsoft.com/office/drawing/2014/main" id="{70030341-B4A9-4380-8A69-EB55296FBB1C}"/>
              </a:ext>
            </a:extLst>
          </p:cNvPr>
          <p:cNvSpPr>
            <a:spLocks/>
          </p:cNvSpPr>
          <p:nvPr/>
        </p:nvSpPr>
        <p:spPr bwMode="auto">
          <a:xfrm>
            <a:off x="3487631" y="1600708"/>
            <a:ext cx="22449" cy="14960"/>
          </a:xfrm>
          <a:custGeom>
            <a:avLst/>
            <a:gdLst>
              <a:gd name="T0" fmla="*/ 2 w 37"/>
              <a:gd name="T1" fmla="*/ 0 h 27"/>
              <a:gd name="T2" fmla="*/ 2 w 37"/>
              <a:gd name="T3" fmla="*/ 0 h 27"/>
              <a:gd name="T4" fmla="*/ 36 w 37"/>
              <a:gd name="T5" fmla="*/ 9 h 27"/>
              <a:gd name="T6" fmla="*/ 36 w 37"/>
              <a:gd name="T7" fmla="*/ 9 h 27"/>
              <a:gd name="T8" fmla="*/ 37 w 37"/>
              <a:gd name="T9" fmla="*/ 10 h 27"/>
              <a:gd name="T10" fmla="*/ 37 w 37"/>
              <a:gd name="T11" fmla="*/ 12 h 27"/>
              <a:gd name="T12" fmla="*/ 37 w 37"/>
              <a:gd name="T13" fmla="*/ 12 h 27"/>
              <a:gd name="T14" fmla="*/ 37 w 37"/>
              <a:gd name="T15" fmla="*/ 26 h 27"/>
              <a:gd name="T16" fmla="*/ 37 w 37"/>
              <a:gd name="T17" fmla="*/ 26 h 27"/>
              <a:gd name="T18" fmla="*/ 37 w 37"/>
              <a:gd name="T19" fmla="*/ 27 h 27"/>
              <a:gd name="T20" fmla="*/ 36 w 37"/>
              <a:gd name="T21" fmla="*/ 27 h 27"/>
              <a:gd name="T22" fmla="*/ 36 w 37"/>
              <a:gd name="T23" fmla="*/ 27 h 27"/>
              <a:gd name="T24" fmla="*/ 2 w 37"/>
              <a:gd name="T25" fmla="*/ 22 h 27"/>
              <a:gd name="T26" fmla="*/ 2 w 37"/>
              <a:gd name="T27" fmla="*/ 22 h 27"/>
              <a:gd name="T28" fmla="*/ 1 w 37"/>
              <a:gd name="T29" fmla="*/ 21 h 27"/>
              <a:gd name="T30" fmla="*/ 0 w 37"/>
              <a:gd name="T31" fmla="*/ 20 h 27"/>
              <a:gd name="T32" fmla="*/ 0 w 37"/>
              <a:gd name="T33" fmla="*/ 20 h 27"/>
              <a:gd name="T34" fmla="*/ 0 w 37"/>
              <a:gd name="T35" fmla="*/ 2 h 27"/>
              <a:gd name="T36" fmla="*/ 0 w 37"/>
              <a:gd name="T37" fmla="*/ 2 h 27"/>
              <a:gd name="T38" fmla="*/ 1 w 37"/>
              <a:gd name="T39" fmla="*/ 1 h 27"/>
              <a:gd name="T40" fmla="*/ 2 w 37"/>
              <a:gd name="T41" fmla="*/ 0 h 27"/>
              <a:gd name="T42" fmla="*/ 2 w 37"/>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7">
                <a:moveTo>
                  <a:pt x="2" y="0"/>
                </a:moveTo>
                <a:lnTo>
                  <a:pt x="2" y="0"/>
                </a:lnTo>
                <a:lnTo>
                  <a:pt x="36" y="9"/>
                </a:lnTo>
                <a:lnTo>
                  <a:pt x="36" y="9"/>
                </a:lnTo>
                <a:lnTo>
                  <a:pt x="37" y="10"/>
                </a:lnTo>
                <a:lnTo>
                  <a:pt x="37" y="12"/>
                </a:lnTo>
                <a:lnTo>
                  <a:pt x="37" y="12"/>
                </a:lnTo>
                <a:lnTo>
                  <a:pt x="37" y="26"/>
                </a:lnTo>
                <a:lnTo>
                  <a:pt x="37" y="26"/>
                </a:lnTo>
                <a:lnTo>
                  <a:pt x="37" y="27"/>
                </a:lnTo>
                <a:lnTo>
                  <a:pt x="36" y="27"/>
                </a:lnTo>
                <a:lnTo>
                  <a:pt x="36" y="27"/>
                </a:lnTo>
                <a:lnTo>
                  <a:pt x="2" y="22"/>
                </a:lnTo>
                <a:lnTo>
                  <a:pt x="2" y="22"/>
                </a:lnTo>
                <a:lnTo>
                  <a:pt x="1" y="21"/>
                </a:lnTo>
                <a:lnTo>
                  <a:pt x="0" y="20"/>
                </a:lnTo>
                <a:lnTo>
                  <a:pt x="0" y="20"/>
                </a:lnTo>
                <a:lnTo>
                  <a:pt x="0" y="2"/>
                </a:lnTo>
                <a:lnTo>
                  <a:pt x="0" y="2"/>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80" name="Freeform 409">
            <a:extLst>
              <a:ext uri="{FF2B5EF4-FFF2-40B4-BE49-F238E27FC236}">
                <a16:creationId xmlns="" xmlns:a14="http://schemas.microsoft.com/office/drawing/2010/main" xmlns:p14="http://schemas.microsoft.com/office/powerpoint/2010/main" xmlns:a16="http://schemas.microsoft.com/office/drawing/2014/main" id="{6D53E711-FD48-407A-A3E0-661F84B90A8F}"/>
              </a:ext>
            </a:extLst>
          </p:cNvPr>
          <p:cNvSpPr>
            <a:spLocks/>
          </p:cNvSpPr>
          <p:nvPr/>
        </p:nvSpPr>
        <p:spPr bwMode="auto">
          <a:xfrm>
            <a:off x="3487631" y="1617330"/>
            <a:ext cx="22449" cy="11635"/>
          </a:xfrm>
          <a:custGeom>
            <a:avLst/>
            <a:gdLst>
              <a:gd name="T0" fmla="*/ 2 w 37"/>
              <a:gd name="T1" fmla="*/ 0 h 21"/>
              <a:gd name="T2" fmla="*/ 2 w 37"/>
              <a:gd name="T3" fmla="*/ 0 h 21"/>
              <a:gd name="T4" fmla="*/ 36 w 37"/>
              <a:gd name="T5" fmla="*/ 3 h 21"/>
              <a:gd name="T6" fmla="*/ 36 w 37"/>
              <a:gd name="T7" fmla="*/ 3 h 21"/>
              <a:gd name="T8" fmla="*/ 37 w 37"/>
              <a:gd name="T9" fmla="*/ 4 h 21"/>
              <a:gd name="T10" fmla="*/ 37 w 37"/>
              <a:gd name="T11" fmla="*/ 5 h 21"/>
              <a:gd name="T12" fmla="*/ 37 w 37"/>
              <a:gd name="T13" fmla="*/ 5 h 21"/>
              <a:gd name="T14" fmla="*/ 37 w 37"/>
              <a:gd name="T15" fmla="*/ 20 h 21"/>
              <a:gd name="T16" fmla="*/ 37 w 37"/>
              <a:gd name="T17" fmla="*/ 20 h 21"/>
              <a:gd name="T18" fmla="*/ 37 w 37"/>
              <a:gd name="T19" fmla="*/ 21 h 21"/>
              <a:gd name="T20" fmla="*/ 36 w 37"/>
              <a:gd name="T21" fmla="*/ 21 h 21"/>
              <a:gd name="T22" fmla="*/ 36 w 37"/>
              <a:gd name="T23" fmla="*/ 21 h 21"/>
              <a:gd name="T24" fmla="*/ 2 w 37"/>
              <a:gd name="T25" fmla="*/ 21 h 21"/>
              <a:gd name="T26" fmla="*/ 2 w 37"/>
              <a:gd name="T27" fmla="*/ 21 h 21"/>
              <a:gd name="T28" fmla="*/ 1 w 37"/>
              <a:gd name="T29" fmla="*/ 21 h 21"/>
              <a:gd name="T30" fmla="*/ 0 w 37"/>
              <a:gd name="T31" fmla="*/ 19 h 21"/>
              <a:gd name="T32" fmla="*/ 0 w 37"/>
              <a:gd name="T33" fmla="*/ 19 h 21"/>
              <a:gd name="T34" fmla="*/ 0 w 37"/>
              <a:gd name="T35" fmla="*/ 2 h 21"/>
              <a:gd name="T36" fmla="*/ 0 w 37"/>
              <a:gd name="T37" fmla="*/ 2 h 21"/>
              <a:gd name="T38" fmla="*/ 1 w 37"/>
              <a:gd name="T39" fmla="*/ 0 h 21"/>
              <a:gd name="T40" fmla="*/ 2 w 37"/>
              <a:gd name="T41" fmla="*/ 0 h 21"/>
              <a:gd name="T42" fmla="*/ 2 w 37"/>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1">
                <a:moveTo>
                  <a:pt x="2" y="0"/>
                </a:moveTo>
                <a:lnTo>
                  <a:pt x="2" y="0"/>
                </a:lnTo>
                <a:lnTo>
                  <a:pt x="36" y="3"/>
                </a:lnTo>
                <a:lnTo>
                  <a:pt x="36" y="3"/>
                </a:lnTo>
                <a:lnTo>
                  <a:pt x="37" y="4"/>
                </a:lnTo>
                <a:lnTo>
                  <a:pt x="37" y="5"/>
                </a:lnTo>
                <a:lnTo>
                  <a:pt x="37" y="5"/>
                </a:lnTo>
                <a:lnTo>
                  <a:pt x="37" y="20"/>
                </a:lnTo>
                <a:lnTo>
                  <a:pt x="37" y="20"/>
                </a:lnTo>
                <a:lnTo>
                  <a:pt x="37" y="21"/>
                </a:lnTo>
                <a:lnTo>
                  <a:pt x="36" y="21"/>
                </a:lnTo>
                <a:lnTo>
                  <a:pt x="36" y="21"/>
                </a:lnTo>
                <a:lnTo>
                  <a:pt x="2" y="21"/>
                </a:lnTo>
                <a:lnTo>
                  <a:pt x="2" y="21"/>
                </a:lnTo>
                <a:lnTo>
                  <a:pt x="1" y="21"/>
                </a:lnTo>
                <a:lnTo>
                  <a:pt x="0" y="19"/>
                </a:lnTo>
                <a:lnTo>
                  <a:pt x="0" y="19"/>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81" name="Freeform 410">
            <a:extLst>
              <a:ext uri="{FF2B5EF4-FFF2-40B4-BE49-F238E27FC236}">
                <a16:creationId xmlns="" xmlns:a14="http://schemas.microsoft.com/office/drawing/2010/main" xmlns:p14="http://schemas.microsoft.com/office/powerpoint/2010/main" xmlns:a16="http://schemas.microsoft.com/office/drawing/2014/main" id="{3E366B20-9023-412D-9C19-7274C885056C}"/>
              </a:ext>
            </a:extLst>
          </p:cNvPr>
          <p:cNvSpPr>
            <a:spLocks/>
          </p:cNvSpPr>
          <p:nvPr/>
        </p:nvSpPr>
        <p:spPr bwMode="auto">
          <a:xfrm>
            <a:off x="3487631" y="1632844"/>
            <a:ext cx="22449" cy="12743"/>
          </a:xfrm>
          <a:custGeom>
            <a:avLst/>
            <a:gdLst>
              <a:gd name="T0" fmla="*/ 2 w 37"/>
              <a:gd name="T1" fmla="*/ 1 h 23"/>
              <a:gd name="T2" fmla="*/ 2 w 37"/>
              <a:gd name="T3" fmla="*/ 1 h 23"/>
              <a:gd name="T4" fmla="*/ 36 w 37"/>
              <a:gd name="T5" fmla="*/ 0 h 23"/>
              <a:gd name="T6" fmla="*/ 36 w 37"/>
              <a:gd name="T7" fmla="*/ 0 h 23"/>
              <a:gd name="T8" fmla="*/ 37 w 37"/>
              <a:gd name="T9" fmla="*/ 0 h 23"/>
              <a:gd name="T10" fmla="*/ 37 w 37"/>
              <a:gd name="T11" fmla="*/ 1 h 23"/>
              <a:gd name="T12" fmla="*/ 37 w 37"/>
              <a:gd name="T13" fmla="*/ 1 h 23"/>
              <a:gd name="T14" fmla="*/ 37 w 37"/>
              <a:gd name="T15" fmla="*/ 16 h 23"/>
              <a:gd name="T16" fmla="*/ 37 w 37"/>
              <a:gd name="T17" fmla="*/ 16 h 23"/>
              <a:gd name="T18" fmla="*/ 37 w 37"/>
              <a:gd name="T19" fmla="*/ 17 h 23"/>
              <a:gd name="T20" fmla="*/ 36 w 37"/>
              <a:gd name="T21" fmla="*/ 18 h 23"/>
              <a:gd name="T22" fmla="*/ 36 w 37"/>
              <a:gd name="T23" fmla="*/ 18 h 23"/>
              <a:gd name="T24" fmla="*/ 2 w 37"/>
              <a:gd name="T25" fmla="*/ 23 h 23"/>
              <a:gd name="T26" fmla="*/ 2 w 37"/>
              <a:gd name="T27" fmla="*/ 23 h 23"/>
              <a:gd name="T28" fmla="*/ 1 w 37"/>
              <a:gd name="T29" fmla="*/ 22 h 23"/>
              <a:gd name="T30" fmla="*/ 0 w 37"/>
              <a:gd name="T31" fmla="*/ 21 h 23"/>
              <a:gd name="T32" fmla="*/ 0 w 37"/>
              <a:gd name="T33" fmla="*/ 21 h 23"/>
              <a:gd name="T34" fmla="*/ 0 w 37"/>
              <a:gd name="T35" fmla="*/ 4 h 23"/>
              <a:gd name="T36" fmla="*/ 0 w 37"/>
              <a:gd name="T37" fmla="*/ 4 h 23"/>
              <a:gd name="T38" fmla="*/ 1 w 37"/>
              <a:gd name="T39" fmla="*/ 2 h 23"/>
              <a:gd name="T40" fmla="*/ 2 w 37"/>
              <a:gd name="T41" fmla="*/ 1 h 23"/>
              <a:gd name="T42" fmla="*/ 2 w 37"/>
              <a:gd name="T4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3">
                <a:moveTo>
                  <a:pt x="2" y="1"/>
                </a:moveTo>
                <a:lnTo>
                  <a:pt x="2" y="1"/>
                </a:lnTo>
                <a:lnTo>
                  <a:pt x="36" y="0"/>
                </a:lnTo>
                <a:lnTo>
                  <a:pt x="36" y="0"/>
                </a:lnTo>
                <a:lnTo>
                  <a:pt x="37" y="0"/>
                </a:lnTo>
                <a:lnTo>
                  <a:pt x="37" y="1"/>
                </a:lnTo>
                <a:lnTo>
                  <a:pt x="37" y="1"/>
                </a:lnTo>
                <a:lnTo>
                  <a:pt x="37" y="16"/>
                </a:lnTo>
                <a:lnTo>
                  <a:pt x="37" y="16"/>
                </a:lnTo>
                <a:lnTo>
                  <a:pt x="37" y="17"/>
                </a:lnTo>
                <a:lnTo>
                  <a:pt x="36" y="18"/>
                </a:lnTo>
                <a:lnTo>
                  <a:pt x="36" y="18"/>
                </a:lnTo>
                <a:lnTo>
                  <a:pt x="2" y="23"/>
                </a:lnTo>
                <a:lnTo>
                  <a:pt x="2" y="23"/>
                </a:lnTo>
                <a:lnTo>
                  <a:pt x="1" y="22"/>
                </a:lnTo>
                <a:lnTo>
                  <a:pt x="0" y="21"/>
                </a:lnTo>
                <a:lnTo>
                  <a:pt x="0" y="21"/>
                </a:lnTo>
                <a:lnTo>
                  <a:pt x="0" y="4"/>
                </a:lnTo>
                <a:lnTo>
                  <a:pt x="0" y="4"/>
                </a:lnTo>
                <a:lnTo>
                  <a:pt x="1" y="2"/>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82" name="Freeform 411">
            <a:extLst>
              <a:ext uri="{FF2B5EF4-FFF2-40B4-BE49-F238E27FC236}">
                <a16:creationId xmlns="" xmlns:a14="http://schemas.microsoft.com/office/drawing/2010/main" xmlns:p14="http://schemas.microsoft.com/office/powerpoint/2010/main" xmlns:a16="http://schemas.microsoft.com/office/drawing/2014/main" id="{B294A5D9-C342-43E6-935A-575B2E6186C1}"/>
              </a:ext>
            </a:extLst>
          </p:cNvPr>
          <p:cNvSpPr>
            <a:spLocks/>
          </p:cNvSpPr>
          <p:nvPr/>
        </p:nvSpPr>
        <p:spPr bwMode="auto">
          <a:xfrm>
            <a:off x="3487631" y="1648358"/>
            <a:ext cx="22449" cy="7203"/>
          </a:xfrm>
          <a:custGeom>
            <a:avLst/>
            <a:gdLst>
              <a:gd name="T0" fmla="*/ 2 w 37"/>
              <a:gd name="T1" fmla="*/ 7 h 13"/>
              <a:gd name="T2" fmla="*/ 2 w 37"/>
              <a:gd name="T3" fmla="*/ 7 h 13"/>
              <a:gd name="T4" fmla="*/ 36 w 37"/>
              <a:gd name="T5" fmla="*/ 0 h 13"/>
              <a:gd name="T6" fmla="*/ 36 w 37"/>
              <a:gd name="T7" fmla="*/ 0 h 13"/>
              <a:gd name="T8" fmla="*/ 37 w 37"/>
              <a:gd name="T9" fmla="*/ 0 h 13"/>
              <a:gd name="T10" fmla="*/ 37 w 37"/>
              <a:gd name="T11" fmla="*/ 1 h 13"/>
              <a:gd name="T12" fmla="*/ 37 w 37"/>
              <a:gd name="T13" fmla="*/ 1 h 13"/>
              <a:gd name="T14" fmla="*/ 37 w 37"/>
              <a:gd name="T15" fmla="*/ 2 h 13"/>
              <a:gd name="T16" fmla="*/ 37 w 37"/>
              <a:gd name="T17" fmla="*/ 2 h 13"/>
              <a:gd name="T18" fmla="*/ 37 w 37"/>
              <a:gd name="T19" fmla="*/ 4 h 13"/>
              <a:gd name="T20" fmla="*/ 36 w 37"/>
              <a:gd name="T21" fmla="*/ 5 h 13"/>
              <a:gd name="T22" fmla="*/ 36 w 37"/>
              <a:gd name="T23" fmla="*/ 5 h 13"/>
              <a:gd name="T24" fmla="*/ 2 w 37"/>
              <a:gd name="T25" fmla="*/ 13 h 13"/>
              <a:gd name="T26" fmla="*/ 2 w 37"/>
              <a:gd name="T27" fmla="*/ 13 h 13"/>
              <a:gd name="T28" fmla="*/ 1 w 37"/>
              <a:gd name="T29" fmla="*/ 13 h 13"/>
              <a:gd name="T30" fmla="*/ 0 w 37"/>
              <a:gd name="T31" fmla="*/ 11 h 13"/>
              <a:gd name="T32" fmla="*/ 0 w 37"/>
              <a:gd name="T33" fmla="*/ 11 h 13"/>
              <a:gd name="T34" fmla="*/ 0 w 37"/>
              <a:gd name="T35" fmla="*/ 9 h 13"/>
              <a:gd name="T36" fmla="*/ 0 w 37"/>
              <a:gd name="T37" fmla="*/ 9 h 13"/>
              <a:gd name="T38" fmla="*/ 1 w 37"/>
              <a:gd name="T39" fmla="*/ 8 h 13"/>
              <a:gd name="T40" fmla="*/ 2 w 37"/>
              <a:gd name="T41" fmla="*/ 7 h 13"/>
              <a:gd name="T42" fmla="*/ 2 w 37"/>
              <a:gd name="T4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3">
                <a:moveTo>
                  <a:pt x="2" y="7"/>
                </a:moveTo>
                <a:lnTo>
                  <a:pt x="2" y="7"/>
                </a:lnTo>
                <a:lnTo>
                  <a:pt x="36" y="0"/>
                </a:lnTo>
                <a:lnTo>
                  <a:pt x="36" y="0"/>
                </a:lnTo>
                <a:lnTo>
                  <a:pt x="37" y="0"/>
                </a:lnTo>
                <a:lnTo>
                  <a:pt x="37" y="1"/>
                </a:lnTo>
                <a:lnTo>
                  <a:pt x="37" y="1"/>
                </a:lnTo>
                <a:lnTo>
                  <a:pt x="37" y="2"/>
                </a:lnTo>
                <a:lnTo>
                  <a:pt x="37" y="2"/>
                </a:lnTo>
                <a:lnTo>
                  <a:pt x="37" y="4"/>
                </a:lnTo>
                <a:lnTo>
                  <a:pt x="36" y="5"/>
                </a:lnTo>
                <a:lnTo>
                  <a:pt x="36" y="5"/>
                </a:lnTo>
                <a:lnTo>
                  <a:pt x="2" y="13"/>
                </a:lnTo>
                <a:lnTo>
                  <a:pt x="2" y="13"/>
                </a:lnTo>
                <a:lnTo>
                  <a:pt x="1" y="13"/>
                </a:lnTo>
                <a:lnTo>
                  <a:pt x="0" y="11"/>
                </a:lnTo>
                <a:lnTo>
                  <a:pt x="0" y="11"/>
                </a:lnTo>
                <a:lnTo>
                  <a:pt x="0" y="9"/>
                </a:lnTo>
                <a:lnTo>
                  <a:pt x="0" y="9"/>
                </a:lnTo>
                <a:lnTo>
                  <a:pt x="1" y="8"/>
                </a:lnTo>
                <a:lnTo>
                  <a:pt x="2" y="7"/>
                </a:lnTo>
                <a:lnTo>
                  <a:pt x="2" y="7"/>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83" name="Freeform 412">
            <a:extLst>
              <a:ext uri="{FF2B5EF4-FFF2-40B4-BE49-F238E27FC236}">
                <a16:creationId xmlns="" xmlns:a14="http://schemas.microsoft.com/office/drawing/2010/main" xmlns:p14="http://schemas.microsoft.com/office/powerpoint/2010/main" xmlns:a16="http://schemas.microsoft.com/office/drawing/2014/main" id="{5D517F2E-A1C9-4E14-B6DF-D9A3D37577E1}"/>
              </a:ext>
            </a:extLst>
          </p:cNvPr>
          <p:cNvSpPr>
            <a:spLocks/>
          </p:cNvSpPr>
          <p:nvPr/>
        </p:nvSpPr>
        <p:spPr bwMode="auto">
          <a:xfrm>
            <a:off x="3487631" y="1652790"/>
            <a:ext cx="22449" cy="8865"/>
          </a:xfrm>
          <a:custGeom>
            <a:avLst/>
            <a:gdLst>
              <a:gd name="T0" fmla="*/ 2 w 37"/>
              <a:gd name="T1" fmla="*/ 9 h 16"/>
              <a:gd name="T2" fmla="*/ 2 w 37"/>
              <a:gd name="T3" fmla="*/ 9 h 16"/>
              <a:gd name="T4" fmla="*/ 36 w 37"/>
              <a:gd name="T5" fmla="*/ 0 h 16"/>
              <a:gd name="T6" fmla="*/ 36 w 37"/>
              <a:gd name="T7" fmla="*/ 0 h 16"/>
              <a:gd name="T8" fmla="*/ 37 w 37"/>
              <a:gd name="T9" fmla="*/ 0 h 16"/>
              <a:gd name="T10" fmla="*/ 37 w 37"/>
              <a:gd name="T11" fmla="*/ 1 h 16"/>
              <a:gd name="T12" fmla="*/ 37 w 37"/>
              <a:gd name="T13" fmla="*/ 1 h 16"/>
              <a:gd name="T14" fmla="*/ 37 w 37"/>
              <a:gd name="T15" fmla="*/ 3 h 16"/>
              <a:gd name="T16" fmla="*/ 37 w 37"/>
              <a:gd name="T17" fmla="*/ 3 h 16"/>
              <a:gd name="T18" fmla="*/ 37 w 37"/>
              <a:gd name="T19" fmla="*/ 4 h 16"/>
              <a:gd name="T20" fmla="*/ 36 w 37"/>
              <a:gd name="T21" fmla="*/ 5 h 16"/>
              <a:gd name="T22" fmla="*/ 36 w 37"/>
              <a:gd name="T23" fmla="*/ 5 h 16"/>
              <a:gd name="T24" fmla="*/ 2 w 37"/>
              <a:gd name="T25" fmla="*/ 16 h 16"/>
              <a:gd name="T26" fmla="*/ 2 w 37"/>
              <a:gd name="T27" fmla="*/ 16 h 16"/>
              <a:gd name="T28" fmla="*/ 1 w 37"/>
              <a:gd name="T29" fmla="*/ 16 h 16"/>
              <a:gd name="T30" fmla="*/ 0 w 37"/>
              <a:gd name="T31" fmla="*/ 13 h 16"/>
              <a:gd name="T32" fmla="*/ 0 w 37"/>
              <a:gd name="T33" fmla="*/ 13 h 16"/>
              <a:gd name="T34" fmla="*/ 0 w 37"/>
              <a:gd name="T35" fmla="*/ 12 h 16"/>
              <a:gd name="T36" fmla="*/ 0 w 37"/>
              <a:gd name="T37" fmla="*/ 12 h 16"/>
              <a:gd name="T38" fmla="*/ 1 w 37"/>
              <a:gd name="T39" fmla="*/ 10 h 16"/>
              <a:gd name="T40" fmla="*/ 2 w 37"/>
              <a:gd name="T41" fmla="*/ 9 h 16"/>
              <a:gd name="T42" fmla="*/ 2 w 37"/>
              <a:gd name="T4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2" y="9"/>
                </a:moveTo>
                <a:lnTo>
                  <a:pt x="2" y="9"/>
                </a:lnTo>
                <a:lnTo>
                  <a:pt x="36" y="0"/>
                </a:lnTo>
                <a:lnTo>
                  <a:pt x="36" y="0"/>
                </a:lnTo>
                <a:lnTo>
                  <a:pt x="37" y="0"/>
                </a:lnTo>
                <a:lnTo>
                  <a:pt x="37" y="1"/>
                </a:lnTo>
                <a:lnTo>
                  <a:pt x="37" y="1"/>
                </a:lnTo>
                <a:lnTo>
                  <a:pt x="37" y="3"/>
                </a:lnTo>
                <a:lnTo>
                  <a:pt x="37" y="3"/>
                </a:lnTo>
                <a:lnTo>
                  <a:pt x="37" y="4"/>
                </a:lnTo>
                <a:lnTo>
                  <a:pt x="36" y="5"/>
                </a:lnTo>
                <a:lnTo>
                  <a:pt x="36" y="5"/>
                </a:lnTo>
                <a:lnTo>
                  <a:pt x="2" y="16"/>
                </a:lnTo>
                <a:lnTo>
                  <a:pt x="2" y="16"/>
                </a:lnTo>
                <a:lnTo>
                  <a:pt x="1" y="16"/>
                </a:lnTo>
                <a:lnTo>
                  <a:pt x="0" y="13"/>
                </a:lnTo>
                <a:lnTo>
                  <a:pt x="0" y="13"/>
                </a:lnTo>
                <a:lnTo>
                  <a:pt x="0" y="12"/>
                </a:lnTo>
                <a:lnTo>
                  <a:pt x="0" y="12"/>
                </a:lnTo>
                <a:lnTo>
                  <a:pt x="1" y="10"/>
                </a:lnTo>
                <a:lnTo>
                  <a:pt x="2" y="9"/>
                </a:lnTo>
                <a:lnTo>
                  <a:pt x="2"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84" name="Freeform 413">
            <a:extLst>
              <a:ext uri="{FF2B5EF4-FFF2-40B4-BE49-F238E27FC236}">
                <a16:creationId xmlns="" xmlns:a14="http://schemas.microsoft.com/office/drawing/2010/main" xmlns:p14="http://schemas.microsoft.com/office/powerpoint/2010/main" xmlns:a16="http://schemas.microsoft.com/office/drawing/2014/main" id="{B574EF51-003B-4732-B64C-02E687DA180B}"/>
              </a:ext>
            </a:extLst>
          </p:cNvPr>
          <p:cNvSpPr>
            <a:spLocks/>
          </p:cNvSpPr>
          <p:nvPr/>
        </p:nvSpPr>
        <p:spPr bwMode="auto">
          <a:xfrm>
            <a:off x="3269815" y="1502640"/>
            <a:ext cx="63100" cy="219961"/>
          </a:xfrm>
          <a:custGeom>
            <a:avLst/>
            <a:gdLst>
              <a:gd name="T0" fmla="*/ 104 w 104"/>
              <a:gd name="T1" fmla="*/ 397 h 397"/>
              <a:gd name="T2" fmla="*/ 0 w 104"/>
              <a:gd name="T3" fmla="*/ 392 h 397"/>
              <a:gd name="T4" fmla="*/ 0 w 104"/>
              <a:gd name="T5" fmla="*/ 0 h 397"/>
              <a:gd name="T6" fmla="*/ 104 w 104"/>
              <a:gd name="T7" fmla="*/ 3 h 397"/>
              <a:gd name="T8" fmla="*/ 104 w 104"/>
              <a:gd name="T9" fmla="*/ 397 h 397"/>
            </a:gdLst>
            <a:ahLst/>
            <a:cxnLst>
              <a:cxn ang="0">
                <a:pos x="T0" y="T1"/>
              </a:cxn>
              <a:cxn ang="0">
                <a:pos x="T2" y="T3"/>
              </a:cxn>
              <a:cxn ang="0">
                <a:pos x="T4" y="T5"/>
              </a:cxn>
              <a:cxn ang="0">
                <a:pos x="T6" y="T7"/>
              </a:cxn>
              <a:cxn ang="0">
                <a:pos x="T8" y="T9"/>
              </a:cxn>
            </a:cxnLst>
            <a:rect l="0" t="0" r="r" b="b"/>
            <a:pathLst>
              <a:path w="104" h="397">
                <a:moveTo>
                  <a:pt x="104" y="397"/>
                </a:moveTo>
                <a:lnTo>
                  <a:pt x="0" y="392"/>
                </a:lnTo>
                <a:lnTo>
                  <a:pt x="0" y="0"/>
                </a:lnTo>
                <a:lnTo>
                  <a:pt x="104" y="3"/>
                </a:lnTo>
                <a:lnTo>
                  <a:pt x="104" y="397"/>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100" dirty="0">
              <a:ln>
                <a:solidFill>
                  <a:schemeClr val="bg1"/>
                </a:solidFill>
              </a:ln>
            </a:endParaRPr>
          </a:p>
        </p:txBody>
      </p:sp>
      <p:sp>
        <p:nvSpPr>
          <p:cNvPr id="285" name="矩形 284">
            <a:extLst>
              <a:ext uri="{FF2B5EF4-FFF2-40B4-BE49-F238E27FC236}">
                <a16:creationId xmlns="" xmlns:a14="http://schemas.microsoft.com/office/drawing/2010/main" xmlns:p14="http://schemas.microsoft.com/office/powerpoint/2010/main" xmlns:a16="http://schemas.microsoft.com/office/drawing/2014/main" id="{C14DA554-0D2E-4781-A6CA-CA05996DDDFF}"/>
              </a:ext>
            </a:extLst>
          </p:cNvPr>
          <p:cNvSpPr/>
          <p:nvPr/>
        </p:nvSpPr>
        <p:spPr>
          <a:xfrm>
            <a:off x="3738850" y="5545023"/>
            <a:ext cx="1207538" cy="338554"/>
          </a:xfrm>
          <a:prstGeom prst="rect">
            <a:avLst/>
          </a:prstGeom>
          <a:ln>
            <a:noFill/>
          </a:ln>
        </p:spPr>
        <p:txBody>
          <a:bodyPr wrap="square">
            <a:noAutofit/>
          </a:bodyPr>
          <a:lstStyle/>
          <a:p>
            <a:pPr algn="ctr" defTabSz="914373" fontAlgn="ctr"/>
            <a:r>
              <a:rPr lang="en-US" sz="1200" dirty="0"/>
              <a:t>SD-WAN</a:t>
            </a:r>
            <a:endParaRPr lang="en-US" altLang="zh-CN" sz="1200" kern="0" dirty="0"/>
          </a:p>
        </p:txBody>
      </p:sp>
      <p:sp>
        <p:nvSpPr>
          <p:cNvPr id="286" name="矩形 285">
            <a:extLst>
              <a:ext uri="{FF2B5EF4-FFF2-40B4-BE49-F238E27FC236}">
                <a16:creationId xmlns="" xmlns:a14="http://schemas.microsoft.com/office/drawing/2010/main" xmlns:p14="http://schemas.microsoft.com/office/powerpoint/2010/main" xmlns:a16="http://schemas.microsoft.com/office/drawing/2014/main" id="{3A0ED00D-FA6B-455F-8410-AFAFB2DDB4D0}"/>
              </a:ext>
            </a:extLst>
          </p:cNvPr>
          <p:cNvSpPr/>
          <p:nvPr/>
        </p:nvSpPr>
        <p:spPr>
          <a:xfrm flipH="1">
            <a:off x="2552833" y="3705284"/>
            <a:ext cx="508406" cy="338554"/>
          </a:xfrm>
          <a:prstGeom prst="rect">
            <a:avLst/>
          </a:prstGeom>
        </p:spPr>
        <p:txBody>
          <a:bodyPr wrap="square">
            <a:noAutofit/>
          </a:bodyPr>
          <a:lstStyle/>
          <a:p>
            <a:pPr algn="ctr" defTabSz="914373" fontAlgn="ctr"/>
            <a:r>
              <a:rPr lang="en-US" sz="1200" dirty="0"/>
              <a:t>AP</a:t>
            </a:r>
          </a:p>
        </p:txBody>
      </p:sp>
      <p:sp>
        <p:nvSpPr>
          <p:cNvPr id="287" name="矩形 286">
            <a:extLst>
              <a:ext uri="{FF2B5EF4-FFF2-40B4-BE49-F238E27FC236}">
                <a16:creationId xmlns="" xmlns:a14="http://schemas.microsoft.com/office/drawing/2010/main" xmlns:p14="http://schemas.microsoft.com/office/powerpoint/2010/main" xmlns:a16="http://schemas.microsoft.com/office/drawing/2014/main" id="{BE443161-D9EB-4BCF-86E0-592C6B08777B}"/>
              </a:ext>
            </a:extLst>
          </p:cNvPr>
          <p:cNvSpPr/>
          <p:nvPr/>
        </p:nvSpPr>
        <p:spPr>
          <a:xfrm flipH="1">
            <a:off x="10268361" y="3670071"/>
            <a:ext cx="508406" cy="338554"/>
          </a:xfrm>
          <a:prstGeom prst="rect">
            <a:avLst/>
          </a:prstGeom>
        </p:spPr>
        <p:txBody>
          <a:bodyPr wrap="square">
            <a:noAutofit/>
          </a:bodyPr>
          <a:lstStyle/>
          <a:p>
            <a:pPr algn="ctr" defTabSz="914373" fontAlgn="ctr"/>
            <a:r>
              <a:rPr lang="en-US" sz="1200" dirty="0"/>
              <a:t>AP</a:t>
            </a:r>
          </a:p>
        </p:txBody>
      </p:sp>
      <p:sp>
        <p:nvSpPr>
          <p:cNvPr id="288" name="Freeform 309">
            <a:extLst>
              <a:ext uri="{FF2B5EF4-FFF2-40B4-BE49-F238E27FC236}">
                <a16:creationId xmlns="" xmlns:a14="http://schemas.microsoft.com/office/drawing/2010/main" xmlns:p14="http://schemas.microsoft.com/office/powerpoint/2010/main" xmlns:a16="http://schemas.microsoft.com/office/drawing/2014/main" id="{1B6AA344-BC99-4A79-878E-F2D6388C6BF3}"/>
              </a:ext>
            </a:extLst>
          </p:cNvPr>
          <p:cNvSpPr>
            <a:spLocks/>
          </p:cNvSpPr>
          <p:nvPr/>
        </p:nvSpPr>
        <p:spPr bwMode="auto">
          <a:xfrm rot="536204">
            <a:off x="7356516" y="4538986"/>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00B0F0"/>
            </a:solidFill>
            <a:round/>
            <a:headEnd/>
            <a:tailEnd/>
          </a:ln>
        </p:spPr>
        <p:txBody>
          <a:bodyPr>
            <a:noAutofit/>
          </a:bodyPr>
          <a:lstStyle/>
          <a:p>
            <a:pPr defTabSz="1218906" fontAlgn="ctr"/>
            <a:endParaRPr lang="en-US" sz="1100" dirty="0"/>
          </a:p>
        </p:txBody>
      </p:sp>
      <p:sp>
        <p:nvSpPr>
          <p:cNvPr id="289" name="矩形 288">
            <a:extLst>
              <a:ext uri="{FF2B5EF4-FFF2-40B4-BE49-F238E27FC236}">
                <a16:creationId xmlns="" xmlns:a14="http://schemas.microsoft.com/office/drawing/2010/main" xmlns:p14="http://schemas.microsoft.com/office/powerpoint/2010/main" xmlns:a16="http://schemas.microsoft.com/office/drawing/2014/main" id="{99868735-F1FA-4D7A-BF37-773E725E019E}"/>
              </a:ext>
            </a:extLst>
          </p:cNvPr>
          <p:cNvSpPr/>
          <p:nvPr/>
        </p:nvSpPr>
        <p:spPr>
          <a:xfrm>
            <a:off x="7415699" y="4793353"/>
            <a:ext cx="1207538" cy="338554"/>
          </a:xfrm>
          <a:prstGeom prst="rect">
            <a:avLst/>
          </a:prstGeom>
          <a:ln>
            <a:noFill/>
          </a:ln>
        </p:spPr>
        <p:txBody>
          <a:bodyPr wrap="square">
            <a:noAutofit/>
          </a:bodyPr>
          <a:lstStyle/>
          <a:p>
            <a:pPr algn="ctr" defTabSz="914373" fontAlgn="ctr"/>
            <a:r>
              <a:rPr lang="en-US" sz="1200" dirty="0"/>
              <a:t>WAN/DCI</a:t>
            </a:r>
            <a:endParaRPr lang="en-US" altLang="zh-CN" sz="1200" kern="0" dirty="0"/>
          </a:p>
        </p:txBody>
      </p:sp>
      <p:sp>
        <p:nvSpPr>
          <p:cNvPr id="290" name="矩形 289">
            <a:extLst>
              <a:ext uri="{FF2B5EF4-FFF2-40B4-BE49-F238E27FC236}">
                <a16:creationId xmlns="" xmlns:a14="http://schemas.microsoft.com/office/drawing/2010/main" xmlns:p14="http://schemas.microsoft.com/office/powerpoint/2010/main" xmlns:a16="http://schemas.microsoft.com/office/drawing/2014/main" id="{521CAD41-889C-43B7-8510-37AE83CAD604}"/>
              </a:ext>
            </a:extLst>
          </p:cNvPr>
          <p:cNvSpPr/>
          <p:nvPr/>
        </p:nvSpPr>
        <p:spPr>
          <a:xfrm>
            <a:off x="448866" y="1339478"/>
            <a:ext cx="966047" cy="829376"/>
          </a:xfrm>
          <a:prstGeom prst="rect">
            <a:avLst/>
          </a:prstGeom>
          <a:solidFill>
            <a:srgbClr val="00B0F0"/>
          </a:solidFill>
          <a:ln w="19050">
            <a:solidFill>
              <a:srgbClr val="99DFF9"/>
            </a:solidFill>
            <a:miter lim="800000"/>
            <a:headEnd/>
            <a:tailEnd/>
          </a:ln>
        </p:spPr>
        <p:txBody>
          <a:bodyPr vert="horz" wrap="square" lIns="36000" tIns="60937" rIns="36000" bIns="60937" anchor="ctr">
            <a:noAutofit/>
          </a:bodyPr>
          <a:lstStyle/>
          <a:p>
            <a:pPr algn="ctr" defTabSz="1218905" fontAlgn="ctr"/>
            <a:r>
              <a:rPr lang="en-US" sz="1200" b="1" dirty="0">
                <a:solidFill>
                  <a:schemeClr val="bg1"/>
                </a:solidFill>
              </a:rPr>
              <a:t>Application layer</a:t>
            </a:r>
          </a:p>
        </p:txBody>
      </p:sp>
      <p:sp>
        <p:nvSpPr>
          <p:cNvPr id="291" name="矩形 290">
            <a:extLst>
              <a:ext uri="{FF2B5EF4-FFF2-40B4-BE49-F238E27FC236}">
                <a16:creationId xmlns="" xmlns:a14="http://schemas.microsoft.com/office/drawing/2010/main" xmlns:p14="http://schemas.microsoft.com/office/powerpoint/2010/main" xmlns:a16="http://schemas.microsoft.com/office/drawing/2014/main" id="{4B8637D0-04EF-451B-99D4-5C3960DEEB7B}"/>
              </a:ext>
            </a:extLst>
          </p:cNvPr>
          <p:cNvSpPr/>
          <p:nvPr/>
        </p:nvSpPr>
        <p:spPr>
          <a:xfrm>
            <a:off x="448866" y="2388157"/>
            <a:ext cx="966047" cy="1082389"/>
          </a:xfrm>
          <a:prstGeom prst="rect">
            <a:avLst/>
          </a:prstGeom>
          <a:solidFill>
            <a:srgbClr val="00B0F0"/>
          </a:solidFill>
          <a:ln w="19050">
            <a:solidFill>
              <a:srgbClr val="99DFF9"/>
            </a:solidFill>
            <a:miter lim="800000"/>
            <a:headEnd/>
            <a:tailEnd/>
          </a:ln>
        </p:spPr>
        <p:txBody>
          <a:bodyPr vert="horz" wrap="square" lIns="36000" tIns="60937" rIns="36000" bIns="60937" anchor="ctr">
            <a:noAutofit/>
          </a:bodyPr>
          <a:lstStyle/>
          <a:p>
            <a:pPr algn="ctr" defTabSz="1218905" fontAlgn="ctr"/>
            <a:r>
              <a:rPr lang="en-US" sz="1200" b="1" dirty="0">
                <a:solidFill>
                  <a:schemeClr val="bg1"/>
                </a:solidFill>
              </a:rPr>
              <a:t>Network</a:t>
            </a:r>
            <a:endParaRPr lang="en-US" altLang="zh-CN" sz="1200" b="1" kern="0" dirty="0">
              <a:solidFill>
                <a:schemeClr val="bg1"/>
              </a:solidFill>
            </a:endParaRPr>
          </a:p>
          <a:p>
            <a:pPr algn="ctr" defTabSz="1218905" fontAlgn="ctr"/>
            <a:r>
              <a:rPr lang="en-US" sz="1200" b="1" dirty="0">
                <a:solidFill>
                  <a:schemeClr val="bg1"/>
                </a:solidFill>
              </a:rPr>
              <a:t>management and control layer</a:t>
            </a:r>
          </a:p>
        </p:txBody>
      </p:sp>
      <p:sp>
        <p:nvSpPr>
          <p:cNvPr id="292" name="矩形 291">
            <a:extLst>
              <a:ext uri="{FF2B5EF4-FFF2-40B4-BE49-F238E27FC236}">
                <a16:creationId xmlns="" xmlns:a14="http://schemas.microsoft.com/office/drawing/2010/main" xmlns:p14="http://schemas.microsoft.com/office/powerpoint/2010/main" xmlns:a16="http://schemas.microsoft.com/office/drawing/2014/main" id="{8BF5176D-FF38-4EFC-997F-DE4EC37F0CA3}"/>
              </a:ext>
            </a:extLst>
          </p:cNvPr>
          <p:cNvSpPr/>
          <p:nvPr/>
        </p:nvSpPr>
        <p:spPr>
          <a:xfrm>
            <a:off x="448866" y="3673830"/>
            <a:ext cx="966047" cy="2451743"/>
          </a:xfrm>
          <a:prstGeom prst="rect">
            <a:avLst/>
          </a:prstGeom>
          <a:solidFill>
            <a:srgbClr val="00B0F0"/>
          </a:solidFill>
          <a:ln w="19050">
            <a:solidFill>
              <a:srgbClr val="99DFF9"/>
            </a:solidFill>
            <a:miter lim="800000"/>
            <a:headEnd/>
            <a:tailEnd/>
          </a:ln>
        </p:spPr>
        <p:txBody>
          <a:bodyPr vert="horz" wrap="square" lIns="36000" tIns="60937" rIns="36000" bIns="60937" anchor="ctr">
            <a:noAutofit/>
          </a:bodyPr>
          <a:lstStyle/>
          <a:p>
            <a:pPr algn="ctr" defTabSz="1218905" fontAlgn="ctr"/>
            <a:r>
              <a:rPr lang="en-US" sz="1200" b="1" dirty="0">
                <a:solidFill>
                  <a:schemeClr val="bg1"/>
                </a:solidFill>
              </a:rPr>
              <a:t>Network layer</a:t>
            </a:r>
          </a:p>
        </p:txBody>
      </p:sp>
      <p:cxnSp>
        <p:nvCxnSpPr>
          <p:cNvPr id="293" name="直接连接符 292">
            <a:extLst>
              <a:ext uri="{FF2B5EF4-FFF2-40B4-BE49-F238E27FC236}">
                <a16:creationId xmlns="" xmlns:a14="http://schemas.microsoft.com/office/drawing/2010/main" xmlns:p14="http://schemas.microsoft.com/office/powerpoint/2010/main" xmlns:a16="http://schemas.microsoft.com/office/drawing/2014/main" id="{4E3FE062-3B3E-4F76-83A1-AC2E6FFCD8F4}"/>
              </a:ext>
            </a:extLst>
          </p:cNvPr>
          <p:cNvCxnSpPr/>
          <p:nvPr/>
        </p:nvCxnSpPr>
        <p:spPr>
          <a:xfrm>
            <a:off x="1718625" y="4932874"/>
            <a:ext cx="1788030"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294" name="Freeform 78">
            <a:extLst>
              <a:ext uri="{FF2B5EF4-FFF2-40B4-BE49-F238E27FC236}">
                <a16:creationId xmlns="" xmlns:a14="http://schemas.microsoft.com/office/drawing/2010/main" xmlns:p14="http://schemas.microsoft.com/office/powerpoint/2010/main" xmlns:a16="http://schemas.microsoft.com/office/drawing/2014/main" id="{9C4E1D1E-A7C6-4871-B611-0BEF69008F16}"/>
              </a:ext>
            </a:extLst>
          </p:cNvPr>
          <p:cNvSpPr>
            <a:spLocks noEditPoints="1"/>
          </p:cNvSpPr>
          <p:nvPr/>
        </p:nvSpPr>
        <p:spPr bwMode="auto">
          <a:xfrm>
            <a:off x="11001275" y="3971183"/>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rgbClr val="00B0F0"/>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buFont typeface="Wingdings" pitchFamily="2" charset="2"/>
              <a:buChar char="n"/>
            </a:pPr>
            <a:endParaRPr lang="en-US" altLang="zh-CN" sz="1100" dirty="0"/>
          </a:p>
        </p:txBody>
      </p:sp>
      <p:sp>
        <p:nvSpPr>
          <p:cNvPr id="295" name="矩形 294">
            <a:extLst>
              <a:ext uri="{FF2B5EF4-FFF2-40B4-BE49-F238E27FC236}">
                <a16:creationId xmlns="" xmlns:a14="http://schemas.microsoft.com/office/drawing/2010/main" xmlns:p14="http://schemas.microsoft.com/office/powerpoint/2010/main" xmlns:a16="http://schemas.microsoft.com/office/drawing/2014/main" id="{C2862C7B-FB33-4818-9063-BF173FF174BE}"/>
              </a:ext>
            </a:extLst>
          </p:cNvPr>
          <p:cNvSpPr/>
          <p:nvPr/>
        </p:nvSpPr>
        <p:spPr>
          <a:xfrm>
            <a:off x="10780634" y="4247311"/>
            <a:ext cx="933269" cy="338554"/>
          </a:xfrm>
          <a:prstGeom prst="rect">
            <a:avLst/>
          </a:prstGeom>
        </p:spPr>
        <p:txBody>
          <a:bodyPr wrap="none">
            <a:noAutofit/>
          </a:bodyPr>
          <a:lstStyle/>
          <a:p>
            <a:pPr algn="ctr" defTabSz="914373" fontAlgn="ctr"/>
            <a:r>
              <a:rPr lang="en-US" sz="1200" dirty="0"/>
              <a:t>Campus</a:t>
            </a:r>
          </a:p>
        </p:txBody>
      </p:sp>
      <p:sp>
        <p:nvSpPr>
          <p:cNvPr id="296" name="矩形 295">
            <a:extLst>
              <a:ext uri="{FF2B5EF4-FFF2-40B4-BE49-F238E27FC236}">
                <a16:creationId xmlns="" xmlns:a14="http://schemas.microsoft.com/office/drawing/2010/main" xmlns:p14="http://schemas.microsoft.com/office/powerpoint/2010/main" xmlns:a16="http://schemas.microsoft.com/office/drawing/2014/main" id="{50111AFE-31D5-499A-9C8D-911CA4B2E92C}"/>
              </a:ext>
            </a:extLst>
          </p:cNvPr>
          <p:cNvSpPr/>
          <p:nvPr/>
        </p:nvSpPr>
        <p:spPr>
          <a:xfrm>
            <a:off x="10837976" y="5628391"/>
            <a:ext cx="833883" cy="338554"/>
          </a:xfrm>
          <a:prstGeom prst="rect">
            <a:avLst/>
          </a:prstGeom>
        </p:spPr>
        <p:txBody>
          <a:bodyPr wrap="none">
            <a:noAutofit/>
          </a:bodyPr>
          <a:lstStyle/>
          <a:p>
            <a:pPr algn="ctr" defTabSz="914373" fontAlgn="ctr"/>
            <a:r>
              <a:rPr lang="en-US" sz="1200" dirty="0"/>
              <a:t>Branch</a:t>
            </a:r>
          </a:p>
        </p:txBody>
      </p:sp>
      <p:grpSp>
        <p:nvGrpSpPr>
          <p:cNvPr id="297" name="组合 63">
            <a:extLst>
              <a:ext uri="{FF2B5EF4-FFF2-40B4-BE49-F238E27FC236}">
                <a16:creationId xmlns="" xmlns:a14="http://schemas.microsoft.com/office/drawing/2010/main" xmlns:p14="http://schemas.microsoft.com/office/powerpoint/2010/main" xmlns:a16="http://schemas.microsoft.com/office/drawing/2014/main" id="{F3A6AB44-4935-41FE-A267-A106A6A8EEE7}"/>
              </a:ext>
            </a:extLst>
          </p:cNvPr>
          <p:cNvGrpSpPr/>
          <p:nvPr/>
        </p:nvGrpSpPr>
        <p:grpSpPr>
          <a:xfrm>
            <a:off x="11022992" y="5288924"/>
            <a:ext cx="374269" cy="292567"/>
            <a:chOff x="1162859" y="3772128"/>
            <a:chExt cx="427038" cy="447675"/>
          </a:xfrm>
          <a:solidFill>
            <a:srgbClr val="00B0F0"/>
          </a:solidFill>
        </p:grpSpPr>
        <p:sp>
          <p:nvSpPr>
            <p:cNvPr id="298" name="Freeform 12">
              <a:extLst>
                <a:ext uri="{FF2B5EF4-FFF2-40B4-BE49-F238E27FC236}">
                  <a16:creationId xmlns="" xmlns:a14="http://schemas.microsoft.com/office/drawing/2010/main" xmlns:p14="http://schemas.microsoft.com/office/powerpoint/2010/main" xmlns:a16="http://schemas.microsoft.com/office/drawing/2014/main" id="{432FD52B-FFB5-49B7-AB5E-497548218730}"/>
                </a:ext>
              </a:extLst>
            </p:cNvPr>
            <p:cNvSpPr>
              <a:spLocks/>
            </p:cNvSpPr>
            <p:nvPr/>
          </p:nvSpPr>
          <p:spPr bwMode="auto">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sp>
          <p:nvSpPr>
            <p:cNvPr id="299" name="Freeform 13">
              <a:extLst>
                <a:ext uri="{FF2B5EF4-FFF2-40B4-BE49-F238E27FC236}">
                  <a16:creationId xmlns="" xmlns:a14="http://schemas.microsoft.com/office/drawing/2010/main" xmlns:p14="http://schemas.microsoft.com/office/powerpoint/2010/main" xmlns:a16="http://schemas.microsoft.com/office/drawing/2014/main" id="{E145669C-EFE7-40B9-8BB1-1F0D65F9533C}"/>
                </a:ext>
              </a:extLst>
            </p:cNvPr>
            <p:cNvSpPr>
              <a:spLocks noEditPoints="1"/>
            </p:cNvSpPr>
            <p:nvPr/>
          </p:nvSpPr>
          <p:spPr bwMode="auto">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cxnSp>
        <p:nvCxnSpPr>
          <p:cNvPr id="300" name="直接连接符 299">
            <a:extLst>
              <a:ext uri="{FF2B5EF4-FFF2-40B4-BE49-F238E27FC236}">
                <a16:creationId xmlns="" xmlns:a14="http://schemas.microsoft.com/office/drawing/2010/main" xmlns:p14="http://schemas.microsoft.com/office/powerpoint/2010/main" xmlns:a16="http://schemas.microsoft.com/office/drawing/2014/main" id="{8FABD597-8257-4D02-A0B0-AE18C4809FF9}"/>
              </a:ext>
            </a:extLst>
          </p:cNvPr>
          <p:cNvCxnSpPr/>
          <p:nvPr/>
        </p:nvCxnSpPr>
        <p:spPr>
          <a:xfrm>
            <a:off x="9890188" y="4962529"/>
            <a:ext cx="1578218" cy="1376"/>
          </a:xfrm>
          <a:prstGeom prst="line">
            <a:avLst/>
          </a:prstGeom>
          <a:ln>
            <a:solidFill>
              <a:srgbClr val="0076B1"/>
            </a:solidFill>
            <a:prstDash val="dash"/>
          </a:ln>
        </p:spPr>
        <p:style>
          <a:lnRef idx="1">
            <a:schemeClr val="accent1"/>
          </a:lnRef>
          <a:fillRef idx="0">
            <a:schemeClr val="accent1"/>
          </a:fillRef>
          <a:effectRef idx="0">
            <a:schemeClr val="accent1"/>
          </a:effectRef>
          <a:fontRef idx="minor">
            <a:schemeClr val="tx1"/>
          </a:fontRef>
        </p:style>
      </p:cxnSp>
      <p:sp>
        <p:nvSpPr>
          <p:cNvPr id="302" name="1197933812">
            <a:extLst>
              <a:ext uri="{FF2B5EF4-FFF2-40B4-BE49-F238E27FC236}">
                <a16:creationId xmlns="" xmlns:a14="http://schemas.microsoft.com/office/drawing/2010/main" xmlns:p14="http://schemas.microsoft.com/office/powerpoint/2010/main" xmlns:a16="http://schemas.microsoft.com/office/drawing/2014/main" id="{0C4442DB-F337-4F14-A7FD-CE61B15075AF}"/>
              </a:ext>
            </a:extLst>
          </p:cNvPr>
          <p:cNvSpPr txBox="1">
            <a:spLocks noChangeArrowheads="1"/>
          </p:cNvSpPr>
          <p:nvPr/>
        </p:nvSpPr>
        <p:spPr bwMode="auto">
          <a:xfrm>
            <a:off x="9567110" y="1505378"/>
            <a:ext cx="773868" cy="338554"/>
          </a:xfrm>
          <a:prstGeom prst="rect">
            <a:avLst/>
          </a:prstGeom>
          <a:noFill/>
          <a:ln w="9525">
            <a:noFill/>
            <a:miter lim="800000"/>
            <a:headEnd/>
            <a:tailEnd/>
          </a:ln>
        </p:spPr>
        <p:txBody>
          <a:bodyPr wrap="square">
            <a:noAutofit/>
          </a:bodyPr>
          <a:lstStyle/>
          <a:p>
            <a:pPr algn="ctr" defTabSz="1219150" fontAlgn="ctr">
              <a:buSzPct val="100000"/>
            </a:pPr>
            <a:r>
              <a:rPr lang="en-US" sz="1100" b="1" dirty="0"/>
              <a:t>…</a:t>
            </a:r>
            <a:endParaRPr lang="en-US" altLang="zh-CN" sz="1100" b="1" dirty="0"/>
          </a:p>
        </p:txBody>
      </p:sp>
      <p:sp>
        <p:nvSpPr>
          <p:cNvPr id="303" name="圆角矩形 42">
            <a:extLst>
              <a:ext uri="{FF2B5EF4-FFF2-40B4-BE49-F238E27FC236}">
                <a16:creationId xmlns="" xmlns:a14="http://schemas.microsoft.com/office/drawing/2010/main" xmlns:p14="http://schemas.microsoft.com/office/powerpoint/2010/main" xmlns:a16="http://schemas.microsoft.com/office/drawing/2014/main" id="{204B1A36-8768-4F3D-9003-FBE3B6A19C99}"/>
              </a:ext>
            </a:extLst>
          </p:cNvPr>
          <p:cNvSpPr/>
          <p:nvPr/>
        </p:nvSpPr>
        <p:spPr bwMode="auto">
          <a:xfrm>
            <a:off x="5700459" y="2916391"/>
            <a:ext cx="1513625" cy="352705"/>
          </a:xfrm>
          <a:prstGeom prst="roundRect">
            <a:avLst>
              <a:gd name="adj" fmla="val 0"/>
            </a:avLst>
          </a:prstGeom>
          <a:noFill/>
          <a:ln w="15875">
            <a:solidFill>
              <a:srgbClr val="99DFF9"/>
            </a:solidFill>
            <a:prstDash val="dash"/>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r>
              <a:rPr lang="en-US" sz="1200" dirty="0"/>
              <a:t>Controller</a:t>
            </a:r>
            <a:endParaRPr lang="en-US" altLang="zh-CN" sz="1200" dirty="0"/>
          </a:p>
        </p:txBody>
      </p:sp>
      <p:sp>
        <p:nvSpPr>
          <p:cNvPr id="304" name="圆角矩形 42">
            <a:extLst>
              <a:ext uri="{FF2B5EF4-FFF2-40B4-BE49-F238E27FC236}">
                <a16:creationId xmlns="" xmlns:a14="http://schemas.microsoft.com/office/drawing/2010/main" xmlns:p14="http://schemas.microsoft.com/office/powerpoint/2010/main" xmlns:a16="http://schemas.microsoft.com/office/drawing/2014/main" id="{9E4F4BD8-DD3B-4BFA-9EE8-4AB3AA12A5BF}"/>
              </a:ext>
            </a:extLst>
          </p:cNvPr>
          <p:cNvSpPr/>
          <p:nvPr/>
        </p:nvSpPr>
        <p:spPr bwMode="auto">
          <a:xfrm>
            <a:off x="2929329" y="2916391"/>
            <a:ext cx="1513625" cy="352705"/>
          </a:xfrm>
          <a:prstGeom prst="roundRect">
            <a:avLst>
              <a:gd name="adj" fmla="val 0"/>
            </a:avLst>
          </a:prstGeom>
          <a:noFill/>
          <a:ln w="15875">
            <a:solidFill>
              <a:srgbClr val="99DFF9"/>
            </a:solidFill>
            <a:prstDash val="dash"/>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r>
              <a:rPr lang="en-US" sz="1200" dirty="0"/>
              <a:t>Manager</a:t>
            </a:r>
            <a:endParaRPr lang="en-US" altLang="zh-CN" sz="1200" dirty="0"/>
          </a:p>
        </p:txBody>
      </p:sp>
      <p:sp>
        <p:nvSpPr>
          <p:cNvPr id="305" name="圆角矩形 42">
            <a:extLst>
              <a:ext uri="{FF2B5EF4-FFF2-40B4-BE49-F238E27FC236}">
                <a16:creationId xmlns="" xmlns:a14="http://schemas.microsoft.com/office/drawing/2010/main" xmlns:p14="http://schemas.microsoft.com/office/powerpoint/2010/main" xmlns:a16="http://schemas.microsoft.com/office/drawing/2014/main" id="{4018442A-66CD-4FD8-99B3-F6233DC4D0C1}"/>
              </a:ext>
            </a:extLst>
          </p:cNvPr>
          <p:cNvSpPr/>
          <p:nvPr/>
        </p:nvSpPr>
        <p:spPr bwMode="auto">
          <a:xfrm>
            <a:off x="8471592" y="2916391"/>
            <a:ext cx="1513625" cy="352705"/>
          </a:xfrm>
          <a:prstGeom prst="roundRect">
            <a:avLst>
              <a:gd name="adj" fmla="val 0"/>
            </a:avLst>
          </a:prstGeom>
          <a:noFill/>
          <a:ln w="15875">
            <a:solidFill>
              <a:srgbClr val="99DFF9"/>
            </a:solidFill>
            <a:prstDash val="dash"/>
          </a:ln>
          <a:effectLst/>
        </p:spPr>
        <p:txBody>
          <a:bodyPr vert="horz" wrap="square" lIns="0" tIns="0" rIns="0" bIns="0" numCol="1" rtlCol="0" anchor="ctr" anchorCtr="0" compatLnSpc="1">
            <a:prstTxWarp prst="textNoShape">
              <a:avLst/>
            </a:prstTxWarp>
            <a:noAutofit/>
          </a:bodyPr>
          <a:lstStyle/>
          <a:p>
            <a:pPr algn="ctr" defTabSz="488284" fontAlgn="ctr">
              <a:spcBef>
                <a:spcPct val="0"/>
              </a:spcBef>
              <a:spcAft>
                <a:spcPct val="0"/>
              </a:spcAft>
              <a:buClr>
                <a:srgbClr val="CC9900"/>
              </a:buClr>
            </a:pPr>
            <a:r>
              <a:rPr lang="en-US" sz="1200" dirty="0"/>
              <a:t>Analyzer</a:t>
            </a:r>
            <a:endParaRPr lang="en-US" altLang="zh-CN" sz="1200" dirty="0"/>
          </a:p>
        </p:txBody>
      </p:sp>
      <p:grpSp>
        <p:nvGrpSpPr>
          <p:cNvPr id="306" name="组合 376">
            <a:extLst>
              <a:ext uri="{FF2B5EF4-FFF2-40B4-BE49-F238E27FC236}">
                <a16:creationId xmlns="" xmlns:a14="http://schemas.microsoft.com/office/drawing/2010/main" xmlns:p14="http://schemas.microsoft.com/office/powerpoint/2010/main" xmlns:a16="http://schemas.microsoft.com/office/drawing/2014/main" id="{996A0274-A9C6-4D70-9D5C-F9C8B3C501B9}"/>
              </a:ext>
            </a:extLst>
          </p:cNvPr>
          <p:cNvGrpSpPr/>
          <p:nvPr/>
        </p:nvGrpSpPr>
        <p:grpSpPr bwMode="auto">
          <a:xfrm>
            <a:off x="2934886" y="1478088"/>
            <a:ext cx="258381" cy="288455"/>
            <a:chOff x="4150450" y="1823489"/>
            <a:chExt cx="218702" cy="213640"/>
          </a:xfrm>
          <a:solidFill>
            <a:srgbClr val="00B0F0"/>
          </a:solidFill>
        </p:grpSpPr>
        <p:sp>
          <p:nvSpPr>
            <p:cNvPr id="307" name="Freeform 35">
              <a:extLst>
                <a:ext uri="{FF2B5EF4-FFF2-40B4-BE49-F238E27FC236}">
                  <a16:creationId xmlns="" xmlns:a14="http://schemas.microsoft.com/office/drawing/2010/main" xmlns:p14="http://schemas.microsoft.com/office/powerpoint/2010/main" xmlns:a16="http://schemas.microsoft.com/office/drawing/2014/main" id="{439C6942-964B-4C7A-863F-C6E4CD0B781B}"/>
                </a:ext>
              </a:extLst>
            </p:cNvPr>
            <p:cNvSpPr>
              <a:spLocks noEditPoints="1"/>
            </p:cNvSpPr>
            <p:nvPr/>
          </p:nvSpPr>
          <p:spPr bwMode="auto">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lIns="68591" tIns="34296" rIns="68591" bIns="34296">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defTabSz="1219028" fontAlgn="ctr">
                <a:defRPr/>
              </a:pPr>
              <a:endParaRPr lang="en-US" altLang="zh-CN" sz="1100" dirty="0">
                <a:solidFill>
                  <a:prstClr val="white"/>
                </a:solidFill>
              </a:endParaRPr>
            </a:p>
          </p:txBody>
        </p:sp>
        <p:sp>
          <p:nvSpPr>
            <p:cNvPr id="308" name="AutoShape 97">
              <a:extLst>
                <a:ext uri="{FF2B5EF4-FFF2-40B4-BE49-F238E27FC236}">
                  <a16:creationId xmlns="" xmlns:a14="http://schemas.microsoft.com/office/drawing/2010/main" xmlns:p14="http://schemas.microsoft.com/office/powerpoint/2010/main" xmlns:a16="http://schemas.microsoft.com/office/drawing/2014/main" id="{E705B481-5C33-484E-A484-8DB2AFC00306}"/>
                </a:ext>
              </a:extLst>
            </p:cNvPr>
            <p:cNvSpPr>
              <a:spLocks/>
            </p:cNvSpPr>
            <p:nvPr/>
          </p:nvSpPr>
          <p:spPr bwMode="auto">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4290" tIns="14290" rIns="14290" bIns="14290" anchor="ctr">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algn="ctr" defTabSz="171369" fontAlgn="ctr">
                <a:defRPr/>
              </a:pPr>
              <a:endParaRPr lang="en-US" sz="1100" dirty="0">
                <a:solidFill>
                  <a:prstClr val="white"/>
                </a:solidFill>
                <a:effectLst>
                  <a:outerShdw blurRad="38100" dist="38100" dir="2700000" algn="tl">
                    <a:srgbClr val="000000"/>
                  </a:outerShdw>
                </a:effectLst>
              </a:endParaRPr>
            </a:p>
          </p:txBody>
        </p:sp>
        <p:sp>
          <p:nvSpPr>
            <p:cNvPr id="309" name="AutoShape 98">
              <a:extLst>
                <a:ext uri="{FF2B5EF4-FFF2-40B4-BE49-F238E27FC236}">
                  <a16:creationId xmlns="" xmlns:a14="http://schemas.microsoft.com/office/drawing/2010/main" xmlns:p14="http://schemas.microsoft.com/office/powerpoint/2010/main" xmlns:a16="http://schemas.microsoft.com/office/drawing/2014/main" id="{93ABD08B-2AA5-42BD-9530-82790F156199}"/>
                </a:ext>
              </a:extLst>
            </p:cNvPr>
            <p:cNvSpPr>
              <a:spLocks/>
            </p:cNvSpPr>
            <p:nvPr/>
          </p:nvSpPr>
          <p:spPr bwMode="auto">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4290" tIns="14290" rIns="14290" bIns="14290" anchor="ctr">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algn="ctr" defTabSz="171369" fontAlgn="ctr">
                <a:defRPr/>
              </a:pPr>
              <a:endParaRPr lang="en-US" sz="1100" dirty="0">
                <a:solidFill>
                  <a:prstClr val="white"/>
                </a:solidFill>
                <a:effectLst>
                  <a:outerShdw blurRad="38100" dist="38100" dir="2700000" algn="tl">
                    <a:srgbClr val="000000"/>
                  </a:outerShdw>
                </a:effectLst>
              </a:endParaRPr>
            </a:p>
          </p:txBody>
        </p:sp>
        <p:sp>
          <p:nvSpPr>
            <p:cNvPr id="310" name="AutoShape 99">
              <a:extLst>
                <a:ext uri="{FF2B5EF4-FFF2-40B4-BE49-F238E27FC236}">
                  <a16:creationId xmlns="" xmlns:a14="http://schemas.microsoft.com/office/drawing/2010/main" xmlns:p14="http://schemas.microsoft.com/office/powerpoint/2010/main" xmlns:a16="http://schemas.microsoft.com/office/drawing/2014/main" id="{98DAA042-8100-403C-B85F-1B04D5795F8F}"/>
                </a:ext>
              </a:extLst>
            </p:cNvPr>
            <p:cNvSpPr>
              <a:spLocks/>
            </p:cNvSpPr>
            <p:nvPr/>
          </p:nvSpPr>
          <p:spPr bwMode="auto">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4290" tIns="14290" rIns="14290" bIns="14290" anchor="ctr">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algn="ctr" defTabSz="171369" fontAlgn="ctr">
                <a:defRPr/>
              </a:pPr>
              <a:endParaRPr lang="en-US" sz="1100" dirty="0">
                <a:solidFill>
                  <a:prstClr val="white"/>
                </a:solidFill>
                <a:effectLst>
                  <a:outerShdw blurRad="38100" dist="38100" dir="2700000" algn="tl">
                    <a:srgbClr val="000000"/>
                  </a:outerShdw>
                </a:effectLst>
              </a:endParaRPr>
            </a:p>
          </p:txBody>
        </p:sp>
      </p:grpSp>
      <p:sp>
        <p:nvSpPr>
          <p:cNvPr id="311" name="grid-earth_72413">
            <a:extLst>
              <a:ext uri="{FF2B5EF4-FFF2-40B4-BE49-F238E27FC236}">
                <a16:creationId xmlns="" xmlns:a14="http://schemas.microsoft.com/office/drawing/2010/main" xmlns:p14="http://schemas.microsoft.com/office/powerpoint/2010/main" xmlns:a16="http://schemas.microsoft.com/office/drawing/2014/main" id="{54E94C53-81E9-4C03-BE8A-CCAB4E53BDD9}"/>
              </a:ext>
            </a:extLst>
          </p:cNvPr>
          <p:cNvSpPr>
            <a:spLocks noChangeAspect="1"/>
          </p:cNvSpPr>
          <p:nvPr/>
        </p:nvSpPr>
        <p:spPr bwMode="auto">
          <a:xfrm>
            <a:off x="4921350" y="1473539"/>
            <a:ext cx="281191" cy="28075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3" h="613">
                <a:moveTo>
                  <a:pt x="307" y="0"/>
                </a:moveTo>
                <a:cubicBezTo>
                  <a:pt x="137" y="0"/>
                  <a:pt x="0" y="137"/>
                  <a:pt x="0" y="307"/>
                </a:cubicBezTo>
                <a:cubicBezTo>
                  <a:pt x="0" y="476"/>
                  <a:pt x="137" y="613"/>
                  <a:pt x="307" y="613"/>
                </a:cubicBezTo>
                <a:cubicBezTo>
                  <a:pt x="476" y="613"/>
                  <a:pt x="613" y="476"/>
                  <a:pt x="613" y="307"/>
                </a:cubicBezTo>
                <a:cubicBezTo>
                  <a:pt x="613" y="137"/>
                  <a:pt x="476" y="0"/>
                  <a:pt x="307" y="0"/>
                </a:cubicBezTo>
                <a:close/>
                <a:moveTo>
                  <a:pt x="559" y="293"/>
                </a:moveTo>
                <a:lnTo>
                  <a:pt x="475" y="293"/>
                </a:lnTo>
                <a:cubicBezTo>
                  <a:pt x="474" y="249"/>
                  <a:pt x="468" y="208"/>
                  <a:pt x="458" y="170"/>
                </a:cubicBezTo>
                <a:cubicBezTo>
                  <a:pt x="474" y="161"/>
                  <a:pt x="487" y="150"/>
                  <a:pt x="495" y="138"/>
                </a:cubicBezTo>
                <a:cubicBezTo>
                  <a:pt x="532" y="179"/>
                  <a:pt x="556" y="234"/>
                  <a:pt x="559" y="293"/>
                </a:cubicBezTo>
                <a:close/>
                <a:moveTo>
                  <a:pt x="451" y="505"/>
                </a:moveTo>
                <a:cubicBezTo>
                  <a:pt x="448" y="510"/>
                  <a:pt x="440" y="518"/>
                  <a:pt x="425" y="525"/>
                </a:cubicBezTo>
                <a:cubicBezTo>
                  <a:pt x="430" y="515"/>
                  <a:pt x="435" y="505"/>
                  <a:pt x="440" y="495"/>
                </a:cubicBezTo>
                <a:cubicBezTo>
                  <a:pt x="446" y="499"/>
                  <a:pt x="449" y="502"/>
                  <a:pt x="451" y="505"/>
                </a:cubicBezTo>
                <a:close/>
                <a:moveTo>
                  <a:pt x="173" y="495"/>
                </a:moveTo>
                <a:cubicBezTo>
                  <a:pt x="178" y="505"/>
                  <a:pt x="183" y="515"/>
                  <a:pt x="188" y="525"/>
                </a:cubicBezTo>
                <a:cubicBezTo>
                  <a:pt x="174" y="518"/>
                  <a:pt x="165" y="510"/>
                  <a:pt x="163" y="505"/>
                </a:cubicBezTo>
                <a:cubicBezTo>
                  <a:pt x="164" y="502"/>
                  <a:pt x="168" y="499"/>
                  <a:pt x="173" y="495"/>
                </a:cubicBezTo>
                <a:close/>
                <a:moveTo>
                  <a:pt x="163" y="108"/>
                </a:moveTo>
                <a:cubicBezTo>
                  <a:pt x="165" y="103"/>
                  <a:pt x="174" y="96"/>
                  <a:pt x="188" y="88"/>
                </a:cubicBezTo>
                <a:cubicBezTo>
                  <a:pt x="183" y="98"/>
                  <a:pt x="178" y="108"/>
                  <a:pt x="173" y="119"/>
                </a:cubicBezTo>
                <a:cubicBezTo>
                  <a:pt x="168" y="115"/>
                  <a:pt x="164" y="111"/>
                  <a:pt x="163" y="108"/>
                </a:cubicBezTo>
                <a:close/>
                <a:moveTo>
                  <a:pt x="440" y="119"/>
                </a:moveTo>
                <a:cubicBezTo>
                  <a:pt x="435" y="108"/>
                  <a:pt x="430" y="98"/>
                  <a:pt x="425" y="88"/>
                </a:cubicBezTo>
                <a:cubicBezTo>
                  <a:pt x="440" y="96"/>
                  <a:pt x="448" y="103"/>
                  <a:pt x="451" y="108"/>
                </a:cubicBezTo>
                <a:cubicBezTo>
                  <a:pt x="449" y="111"/>
                  <a:pt x="446" y="115"/>
                  <a:pt x="440" y="119"/>
                </a:cubicBezTo>
                <a:close/>
                <a:moveTo>
                  <a:pt x="333" y="65"/>
                </a:moveTo>
                <a:cubicBezTo>
                  <a:pt x="335" y="66"/>
                  <a:pt x="337" y="66"/>
                  <a:pt x="340" y="66"/>
                </a:cubicBezTo>
                <a:cubicBezTo>
                  <a:pt x="359" y="80"/>
                  <a:pt x="377" y="106"/>
                  <a:pt x="391" y="141"/>
                </a:cubicBezTo>
                <a:cubicBezTo>
                  <a:pt x="375" y="145"/>
                  <a:pt x="356" y="149"/>
                  <a:pt x="333" y="151"/>
                </a:cubicBezTo>
                <a:lnTo>
                  <a:pt x="333" y="65"/>
                </a:lnTo>
                <a:close/>
                <a:moveTo>
                  <a:pt x="274" y="66"/>
                </a:moveTo>
                <a:cubicBezTo>
                  <a:pt x="276" y="66"/>
                  <a:pt x="278" y="66"/>
                  <a:pt x="280" y="65"/>
                </a:cubicBezTo>
                <a:lnTo>
                  <a:pt x="280" y="151"/>
                </a:lnTo>
                <a:cubicBezTo>
                  <a:pt x="258" y="149"/>
                  <a:pt x="238" y="145"/>
                  <a:pt x="222" y="141"/>
                </a:cubicBezTo>
                <a:cubicBezTo>
                  <a:pt x="236" y="106"/>
                  <a:pt x="255" y="80"/>
                  <a:pt x="274" y="66"/>
                </a:cubicBezTo>
                <a:close/>
                <a:moveTo>
                  <a:pt x="280" y="204"/>
                </a:moveTo>
                <a:lnTo>
                  <a:pt x="280" y="293"/>
                </a:lnTo>
                <a:lnTo>
                  <a:pt x="192" y="293"/>
                </a:lnTo>
                <a:cubicBezTo>
                  <a:pt x="193" y="256"/>
                  <a:pt x="197" y="222"/>
                  <a:pt x="205" y="191"/>
                </a:cubicBezTo>
                <a:cubicBezTo>
                  <a:pt x="228" y="198"/>
                  <a:pt x="253" y="202"/>
                  <a:pt x="280" y="204"/>
                </a:cubicBezTo>
                <a:close/>
                <a:moveTo>
                  <a:pt x="280" y="347"/>
                </a:moveTo>
                <a:lnTo>
                  <a:pt x="280" y="409"/>
                </a:lnTo>
                <a:cubicBezTo>
                  <a:pt x="253" y="411"/>
                  <a:pt x="228" y="416"/>
                  <a:pt x="205" y="422"/>
                </a:cubicBezTo>
                <a:cubicBezTo>
                  <a:pt x="199" y="399"/>
                  <a:pt x="195" y="374"/>
                  <a:pt x="193" y="347"/>
                </a:cubicBezTo>
                <a:lnTo>
                  <a:pt x="280" y="347"/>
                </a:lnTo>
                <a:close/>
                <a:moveTo>
                  <a:pt x="280" y="463"/>
                </a:moveTo>
                <a:lnTo>
                  <a:pt x="280" y="548"/>
                </a:lnTo>
                <a:cubicBezTo>
                  <a:pt x="278" y="548"/>
                  <a:pt x="276" y="548"/>
                  <a:pt x="274" y="547"/>
                </a:cubicBezTo>
                <a:cubicBezTo>
                  <a:pt x="255" y="533"/>
                  <a:pt x="236" y="507"/>
                  <a:pt x="222" y="473"/>
                </a:cubicBezTo>
                <a:cubicBezTo>
                  <a:pt x="238" y="468"/>
                  <a:pt x="258" y="464"/>
                  <a:pt x="280" y="463"/>
                </a:cubicBezTo>
                <a:close/>
                <a:moveTo>
                  <a:pt x="340" y="547"/>
                </a:moveTo>
                <a:cubicBezTo>
                  <a:pt x="338" y="548"/>
                  <a:pt x="335" y="548"/>
                  <a:pt x="333" y="548"/>
                </a:cubicBezTo>
                <a:lnTo>
                  <a:pt x="333" y="463"/>
                </a:lnTo>
                <a:cubicBezTo>
                  <a:pt x="356" y="464"/>
                  <a:pt x="375" y="468"/>
                  <a:pt x="391" y="473"/>
                </a:cubicBezTo>
                <a:cubicBezTo>
                  <a:pt x="377" y="507"/>
                  <a:pt x="359" y="533"/>
                  <a:pt x="340" y="547"/>
                </a:cubicBezTo>
                <a:close/>
                <a:moveTo>
                  <a:pt x="333" y="409"/>
                </a:moveTo>
                <a:lnTo>
                  <a:pt x="333" y="347"/>
                </a:lnTo>
                <a:lnTo>
                  <a:pt x="420" y="347"/>
                </a:lnTo>
                <a:cubicBezTo>
                  <a:pt x="418" y="374"/>
                  <a:pt x="414" y="399"/>
                  <a:pt x="408" y="422"/>
                </a:cubicBezTo>
                <a:cubicBezTo>
                  <a:pt x="386" y="416"/>
                  <a:pt x="360" y="411"/>
                  <a:pt x="333" y="409"/>
                </a:cubicBezTo>
                <a:close/>
                <a:moveTo>
                  <a:pt x="333" y="293"/>
                </a:moveTo>
                <a:lnTo>
                  <a:pt x="333" y="204"/>
                </a:lnTo>
                <a:cubicBezTo>
                  <a:pt x="360" y="202"/>
                  <a:pt x="386" y="198"/>
                  <a:pt x="408" y="191"/>
                </a:cubicBezTo>
                <a:cubicBezTo>
                  <a:pt x="416" y="222"/>
                  <a:pt x="421" y="256"/>
                  <a:pt x="422" y="293"/>
                </a:cubicBezTo>
                <a:lnTo>
                  <a:pt x="333" y="293"/>
                </a:lnTo>
                <a:close/>
                <a:moveTo>
                  <a:pt x="118" y="138"/>
                </a:moveTo>
                <a:cubicBezTo>
                  <a:pt x="126" y="150"/>
                  <a:pt x="139" y="161"/>
                  <a:pt x="155" y="170"/>
                </a:cubicBezTo>
                <a:cubicBezTo>
                  <a:pt x="145" y="208"/>
                  <a:pt x="139" y="249"/>
                  <a:pt x="138" y="293"/>
                </a:cubicBezTo>
                <a:lnTo>
                  <a:pt x="54" y="293"/>
                </a:lnTo>
                <a:cubicBezTo>
                  <a:pt x="57" y="234"/>
                  <a:pt x="81" y="179"/>
                  <a:pt x="118" y="138"/>
                </a:cubicBezTo>
                <a:close/>
                <a:moveTo>
                  <a:pt x="57" y="347"/>
                </a:moveTo>
                <a:lnTo>
                  <a:pt x="139" y="347"/>
                </a:lnTo>
                <a:cubicBezTo>
                  <a:pt x="142" y="381"/>
                  <a:pt x="147" y="413"/>
                  <a:pt x="155" y="443"/>
                </a:cubicBezTo>
                <a:cubicBezTo>
                  <a:pt x="139" y="452"/>
                  <a:pt x="126" y="463"/>
                  <a:pt x="118" y="476"/>
                </a:cubicBezTo>
                <a:cubicBezTo>
                  <a:pt x="87" y="440"/>
                  <a:pt x="65" y="396"/>
                  <a:pt x="57" y="347"/>
                </a:cubicBezTo>
                <a:close/>
                <a:moveTo>
                  <a:pt x="495" y="476"/>
                </a:moveTo>
                <a:cubicBezTo>
                  <a:pt x="487" y="463"/>
                  <a:pt x="474" y="452"/>
                  <a:pt x="458" y="443"/>
                </a:cubicBezTo>
                <a:cubicBezTo>
                  <a:pt x="466" y="413"/>
                  <a:pt x="472" y="381"/>
                  <a:pt x="474" y="347"/>
                </a:cubicBezTo>
                <a:lnTo>
                  <a:pt x="557" y="347"/>
                </a:lnTo>
                <a:cubicBezTo>
                  <a:pt x="549" y="396"/>
                  <a:pt x="527" y="440"/>
                  <a:pt x="495" y="476"/>
                </a:cubicBezTo>
                <a:close/>
              </a:path>
            </a:pathLst>
          </a:custGeom>
          <a:solidFill>
            <a:srgbClr val="00B0F0"/>
          </a:solidFill>
          <a:ln>
            <a:noFill/>
          </a:ln>
        </p:spPr>
        <p:txBody>
          <a:bodyPr>
            <a:noAutofit/>
          </a:bodyPr>
          <a:lstStyle/>
          <a:p>
            <a:pPr fontAlgn="ctr"/>
            <a:endParaRPr lang="en-US" altLang="zh-CN" sz="1100" dirty="0"/>
          </a:p>
        </p:txBody>
      </p:sp>
      <p:pic>
        <p:nvPicPr>
          <p:cNvPr id="312" name="图片 311">
            <a:extLst>
              <a:ext uri="{FF2B5EF4-FFF2-40B4-BE49-F238E27FC236}">
                <a16:creationId xmlns="" xmlns:a14="http://schemas.microsoft.com/office/drawing/2010/main" xmlns:p14="http://schemas.microsoft.com/office/powerpoint/2010/main" xmlns:a16="http://schemas.microsoft.com/office/drawing/2014/main" id="{21ED18C8-B133-4338-B60F-23706C9CF6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2342"/>
          <a:stretch/>
        </p:blipFill>
        <p:spPr>
          <a:xfrm>
            <a:off x="5425323" y="2456540"/>
            <a:ext cx="1823878" cy="367675"/>
          </a:xfrm>
          <a:prstGeom prst="rect">
            <a:avLst/>
          </a:prstGeom>
        </p:spPr>
      </p:pic>
      <p:grpSp>
        <p:nvGrpSpPr>
          <p:cNvPr id="314" name="组合 195">
            <a:extLst>
              <a:ext uri="{FF2B5EF4-FFF2-40B4-BE49-F238E27FC236}">
                <a16:creationId xmlns="" xmlns:a14="http://schemas.microsoft.com/office/drawing/2010/main" xmlns:p14="http://schemas.microsoft.com/office/powerpoint/2010/main" xmlns:a16="http://schemas.microsoft.com/office/drawing/2014/main" id="{50E721A0-215F-4706-8980-C8ED1EA9830B}"/>
              </a:ext>
            </a:extLst>
          </p:cNvPr>
          <p:cNvGrpSpPr>
            <a:grpSpLocks noChangeAspect="1"/>
          </p:cNvGrpSpPr>
          <p:nvPr/>
        </p:nvGrpSpPr>
        <p:grpSpPr>
          <a:xfrm>
            <a:off x="6552639" y="5668817"/>
            <a:ext cx="290238" cy="268952"/>
            <a:chOff x="171393" y="3704832"/>
            <a:chExt cx="325829" cy="302898"/>
          </a:xfrm>
        </p:grpSpPr>
        <p:grpSp>
          <p:nvGrpSpPr>
            <p:cNvPr id="315" name="组合 923">
              <a:extLst>
                <a:ext uri="{FF2B5EF4-FFF2-40B4-BE49-F238E27FC236}">
                  <a16:creationId xmlns="" xmlns:a14="http://schemas.microsoft.com/office/drawing/2010/main" xmlns:p14="http://schemas.microsoft.com/office/powerpoint/2010/main" xmlns:a16="http://schemas.microsoft.com/office/drawing/2014/main" id="{3C562849-E0C4-4EC6-87F7-3720A1E0A7A3}"/>
                </a:ext>
              </a:extLst>
            </p:cNvPr>
            <p:cNvGrpSpPr/>
            <p:nvPr/>
          </p:nvGrpSpPr>
          <p:grpSpPr>
            <a:xfrm>
              <a:off x="336339" y="3704832"/>
              <a:ext cx="160883" cy="299720"/>
              <a:chOff x="5046989" y="3939464"/>
              <a:chExt cx="185575" cy="402656"/>
            </a:xfrm>
          </p:grpSpPr>
          <p:sp>
            <p:nvSpPr>
              <p:cNvPr id="317" name="圆角矩形 471">
                <a:extLst>
                  <a:ext uri="{FF2B5EF4-FFF2-40B4-BE49-F238E27FC236}">
                    <a16:creationId xmlns="" xmlns:a14="http://schemas.microsoft.com/office/drawing/2010/main" xmlns:p14="http://schemas.microsoft.com/office/powerpoint/2010/main" xmlns:a16="http://schemas.microsoft.com/office/drawing/2014/main" id="{835E95EB-04CA-493C-BDBB-2B7DA748DA5A}"/>
                  </a:ext>
                </a:extLst>
              </p:cNvPr>
              <p:cNvSpPr/>
              <p:nvPr/>
            </p:nvSpPr>
            <p:spPr bwMode="auto">
              <a:xfrm>
                <a:off x="5046989" y="3939464"/>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100" b="1" dirty="0"/>
              </a:p>
            </p:txBody>
          </p:sp>
          <p:sp>
            <p:nvSpPr>
              <p:cNvPr id="318" name="圆角矩形 473">
                <a:extLst>
                  <a:ext uri="{FF2B5EF4-FFF2-40B4-BE49-F238E27FC236}">
                    <a16:creationId xmlns="" xmlns:a14="http://schemas.microsoft.com/office/drawing/2010/main" xmlns:p14="http://schemas.microsoft.com/office/powerpoint/2010/main" xmlns:a16="http://schemas.microsoft.com/office/drawing/2014/main" id="{31685C45-898A-4ADA-80AB-325A5528E9CE}"/>
                  </a:ext>
                </a:extLst>
              </p:cNvPr>
              <p:cNvSpPr/>
              <p:nvPr/>
            </p:nvSpPr>
            <p:spPr bwMode="auto">
              <a:xfrm>
                <a:off x="5046989" y="4077482"/>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100" b="1" dirty="0"/>
              </a:p>
            </p:txBody>
          </p:sp>
          <p:sp>
            <p:nvSpPr>
              <p:cNvPr id="319" name="圆角矩形 474">
                <a:extLst>
                  <a:ext uri="{FF2B5EF4-FFF2-40B4-BE49-F238E27FC236}">
                    <a16:creationId xmlns="" xmlns:a14="http://schemas.microsoft.com/office/drawing/2010/main" xmlns:p14="http://schemas.microsoft.com/office/powerpoint/2010/main" xmlns:a16="http://schemas.microsoft.com/office/drawing/2014/main" id="{14225282-4AB5-42E2-9C92-EC27190216BE}"/>
                  </a:ext>
                </a:extLst>
              </p:cNvPr>
              <p:cNvSpPr/>
              <p:nvPr/>
            </p:nvSpPr>
            <p:spPr bwMode="auto">
              <a:xfrm>
                <a:off x="5046989" y="4220121"/>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100" b="1" dirty="0"/>
              </a:p>
            </p:txBody>
          </p:sp>
        </p:grpSp>
        <p:sp>
          <p:nvSpPr>
            <p:cNvPr id="316" name="Freeform 151">
              <a:extLst>
                <a:ext uri="{FF2B5EF4-FFF2-40B4-BE49-F238E27FC236}">
                  <a16:creationId xmlns="" xmlns:a14="http://schemas.microsoft.com/office/drawing/2010/main" xmlns:p14="http://schemas.microsoft.com/office/powerpoint/2010/main" xmlns:a16="http://schemas.microsoft.com/office/drawing/2014/main" id="{912A3752-FB51-4450-B4AF-DABB61482C01}"/>
                </a:ext>
              </a:extLst>
            </p:cNvPr>
            <p:cNvSpPr>
              <a:spLocks noEditPoints="1"/>
            </p:cNvSpPr>
            <p:nvPr/>
          </p:nvSpPr>
          <p:spPr bwMode="auto">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p>
          </p:txBody>
        </p:sp>
      </p:grpSp>
    </p:spTree>
    <p:extLst>
      <p:ext uri="{BB962C8B-B14F-4D97-AF65-F5344CB8AC3E}">
        <p14:creationId xmlns:p14="http://schemas.microsoft.com/office/powerpoint/2010/main" val="421820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fontAlgn="ctr"/>
            <a:r>
              <a:rPr lang="en-US" dirty="0">
                <a:solidFill>
                  <a:schemeClr val="bg1">
                    <a:lumMod val="50000"/>
                  </a:schemeClr>
                </a:solidFill>
              </a:rPr>
              <a:t>SDN overview</a:t>
            </a:r>
            <a:endParaRPr lang="en-US" altLang="zh-CN" dirty="0">
              <a:solidFill>
                <a:schemeClr val="bg1">
                  <a:lumMod val="50000"/>
                </a:schemeClr>
              </a:solidFill>
            </a:endParaRPr>
          </a:p>
          <a:p>
            <a:pPr fontAlgn="ctr"/>
            <a:r>
              <a:rPr lang="en-US" b="1" dirty="0"/>
              <a:t>Introduction to Huawei </a:t>
            </a:r>
            <a:r>
              <a:rPr lang="en-US" b="1" dirty="0" err="1"/>
              <a:t>iMaster</a:t>
            </a:r>
            <a:r>
              <a:rPr lang="en-US" b="1" dirty="0"/>
              <a:t> NCE</a:t>
            </a:r>
            <a:endParaRPr lang="en-US" altLang="zh-CN" b="1" dirty="0"/>
          </a:p>
          <a:p>
            <a:pPr marL="808038" lvl="1" indent="-355600" fontAlgn="ctr"/>
            <a:r>
              <a:rPr lang="en-US" dirty="0" err="1">
                <a:solidFill>
                  <a:schemeClr val="bg1">
                    <a:lumMod val="50000"/>
                  </a:schemeClr>
                </a:solidFill>
              </a:rPr>
              <a:t>iMaster</a:t>
            </a:r>
            <a:r>
              <a:rPr lang="en-US" dirty="0">
                <a:solidFill>
                  <a:schemeClr val="bg1">
                    <a:lumMod val="50000"/>
                  </a:schemeClr>
                </a:solidFill>
              </a:rPr>
              <a:t> NCE-Campus</a:t>
            </a:r>
          </a:p>
          <a:p>
            <a:pPr marL="808038" lvl="1" indent="-355600" fontAlgn="ctr"/>
            <a:r>
              <a:rPr lang="en-US" dirty="0" err="1">
                <a:solidFill>
                  <a:schemeClr val="bg1">
                    <a:lumMod val="50000"/>
                  </a:schemeClr>
                </a:solidFill>
              </a:rPr>
              <a:t>iMaster</a:t>
            </a:r>
            <a:r>
              <a:rPr lang="en-US" dirty="0">
                <a:solidFill>
                  <a:schemeClr val="bg1">
                    <a:lumMod val="50000"/>
                  </a:schemeClr>
                </a:solidFill>
              </a:rPr>
              <a:t> NCE-Fabric </a:t>
            </a:r>
            <a:endParaRPr lang="en-US" altLang="zh-CN" dirty="0">
              <a:solidFill>
                <a:schemeClr val="bg1">
                  <a:lumMod val="50000"/>
                </a:schemeClr>
              </a:solidFill>
            </a:endParaRPr>
          </a:p>
        </p:txBody>
      </p:sp>
    </p:spTree>
    <p:extLst>
      <p:ext uri="{BB962C8B-B14F-4D97-AF65-F5344CB8AC3E}">
        <p14:creationId xmlns:p14="http://schemas.microsoft.com/office/powerpoint/2010/main" val="2192983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3">
            <a:extLst>
              <a:ext uri="{FF2B5EF4-FFF2-40B4-BE49-F238E27FC236}">
                <a16:creationId xmlns="" xmlns:a14="http://schemas.microsoft.com/office/drawing/2010/main" xmlns:p14="http://schemas.microsoft.com/office/powerpoint/2010/main" xmlns:a16="http://schemas.microsoft.com/office/drawing/2014/main" id="{F0F4DF4A-CAAE-4265-9EDF-1815881EA2C3}"/>
              </a:ext>
            </a:extLst>
          </p:cNvPr>
          <p:cNvSpPr/>
          <p:nvPr/>
        </p:nvSpPr>
        <p:spPr>
          <a:xfrm>
            <a:off x="969819" y="2090381"/>
            <a:ext cx="10227570" cy="1759216"/>
          </a:xfrm>
          <a:prstGeom prst="roundRect">
            <a:avLst>
              <a:gd name="adj" fmla="val 3817"/>
            </a:avLst>
          </a:prstGeom>
          <a:solidFill>
            <a:srgbClr val="F4FBFE"/>
          </a:solidFill>
          <a:ln w="25400">
            <a:gradFill flip="none" rotWithShape="1">
              <a:gsLst>
                <a:gs pos="0">
                  <a:srgbClr val="99DFF9"/>
                </a:gs>
                <a:gs pos="100000">
                  <a:srgbClr val="F3FBFE"/>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050" dirty="0">
              <a:solidFill>
                <a:prstClr val="black"/>
              </a:solidFill>
            </a:endParaRPr>
          </a:p>
        </p:txBody>
      </p:sp>
      <p:sp>
        <p:nvSpPr>
          <p:cNvPr id="40" name="圆角矩形 41">
            <a:extLst>
              <a:ext uri="{FF2B5EF4-FFF2-40B4-BE49-F238E27FC236}">
                <a16:creationId xmlns="" xmlns:a14="http://schemas.microsoft.com/office/drawing/2010/main" xmlns:p14="http://schemas.microsoft.com/office/powerpoint/2010/main" xmlns:a16="http://schemas.microsoft.com/office/drawing/2014/main" id="{E237E473-E86F-4962-B7E6-D8DCC43826E3}"/>
              </a:ext>
            </a:extLst>
          </p:cNvPr>
          <p:cNvSpPr/>
          <p:nvPr/>
        </p:nvSpPr>
        <p:spPr>
          <a:xfrm flipV="1">
            <a:off x="969819" y="4744308"/>
            <a:ext cx="10227570" cy="1616114"/>
          </a:xfrm>
          <a:prstGeom prst="roundRect">
            <a:avLst>
              <a:gd name="adj" fmla="val 3817"/>
            </a:avLst>
          </a:prstGeom>
          <a:solidFill>
            <a:srgbClr val="F4FBFE"/>
          </a:solidFill>
          <a:ln w="25400">
            <a:gradFill flip="none" rotWithShape="1">
              <a:gsLst>
                <a:gs pos="0">
                  <a:srgbClr val="99DFF9"/>
                </a:gs>
                <a:gs pos="100000">
                  <a:srgbClr val="F3FBFE"/>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050" dirty="0">
              <a:solidFill>
                <a:prstClr val="black"/>
              </a:solidFill>
            </a:endParaRPr>
          </a:p>
        </p:txBody>
      </p:sp>
      <p:sp>
        <p:nvSpPr>
          <p:cNvPr id="2" name="标题 1">
            <a:extLst>
              <a:ext uri="{FF2B5EF4-FFF2-40B4-BE49-F238E27FC236}">
                <a16:creationId xmlns="" xmlns:a14="http://schemas.microsoft.com/office/drawing/2010/main" xmlns:p14="http://schemas.microsoft.com/office/powerpoint/2010/main" xmlns:a16="http://schemas.microsoft.com/office/drawing/2014/main" id="{BFB402C0-D466-40CA-8DB5-5D31E48792F5}"/>
              </a:ext>
            </a:extLst>
          </p:cNvPr>
          <p:cNvSpPr>
            <a:spLocks noGrp="1"/>
          </p:cNvSpPr>
          <p:nvPr>
            <p:ph type="title"/>
          </p:nvPr>
        </p:nvSpPr>
        <p:spPr/>
        <p:txBody>
          <a:bodyPr>
            <a:noAutofit/>
          </a:bodyPr>
          <a:lstStyle/>
          <a:p>
            <a:pPr fontAlgn="ctr"/>
            <a:r>
              <a:rPr lang="en-US" dirty="0"/>
              <a:t>Introduction to </a:t>
            </a:r>
            <a:r>
              <a:rPr lang="en-US" dirty="0" err="1"/>
              <a:t>iMaster</a:t>
            </a:r>
            <a:r>
              <a:rPr lang="en-US" dirty="0"/>
              <a:t> NCE</a:t>
            </a:r>
          </a:p>
        </p:txBody>
      </p:sp>
      <p:sp>
        <p:nvSpPr>
          <p:cNvPr id="4" name="椭圆 3">
            <a:extLst>
              <a:ext uri="{FF2B5EF4-FFF2-40B4-BE49-F238E27FC236}">
                <a16:creationId xmlns="" xmlns:a14="http://schemas.microsoft.com/office/drawing/2010/main" xmlns:p14="http://schemas.microsoft.com/office/powerpoint/2010/main" xmlns:a16="http://schemas.microsoft.com/office/drawing/2014/main" id="{39ED5131-33BB-4FC7-9FAF-10E04A93FF1F}"/>
              </a:ext>
            </a:extLst>
          </p:cNvPr>
          <p:cNvSpPr/>
          <p:nvPr/>
        </p:nvSpPr>
        <p:spPr>
          <a:xfrm rot="2496350">
            <a:off x="5439111" y="3607345"/>
            <a:ext cx="1391795" cy="1391795"/>
          </a:xfrm>
          <a:prstGeom prst="ellipse">
            <a:avLst/>
          </a:prstGeom>
          <a:noFill/>
          <a:ln w="31750">
            <a:gradFill>
              <a:gsLst>
                <a:gs pos="0">
                  <a:srgbClr val="00B0F0"/>
                </a:gs>
                <a:gs pos="47000">
                  <a:srgbClr val="99DFF9"/>
                </a:gs>
                <a:gs pos="100000">
                  <a:srgbClr val="00B0F0"/>
                </a:gs>
              </a:gsLst>
              <a:lin ang="5400000" scaled="0"/>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100" dirty="0">
              <a:solidFill>
                <a:prstClr val="black"/>
              </a:solidFill>
            </a:endParaRPr>
          </a:p>
        </p:txBody>
      </p:sp>
      <p:sp>
        <p:nvSpPr>
          <p:cNvPr id="5" name="椭圆 4">
            <a:extLst>
              <a:ext uri="{FF2B5EF4-FFF2-40B4-BE49-F238E27FC236}">
                <a16:creationId xmlns="" xmlns:a14="http://schemas.microsoft.com/office/drawing/2010/main" xmlns:p14="http://schemas.microsoft.com/office/powerpoint/2010/main" xmlns:a16="http://schemas.microsoft.com/office/drawing/2014/main" id="{5D6D5DC5-BD2C-407E-B0A1-42D2C7F7FE2E}"/>
              </a:ext>
            </a:extLst>
          </p:cNvPr>
          <p:cNvSpPr/>
          <p:nvPr/>
        </p:nvSpPr>
        <p:spPr>
          <a:xfrm>
            <a:off x="5870026" y="3290998"/>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6" name="browser-setting-interface-circular-symbol-of-a-wrench-in-a-window-outlines-inside-a-circle_41892">
            <a:extLst>
              <a:ext uri="{FF2B5EF4-FFF2-40B4-BE49-F238E27FC236}">
                <a16:creationId xmlns="" xmlns:a14="http://schemas.microsoft.com/office/drawing/2010/main" xmlns:p14="http://schemas.microsoft.com/office/powerpoint/2010/main" xmlns:a16="http://schemas.microsoft.com/office/drawing/2014/main" id="{D5CE420C-F05E-4914-AD4D-6E66E5072B17}"/>
              </a:ext>
            </a:extLst>
          </p:cNvPr>
          <p:cNvSpPr>
            <a:spLocks noChangeAspect="1"/>
          </p:cNvSpPr>
          <p:nvPr/>
        </p:nvSpPr>
        <p:spPr bwMode="auto">
          <a:xfrm>
            <a:off x="5781564" y="3363688"/>
            <a:ext cx="673541" cy="45022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00B0F0"/>
          </a:solidFill>
          <a:ln>
            <a:noFill/>
          </a:ln>
        </p:spPr>
        <p:txBody>
          <a:bodyPr>
            <a:noAutofit/>
          </a:bodyPr>
          <a:lstStyle/>
          <a:p>
            <a:pPr defTabSz="914112" fontAlgn="ctr"/>
            <a:endParaRPr lang="en-US" altLang="zh-CN" sz="1400" dirty="0">
              <a:solidFill>
                <a:srgbClr val="1D1D1A"/>
              </a:solidFill>
            </a:endParaRPr>
          </a:p>
        </p:txBody>
      </p:sp>
      <p:sp>
        <p:nvSpPr>
          <p:cNvPr id="7" name="椭圆 6">
            <a:extLst>
              <a:ext uri="{FF2B5EF4-FFF2-40B4-BE49-F238E27FC236}">
                <a16:creationId xmlns="" xmlns:a14="http://schemas.microsoft.com/office/drawing/2010/main" xmlns:p14="http://schemas.microsoft.com/office/powerpoint/2010/main" xmlns:a16="http://schemas.microsoft.com/office/drawing/2014/main" id="{9B953947-44E4-4489-8D6E-45C31DE84EDC}"/>
              </a:ext>
            </a:extLst>
          </p:cNvPr>
          <p:cNvSpPr/>
          <p:nvPr/>
        </p:nvSpPr>
        <p:spPr>
          <a:xfrm>
            <a:off x="5409996" y="4451876"/>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8" name="browser-setting-interface-circular-symbol-of-a-wrench-in-a-window-outlines-inside-a-circle_41892">
            <a:extLst>
              <a:ext uri="{FF2B5EF4-FFF2-40B4-BE49-F238E27FC236}">
                <a16:creationId xmlns="" xmlns:a14="http://schemas.microsoft.com/office/drawing/2010/main" xmlns:p14="http://schemas.microsoft.com/office/powerpoint/2010/main" xmlns:a16="http://schemas.microsoft.com/office/drawing/2014/main" id="{205A7B4C-9AA8-4AD1-9DC3-72A79729B929}"/>
              </a:ext>
            </a:extLst>
          </p:cNvPr>
          <p:cNvSpPr>
            <a:spLocks noChangeAspect="1"/>
          </p:cNvSpPr>
          <p:nvPr/>
        </p:nvSpPr>
        <p:spPr bwMode="auto">
          <a:xfrm>
            <a:off x="5437448" y="4570161"/>
            <a:ext cx="538595" cy="389707"/>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00B0F0"/>
          </a:solidFill>
          <a:ln>
            <a:noFill/>
          </a:ln>
        </p:spPr>
        <p:txBody>
          <a:bodyPr>
            <a:noAutofit/>
          </a:bodyPr>
          <a:lstStyle/>
          <a:p>
            <a:pPr fontAlgn="ctr"/>
            <a:endParaRPr lang="en-US" altLang="zh-CN" sz="1400" dirty="0"/>
          </a:p>
        </p:txBody>
      </p:sp>
      <p:sp>
        <p:nvSpPr>
          <p:cNvPr id="9" name="椭圆 8">
            <a:extLst>
              <a:ext uri="{FF2B5EF4-FFF2-40B4-BE49-F238E27FC236}">
                <a16:creationId xmlns="" xmlns:a14="http://schemas.microsoft.com/office/drawing/2010/main" xmlns:p14="http://schemas.microsoft.com/office/powerpoint/2010/main" xmlns:a16="http://schemas.microsoft.com/office/drawing/2014/main" id="{4AA379F2-3386-4258-ABC6-BB6DCB0598F6}"/>
              </a:ext>
            </a:extLst>
          </p:cNvPr>
          <p:cNvSpPr/>
          <p:nvPr/>
        </p:nvSpPr>
        <p:spPr>
          <a:xfrm>
            <a:off x="6350127" y="4323935"/>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10" name="cogwheel-outline_45304">
            <a:extLst>
              <a:ext uri="{FF2B5EF4-FFF2-40B4-BE49-F238E27FC236}">
                <a16:creationId xmlns="" xmlns:a14="http://schemas.microsoft.com/office/drawing/2010/main" xmlns:p14="http://schemas.microsoft.com/office/powerpoint/2010/main" xmlns:a16="http://schemas.microsoft.com/office/drawing/2014/main" id="{CBB7BFD3-1FCB-4C75-AB92-22171CC27035}"/>
              </a:ext>
            </a:extLst>
          </p:cNvPr>
          <p:cNvSpPr>
            <a:spLocks noChangeAspect="1"/>
          </p:cNvSpPr>
          <p:nvPr/>
        </p:nvSpPr>
        <p:spPr bwMode="auto">
          <a:xfrm>
            <a:off x="6391314" y="4386228"/>
            <a:ext cx="511222" cy="460315"/>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00B0F0"/>
          </a:solidFill>
          <a:ln>
            <a:noFill/>
          </a:ln>
        </p:spPr>
        <p:txBody>
          <a:bodyPr>
            <a:noAutofit/>
          </a:bodyPr>
          <a:lstStyle/>
          <a:p>
            <a:pPr fontAlgn="ctr"/>
            <a:endParaRPr lang="en-US" altLang="zh-CN" sz="1400" dirty="0"/>
          </a:p>
        </p:txBody>
      </p:sp>
      <p:sp>
        <p:nvSpPr>
          <p:cNvPr id="11" name="文本框 10">
            <a:extLst>
              <a:ext uri="{FF2B5EF4-FFF2-40B4-BE49-F238E27FC236}">
                <a16:creationId xmlns="" xmlns:a14="http://schemas.microsoft.com/office/drawing/2010/main" xmlns:p14="http://schemas.microsoft.com/office/powerpoint/2010/main" xmlns:a16="http://schemas.microsoft.com/office/drawing/2014/main" id="{4AC7BBCC-630B-4279-B22F-0D2BF6EB21E0}"/>
              </a:ext>
            </a:extLst>
          </p:cNvPr>
          <p:cNvSpPr txBox="1"/>
          <p:nvPr/>
        </p:nvSpPr>
        <p:spPr>
          <a:xfrm>
            <a:off x="5838134" y="4005348"/>
            <a:ext cx="529615" cy="553998"/>
          </a:xfrm>
          <a:prstGeom prst="rect">
            <a:avLst/>
          </a:prstGeom>
          <a:noFill/>
        </p:spPr>
        <p:txBody>
          <a:bodyPr wrap="square" lIns="0" tIns="0" rIns="0" bIns="0" rtlCol="0">
            <a:noAutofit/>
          </a:bodyPr>
          <a:lstStyle/>
          <a:p>
            <a:pPr algn="ctr" fontAlgn="ctr"/>
            <a:r>
              <a:rPr lang="en-US" sz="2800" dirty="0">
                <a:solidFill>
                  <a:srgbClr val="00B0F0"/>
                </a:solidFill>
              </a:rPr>
              <a:t>3</a:t>
            </a:r>
            <a:endParaRPr kumimoji="1" lang="en-US" altLang="zh-CN" sz="2800" dirty="0">
              <a:solidFill>
                <a:srgbClr val="00B0F0"/>
              </a:solidFill>
            </a:endParaRPr>
          </a:p>
        </p:txBody>
      </p:sp>
      <p:sp>
        <p:nvSpPr>
          <p:cNvPr id="12" name="文本框 11">
            <a:extLst>
              <a:ext uri="{FF2B5EF4-FFF2-40B4-BE49-F238E27FC236}">
                <a16:creationId xmlns="" xmlns:a14="http://schemas.microsoft.com/office/drawing/2010/main" xmlns:p14="http://schemas.microsoft.com/office/powerpoint/2010/main" xmlns:a16="http://schemas.microsoft.com/office/drawing/2014/main" id="{812CAFCB-0B17-4370-BD7B-B8AC56792FD9}"/>
              </a:ext>
            </a:extLst>
          </p:cNvPr>
          <p:cNvSpPr txBox="1"/>
          <p:nvPr/>
        </p:nvSpPr>
        <p:spPr>
          <a:xfrm>
            <a:off x="9324675" y="3979295"/>
            <a:ext cx="529615" cy="553998"/>
          </a:xfrm>
          <a:prstGeom prst="rect">
            <a:avLst/>
          </a:prstGeom>
          <a:noFill/>
        </p:spPr>
        <p:txBody>
          <a:bodyPr wrap="square" lIns="0" tIns="0" rIns="0" bIns="0" rtlCol="0">
            <a:noAutofit/>
          </a:bodyPr>
          <a:lstStyle/>
          <a:p>
            <a:pPr algn="ctr" fontAlgn="ctr"/>
            <a:r>
              <a:rPr lang="en-US" sz="2800" dirty="0">
                <a:solidFill>
                  <a:srgbClr val="00B0F0"/>
                </a:solidFill>
              </a:rPr>
              <a:t>4</a:t>
            </a:r>
            <a:endParaRPr kumimoji="1" lang="en-US" altLang="zh-CN" sz="2800" dirty="0">
              <a:solidFill>
                <a:srgbClr val="00B0F0"/>
              </a:solidFill>
            </a:endParaRPr>
          </a:p>
        </p:txBody>
      </p:sp>
      <p:grpSp>
        <p:nvGrpSpPr>
          <p:cNvPr id="13" name="组合 12">
            <a:extLst>
              <a:ext uri="{FF2B5EF4-FFF2-40B4-BE49-F238E27FC236}">
                <a16:creationId xmlns="" xmlns:a14="http://schemas.microsoft.com/office/drawing/2010/main" xmlns:p14="http://schemas.microsoft.com/office/powerpoint/2010/main" xmlns:a16="http://schemas.microsoft.com/office/drawing/2014/main" id="{0A7EC731-FC15-4348-B0C3-F4164FB47FC8}"/>
              </a:ext>
            </a:extLst>
          </p:cNvPr>
          <p:cNvGrpSpPr/>
          <p:nvPr/>
        </p:nvGrpSpPr>
        <p:grpSpPr>
          <a:xfrm rot="16200000">
            <a:off x="1795300" y="3476006"/>
            <a:ext cx="1577735" cy="1567975"/>
            <a:chOff x="1834911" y="3216123"/>
            <a:chExt cx="1776730" cy="1765739"/>
          </a:xfrm>
        </p:grpSpPr>
        <p:sp>
          <p:nvSpPr>
            <p:cNvPr id="14" name="空心弧 13">
              <a:extLst>
                <a:ext uri="{FF2B5EF4-FFF2-40B4-BE49-F238E27FC236}">
                  <a16:creationId xmlns="" xmlns:a14="http://schemas.microsoft.com/office/drawing/2010/main" xmlns:p14="http://schemas.microsoft.com/office/powerpoint/2010/main" xmlns:a16="http://schemas.microsoft.com/office/drawing/2014/main" id="{007CD11B-53D6-4D67-AA1F-036E0900C74D}"/>
                </a:ext>
              </a:extLst>
            </p:cNvPr>
            <p:cNvSpPr/>
            <p:nvPr/>
          </p:nvSpPr>
          <p:spPr>
            <a:xfrm>
              <a:off x="1834911" y="3216123"/>
              <a:ext cx="1776730" cy="1765739"/>
            </a:xfrm>
            <a:prstGeom prst="blockArc">
              <a:avLst>
                <a:gd name="adj1" fmla="val 7925325"/>
                <a:gd name="adj2" fmla="val 14713414"/>
                <a:gd name="adj3" fmla="val 2265"/>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noAutofit/>
            </a:bodyPr>
            <a:lstStyle/>
            <a:p>
              <a:pPr algn="ctr" defTabSz="1218784" fontAlgn="ctr"/>
              <a:endParaRPr lang="en-US" altLang="zh-CN" sz="1100" kern="0" dirty="0">
                <a:solidFill>
                  <a:prstClr val="black">
                    <a:lumMod val="65000"/>
                    <a:lumOff val="35000"/>
                  </a:prstClr>
                </a:solidFill>
              </a:endParaRPr>
            </a:p>
          </p:txBody>
        </p:sp>
        <p:sp>
          <p:nvSpPr>
            <p:cNvPr id="15" name="空心弧 14">
              <a:extLst>
                <a:ext uri="{FF2B5EF4-FFF2-40B4-BE49-F238E27FC236}">
                  <a16:creationId xmlns="" xmlns:a14="http://schemas.microsoft.com/office/drawing/2010/main" xmlns:p14="http://schemas.microsoft.com/office/powerpoint/2010/main" xmlns:a16="http://schemas.microsoft.com/office/drawing/2014/main" id="{FC267298-75EB-424F-B369-12815E3F132B}"/>
                </a:ext>
              </a:extLst>
            </p:cNvPr>
            <p:cNvSpPr/>
            <p:nvPr/>
          </p:nvSpPr>
          <p:spPr>
            <a:xfrm rot="10800000">
              <a:off x="1834911" y="3216123"/>
              <a:ext cx="1776730" cy="1765739"/>
            </a:xfrm>
            <a:prstGeom prst="blockArc">
              <a:avLst>
                <a:gd name="adj1" fmla="val 7420654"/>
                <a:gd name="adj2" fmla="val 14882723"/>
                <a:gd name="adj3" fmla="val 2013"/>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noAutofit/>
            </a:bodyPr>
            <a:lstStyle/>
            <a:p>
              <a:pPr algn="ctr" defTabSz="1218784" fontAlgn="ctr">
                <a:defRPr/>
              </a:pPr>
              <a:endParaRPr lang="en-US" altLang="zh-CN" sz="1100" kern="0" dirty="0">
                <a:solidFill>
                  <a:prstClr val="black">
                    <a:lumMod val="65000"/>
                    <a:lumOff val="35000"/>
                  </a:prstClr>
                </a:solidFill>
              </a:endParaRPr>
            </a:p>
          </p:txBody>
        </p:sp>
      </p:grpSp>
      <p:sp>
        <p:nvSpPr>
          <p:cNvPr id="16" name="文本框 15">
            <a:extLst>
              <a:ext uri="{FF2B5EF4-FFF2-40B4-BE49-F238E27FC236}">
                <a16:creationId xmlns="" xmlns:a14="http://schemas.microsoft.com/office/drawing/2010/main" xmlns:p14="http://schemas.microsoft.com/office/powerpoint/2010/main" xmlns:a16="http://schemas.microsoft.com/office/drawing/2014/main" id="{3AAD62AB-D34A-4700-88E8-DED2861B28DE}"/>
              </a:ext>
            </a:extLst>
          </p:cNvPr>
          <p:cNvSpPr txBox="1"/>
          <p:nvPr/>
        </p:nvSpPr>
        <p:spPr>
          <a:xfrm>
            <a:off x="2316014" y="4089771"/>
            <a:ext cx="529615" cy="553998"/>
          </a:xfrm>
          <a:prstGeom prst="rect">
            <a:avLst/>
          </a:prstGeom>
          <a:noFill/>
        </p:spPr>
        <p:txBody>
          <a:bodyPr wrap="square" lIns="0" tIns="0" rIns="0" bIns="0" rtlCol="0">
            <a:noAutofit/>
          </a:bodyPr>
          <a:lstStyle/>
          <a:p>
            <a:pPr algn="ctr" fontAlgn="ctr"/>
            <a:r>
              <a:rPr lang="en-US" sz="2800" dirty="0">
                <a:solidFill>
                  <a:srgbClr val="00B0F0"/>
                </a:solidFill>
              </a:rPr>
              <a:t>2</a:t>
            </a:r>
            <a:endParaRPr kumimoji="1" lang="en-US" altLang="zh-CN" sz="2800" dirty="0">
              <a:solidFill>
                <a:srgbClr val="00B0F0"/>
              </a:solidFill>
            </a:endParaRPr>
          </a:p>
        </p:txBody>
      </p:sp>
      <p:sp>
        <p:nvSpPr>
          <p:cNvPr id="17" name="燕尾形 18">
            <a:extLst>
              <a:ext uri="{FF2B5EF4-FFF2-40B4-BE49-F238E27FC236}">
                <a16:creationId xmlns="" xmlns:a14="http://schemas.microsoft.com/office/drawing/2010/main" xmlns:p14="http://schemas.microsoft.com/office/powerpoint/2010/main" xmlns:a16="http://schemas.microsoft.com/office/drawing/2014/main" id="{47FCFB8E-6F2E-40E4-8738-D974B6E75EB3}"/>
              </a:ext>
            </a:extLst>
          </p:cNvPr>
          <p:cNvSpPr/>
          <p:nvPr/>
        </p:nvSpPr>
        <p:spPr>
          <a:xfrm rot="10800000">
            <a:off x="2519070" y="3404105"/>
            <a:ext cx="101013" cy="134041"/>
          </a:xfrm>
          <a:prstGeom prst="chevron">
            <a:avLst>
              <a:gd name="adj" fmla="val 89783"/>
            </a:avLst>
          </a:prstGeom>
          <a:solidFill>
            <a:srgbClr val="00B0F0"/>
          </a:solidFill>
          <a:ln w="25400" cap="flat" cmpd="sng" algn="ctr">
            <a:solidFill>
              <a:srgbClr val="00B0F0"/>
            </a:solidFill>
            <a:prstDash val="solid"/>
          </a:ln>
          <a:effectLst/>
        </p:spPr>
        <p:txBody>
          <a:bodyPr rtlCol="0" anchor="ctr">
            <a:noAutofit/>
          </a:bodyPr>
          <a:lstStyle/>
          <a:p>
            <a:pPr algn="ctr" defTabSz="1218784" fontAlgn="ctr">
              <a:defRPr/>
            </a:pPr>
            <a:endParaRPr lang="en-US" altLang="zh-CN" sz="1100" kern="0" dirty="0">
              <a:solidFill>
                <a:prstClr val="black">
                  <a:lumMod val="65000"/>
                  <a:lumOff val="35000"/>
                </a:prstClr>
              </a:solidFill>
            </a:endParaRPr>
          </a:p>
        </p:txBody>
      </p:sp>
      <p:sp>
        <p:nvSpPr>
          <p:cNvPr id="18" name="燕尾形 19">
            <a:extLst>
              <a:ext uri="{FF2B5EF4-FFF2-40B4-BE49-F238E27FC236}">
                <a16:creationId xmlns="" xmlns:a14="http://schemas.microsoft.com/office/drawing/2010/main" xmlns:p14="http://schemas.microsoft.com/office/powerpoint/2010/main" xmlns:a16="http://schemas.microsoft.com/office/drawing/2014/main" id="{774820CD-5E73-4DB3-8F58-696E6347A7BE}"/>
              </a:ext>
            </a:extLst>
          </p:cNvPr>
          <p:cNvSpPr/>
          <p:nvPr/>
        </p:nvSpPr>
        <p:spPr>
          <a:xfrm>
            <a:off x="2553693" y="4971783"/>
            <a:ext cx="101013" cy="134041"/>
          </a:xfrm>
          <a:prstGeom prst="chevron">
            <a:avLst>
              <a:gd name="adj" fmla="val 89783"/>
            </a:avLst>
          </a:prstGeom>
          <a:solidFill>
            <a:srgbClr val="C00000"/>
          </a:solidFill>
          <a:ln w="25400" cap="flat" cmpd="sng" algn="ctr">
            <a:solidFill>
              <a:srgbClr val="00B0F0"/>
            </a:solidFill>
            <a:prstDash val="solid"/>
          </a:ln>
          <a:effectLst/>
        </p:spPr>
        <p:txBody>
          <a:bodyPr rtlCol="0" anchor="ctr">
            <a:noAutofit/>
          </a:bodyPr>
          <a:lstStyle/>
          <a:p>
            <a:pPr algn="ctr" defTabSz="1218784" fontAlgn="ctr">
              <a:defRPr/>
            </a:pPr>
            <a:endParaRPr lang="en-US" altLang="zh-CN" sz="1100" kern="0" dirty="0">
              <a:solidFill>
                <a:prstClr val="black">
                  <a:lumMod val="65000"/>
                  <a:lumOff val="35000"/>
                </a:prstClr>
              </a:solidFill>
            </a:endParaRPr>
          </a:p>
        </p:txBody>
      </p:sp>
      <p:grpSp>
        <p:nvGrpSpPr>
          <p:cNvPr id="19" name="组合 50">
            <a:extLst>
              <a:ext uri="{FF2B5EF4-FFF2-40B4-BE49-F238E27FC236}">
                <a16:creationId xmlns="" xmlns:a14="http://schemas.microsoft.com/office/drawing/2010/main" xmlns:p14="http://schemas.microsoft.com/office/powerpoint/2010/main" xmlns:a16="http://schemas.microsoft.com/office/drawing/2014/main" id="{537552FC-1E5B-4337-BF7B-FDB80FC71AC3}"/>
              </a:ext>
            </a:extLst>
          </p:cNvPr>
          <p:cNvGrpSpPr>
            <a:grpSpLocks noChangeAspect="1"/>
          </p:cNvGrpSpPr>
          <p:nvPr/>
        </p:nvGrpSpPr>
        <p:grpSpPr bwMode="auto">
          <a:xfrm>
            <a:off x="2919550" y="4037633"/>
            <a:ext cx="511657" cy="466736"/>
            <a:chOff x="4656138" y="1211263"/>
            <a:chExt cx="852487" cy="750887"/>
          </a:xfrm>
          <a:solidFill>
            <a:srgbClr val="00B0F0"/>
          </a:solidFill>
        </p:grpSpPr>
        <p:sp>
          <p:nvSpPr>
            <p:cNvPr id="20" name="Freeform 12">
              <a:extLst>
                <a:ext uri="{FF2B5EF4-FFF2-40B4-BE49-F238E27FC236}">
                  <a16:creationId xmlns="" xmlns:a14="http://schemas.microsoft.com/office/drawing/2010/main" xmlns:p14="http://schemas.microsoft.com/office/powerpoint/2010/main" xmlns:a16="http://schemas.microsoft.com/office/drawing/2014/main" id="{195959BE-7420-45CA-92AA-552BC27F3EA7}"/>
                </a:ext>
              </a:extLst>
            </p:cNvPr>
            <p:cNvSpPr>
              <a:spLocks/>
            </p:cNvSpPr>
            <p:nvPr/>
          </p:nvSpPr>
          <p:spPr bwMode="auto">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oAutofit/>
            </a:bodyPr>
            <a:lstStyle/>
            <a:p>
              <a:pPr fontAlgn="ctr"/>
              <a:endParaRPr lang="en-US" altLang="zh-CN" sz="1400" dirty="0"/>
            </a:p>
          </p:txBody>
        </p:sp>
        <p:sp>
          <p:nvSpPr>
            <p:cNvPr id="21" name="Freeform 13">
              <a:extLst>
                <a:ext uri="{FF2B5EF4-FFF2-40B4-BE49-F238E27FC236}">
                  <a16:creationId xmlns="" xmlns:a14="http://schemas.microsoft.com/office/drawing/2010/main" xmlns:p14="http://schemas.microsoft.com/office/powerpoint/2010/main" xmlns:a16="http://schemas.microsoft.com/office/drawing/2014/main" id="{C7D71366-2FAE-4B68-B6F6-DBDE42BE6DCB}"/>
                </a:ext>
              </a:extLst>
            </p:cNvPr>
            <p:cNvSpPr>
              <a:spLocks/>
            </p:cNvSpPr>
            <p:nvPr/>
          </p:nvSpPr>
          <p:spPr bwMode="auto">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oAutofit/>
            </a:bodyPr>
            <a:lstStyle/>
            <a:p>
              <a:pPr fontAlgn="ctr"/>
              <a:endParaRPr lang="en-US" altLang="zh-CN" sz="1400" dirty="0"/>
            </a:p>
          </p:txBody>
        </p:sp>
        <p:sp>
          <p:nvSpPr>
            <p:cNvPr id="22" name="Freeform 14">
              <a:extLst>
                <a:ext uri="{FF2B5EF4-FFF2-40B4-BE49-F238E27FC236}">
                  <a16:creationId xmlns="" xmlns:a14="http://schemas.microsoft.com/office/drawing/2010/main" xmlns:p14="http://schemas.microsoft.com/office/powerpoint/2010/main" xmlns:a16="http://schemas.microsoft.com/office/drawing/2014/main" id="{21E66CA9-6B6D-41E4-A9AD-A551FBF9B4DE}"/>
                </a:ext>
              </a:extLst>
            </p:cNvPr>
            <p:cNvSpPr>
              <a:spLocks noEditPoints="1"/>
            </p:cNvSpPr>
            <p:nvPr/>
          </p:nvSpPr>
          <p:spPr bwMode="auto">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oAutofit/>
            </a:bodyPr>
            <a:lstStyle/>
            <a:p>
              <a:pPr fontAlgn="ctr"/>
              <a:endParaRPr lang="en-US" altLang="zh-CN" sz="1400" dirty="0"/>
            </a:p>
          </p:txBody>
        </p:sp>
      </p:grpSp>
      <p:sp>
        <p:nvSpPr>
          <p:cNvPr id="23" name="椭圆 22">
            <a:extLst>
              <a:ext uri="{FF2B5EF4-FFF2-40B4-BE49-F238E27FC236}">
                <a16:creationId xmlns="" xmlns:a14="http://schemas.microsoft.com/office/drawing/2010/main" xmlns:p14="http://schemas.microsoft.com/office/powerpoint/2010/main" xmlns:a16="http://schemas.microsoft.com/office/drawing/2014/main" id="{FEFBEEA9-5B37-4089-90A9-7E323800976A}"/>
              </a:ext>
            </a:extLst>
          </p:cNvPr>
          <p:cNvSpPr/>
          <p:nvPr/>
        </p:nvSpPr>
        <p:spPr>
          <a:xfrm>
            <a:off x="1548299" y="4089771"/>
            <a:ext cx="595602" cy="595602"/>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24" name="settings_296950">
            <a:extLst>
              <a:ext uri="{FF2B5EF4-FFF2-40B4-BE49-F238E27FC236}">
                <a16:creationId xmlns="" xmlns:a14="http://schemas.microsoft.com/office/drawing/2010/main" xmlns:p14="http://schemas.microsoft.com/office/powerpoint/2010/main" xmlns:a16="http://schemas.microsoft.com/office/drawing/2014/main" id="{6CE3CB25-7E45-4824-A85D-927D99A58DF3}"/>
              </a:ext>
            </a:extLst>
          </p:cNvPr>
          <p:cNvSpPr>
            <a:spLocks noChangeAspect="1"/>
          </p:cNvSpPr>
          <p:nvPr/>
        </p:nvSpPr>
        <p:spPr bwMode="auto">
          <a:xfrm>
            <a:off x="1624066" y="4028102"/>
            <a:ext cx="472482" cy="471768"/>
          </a:xfrm>
          <a:custGeom>
            <a:avLst/>
            <a:gdLst>
              <a:gd name="connsiteX0" fmla="*/ 289530 w 607639"/>
              <a:gd name="connsiteY0" fmla="*/ 535310 h 606722"/>
              <a:gd name="connsiteX1" fmla="*/ 318109 w 607639"/>
              <a:gd name="connsiteY1" fmla="*/ 535310 h 606722"/>
              <a:gd name="connsiteX2" fmla="*/ 318109 w 607639"/>
              <a:gd name="connsiteY2" fmla="*/ 556691 h 606722"/>
              <a:gd name="connsiteX3" fmla="*/ 289530 w 607639"/>
              <a:gd name="connsiteY3" fmla="*/ 556691 h 606722"/>
              <a:gd name="connsiteX4" fmla="*/ 461075 w 607639"/>
              <a:gd name="connsiteY4" fmla="*/ 463897 h 606722"/>
              <a:gd name="connsiteX5" fmla="*/ 489583 w 607639"/>
              <a:gd name="connsiteY5" fmla="*/ 463897 h 606722"/>
              <a:gd name="connsiteX6" fmla="*/ 489583 w 607639"/>
              <a:gd name="connsiteY6" fmla="*/ 485349 h 606722"/>
              <a:gd name="connsiteX7" fmla="*/ 461075 w 607639"/>
              <a:gd name="connsiteY7" fmla="*/ 485349 h 606722"/>
              <a:gd name="connsiteX8" fmla="*/ 117915 w 607639"/>
              <a:gd name="connsiteY8" fmla="*/ 463897 h 606722"/>
              <a:gd name="connsiteX9" fmla="*/ 146565 w 607639"/>
              <a:gd name="connsiteY9" fmla="*/ 463897 h 606722"/>
              <a:gd name="connsiteX10" fmla="*/ 146565 w 607639"/>
              <a:gd name="connsiteY10" fmla="*/ 485349 h 606722"/>
              <a:gd name="connsiteX11" fmla="*/ 117915 w 607639"/>
              <a:gd name="connsiteY11" fmla="*/ 485349 h 606722"/>
              <a:gd name="connsiteX12" fmla="*/ 532487 w 607639"/>
              <a:gd name="connsiteY12" fmla="*/ 292635 h 606722"/>
              <a:gd name="connsiteX13" fmla="*/ 561066 w 607639"/>
              <a:gd name="connsiteY13" fmla="*/ 292635 h 606722"/>
              <a:gd name="connsiteX14" fmla="*/ 561066 w 607639"/>
              <a:gd name="connsiteY14" fmla="*/ 314087 h 606722"/>
              <a:gd name="connsiteX15" fmla="*/ 532487 w 607639"/>
              <a:gd name="connsiteY15" fmla="*/ 314087 h 606722"/>
              <a:gd name="connsiteX16" fmla="*/ 46432 w 607639"/>
              <a:gd name="connsiteY16" fmla="*/ 292635 h 606722"/>
              <a:gd name="connsiteX17" fmla="*/ 75011 w 607639"/>
              <a:gd name="connsiteY17" fmla="*/ 292635 h 606722"/>
              <a:gd name="connsiteX18" fmla="*/ 75011 w 607639"/>
              <a:gd name="connsiteY18" fmla="*/ 314087 h 606722"/>
              <a:gd name="connsiteX19" fmla="*/ 46432 w 607639"/>
              <a:gd name="connsiteY19" fmla="*/ 314087 h 606722"/>
              <a:gd name="connsiteX20" fmla="*/ 346219 w 607639"/>
              <a:gd name="connsiteY20" fmla="*/ 260034 h 606722"/>
              <a:gd name="connsiteX21" fmla="*/ 361436 w 607639"/>
              <a:gd name="connsiteY21" fmla="*/ 275231 h 606722"/>
              <a:gd name="connsiteX22" fmla="*/ 282325 w 607639"/>
              <a:gd name="connsiteY22" fmla="*/ 354239 h 606722"/>
              <a:gd name="connsiteX23" fmla="*/ 239076 w 607639"/>
              <a:gd name="connsiteY23" fmla="*/ 310958 h 606722"/>
              <a:gd name="connsiteX24" fmla="*/ 254204 w 607639"/>
              <a:gd name="connsiteY24" fmla="*/ 295761 h 606722"/>
              <a:gd name="connsiteX25" fmla="*/ 282325 w 607639"/>
              <a:gd name="connsiteY25" fmla="*/ 323845 h 606722"/>
              <a:gd name="connsiteX26" fmla="*/ 303749 w 607639"/>
              <a:gd name="connsiteY26" fmla="*/ 214151 h 606722"/>
              <a:gd name="connsiteX27" fmla="*/ 214467 w 607639"/>
              <a:gd name="connsiteY27" fmla="*/ 303291 h 606722"/>
              <a:gd name="connsiteX28" fmla="*/ 303749 w 607639"/>
              <a:gd name="connsiteY28" fmla="*/ 392519 h 606722"/>
              <a:gd name="connsiteX29" fmla="*/ 393120 w 607639"/>
              <a:gd name="connsiteY29" fmla="*/ 303291 h 606722"/>
              <a:gd name="connsiteX30" fmla="*/ 303749 w 607639"/>
              <a:gd name="connsiteY30" fmla="*/ 214151 h 606722"/>
              <a:gd name="connsiteX31" fmla="*/ 303749 w 607639"/>
              <a:gd name="connsiteY31" fmla="*/ 192644 h 606722"/>
              <a:gd name="connsiteX32" fmla="*/ 414572 w 607639"/>
              <a:gd name="connsiteY32" fmla="*/ 303291 h 606722"/>
              <a:gd name="connsiteX33" fmla="*/ 303749 w 607639"/>
              <a:gd name="connsiteY33" fmla="*/ 413937 h 606722"/>
              <a:gd name="connsiteX34" fmla="*/ 192926 w 607639"/>
              <a:gd name="connsiteY34" fmla="*/ 303291 h 606722"/>
              <a:gd name="connsiteX35" fmla="*/ 303749 w 607639"/>
              <a:gd name="connsiteY35" fmla="*/ 192644 h 606722"/>
              <a:gd name="connsiteX36" fmla="*/ 205077 w 607639"/>
              <a:gd name="connsiteY36" fmla="*/ 158913 h 606722"/>
              <a:gd name="connsiteX37" fmla="*/ 217182 w 607639"/>
              <a:gd name="connsiteY37" fmla="*/ 176598 h 606722"/>
              <a:gd name="connsiteX38" fmla="*/ 150161 w 607639"/>
              <a:gd name="connsiteY38" fmla="*/ 303326 h 606722"/>
              <a:gd name="connsiteX39" fmla="*/ 303784 w 607639"/>
              <a:gd name="connsiteY39" fmla="*/ 456804 h 606722"/>
              <a:gd name="connsiteX40" fmla="*/ 303784 w 607639"/>
              <a:gd name="connsiteY40" fmla="*/ 478222 h 606722"/>
              <a:gd name="connsiteX41" fmla="*/ 128711 w 607639"/>
              <a:gd name="connsiteY41" fmla="*/ 303326 h 606722"/>
              <a:gd name="connsiteX42" fmla="*/ 205077 w 607639"/>
              <a:gd name="connsiteY42" fmla="*/ 158913 h 606722"/>
              <a:gd name="connsiteX43" fmla="*/ 303784 w 607639"/>
              <a:gd name="connsiteY43" fmla="*/ 128500 h 606722"/>
              <a:gd name="connsiteX44" fmla="*/ 478927 w 607639"/>
              <a:gd name="connsiteY44" fmla="*/ 303317 h 606722"/>
              <a:gd name="connsiteX45" fmla="*/ 387618 w 607639"/>
              <a:gd name="connsiteY45" fmla="*/ 456982 h 606722"/>
              <a:gd name="connsiteX46" fmla="*/ 377294 w 607639"/>
              <a:gd name="connsiteY46" fmla="*/ 438141 h 606722"/>
              <a:gd name="connsiteX47" fmla="*/ 457479 w 607639"/>
              <a:gd name="connsiteY47" fmla="*/ 303317 h 606722"/>
              <a:gd name="connsiteX48" fmla="*/ 303784 w 607639"/>
              <a:gd name="connsiteY48" fmla="*/ 149919 h 606722"/>
              <a:gd name="connsiteX49" fmla="*/ 461075 w 607639"/>
              <a:gd name="connsiteY49" fmla="*/ 121302 h 606722"/>
              <a:gd name="connsiteX50" fmla="*/ 489583 w 607639"/>
              <a:gd name="connsiteY50" fmla="*/ 121302 h 606722"/>
              <a:gd name="connsiteX51" fmla="*/ 489583 w 607639"/>
              <a:gd name="connsiteY51" fmla="*/ 142824 h 606722"/>
              <a:gd name="connsiteX52" fmla="*/ 461075 w 607639"/>
              <a:gd name="connsiteY52" fmla="*/ 142824 h 606722"/>
              <a:gd name="connsiteX53" fmla="*/ 117915 w 607639"/>
              <a:gd name="connsiteY53" fmla="*/ 121302 h 606722"/>
              <a:gd name="connsiteX54" fmla="*/ 146565 w 607639"/>
              <a:gd name="connsiteY54" fmla="*/ 121302 h 606722"/>
              <a:gd name="connsiteX55" fmla="*/ 146565 w 607639"/>
              <a:gd name="connsiteY55" fmla="*/ 142824 h 606722"/>
              <a:gd name="connsiteX56" fmla="*/ 117915 w 607639"/>
              <a:gd name="connsiteY56" fmla="*/ 142824 h 606722"/>
              <a:gd name="connsiteX57" fmla="*/ 289530 w 607639"/>
              <a:gd name="connsiteY57" fmla="*/ 49960 h 606722"/>
              <a:gd name="connsiteX58" fmla="*/ 318109 w 607639"/>
              <a:gd name="connsiteY58" fmla="*/ 49960 h 606722"/>
              <a:gd name="connsiteX59" fmla="*/ 318109 w 607639"/>
              <a:gd name="connsiteY59" fmla="*/ 71341 h 606722"/>
              <a:gd name="connsiteX60" fmla="*/ 289530 w 607639"/>
              <a:gd name="connsiteY60" fmla="*/ 71341 h 606722"/>
              <a:gd name="connsiteX61" fmla="*/ 257403 w 607639"/>
              <a:gd name="connsiteY61" fmla="*/ 21418 h 606722"/>
              <a:gd name="connsiteX62" fmla="*/ 257403 w 607639"/>
              <a:gd name="connsiteY62" fmla="*/ 98025 h 606722"/>
              <a:gd name="connsiteX63" fmla="*/ 249393 w 607639"/>
              <a:gd name="connsiteY63" fmla="*/ 100158 h 606722"/>
              <a:gd name="connsiteX64" fmla="*/ 198393 w 607639"/>
              <a:gd name="connsiteY64" fmla="*/ 121220 h 606722"/>
              <a:gd name="connsiteX65" fmla="*/ 191272 w 607639"/>
              <a:gd name="connsiteY65" fmla="*/ 125308 h 606722"/>
              <a:gd name="connsiteX66" fmla="*/ 136979 w 607639"/>
              <a:gd name="connsiteY66" fmla="*/ 71275 h 606722"/>
              <a:gd name="connsiteX67" fmla="*/ 71382 w 607639"/>
              <a:gd name="connsiteY67" fmla="*/ 136772 h 606722"/>
              <a:gd name="connsiteX68" fmla="*/ 125497 w 607639"/>
              <a:gd name="connsiteY68" fmla="*/ 190984 h 606722"/>
              <a:gd name="connsiteX69" fmla="*/ 121403 w 607639"/>
              <a:gd name="connsiteY69" fmla="*/ 198093 h 606722"/>
              <a:gd name="connsiteX70" fmla="*/ 100309 w 607639"/>
              <a:gd name="connsiteY70" fmla="*/ 249016 h 606722"/>
              <a:gd name="connsiteX71" fmla="*/ 98173 w 607639"/>
              <a:gd name="connsiteY71" fmla="*/ 257015 h 606722"/>
              <a:gd name="connsiteX72" fmla="*/ 21450 w 607639"/>
              <a:gd name="connsiteY72" fmla="*/ 257015 h 606722"/>
              <a:gd name="connsiteX73" fmla="*/ 21450 w 607639"/>
              <a:gd name="connsiteY73" fmla="*/ 349707 h 606722"/>
              <a:gd name="connsiteX74" fmla="*/ 98173 w 607639"/>
              <a:gd name="connsiteY74" fmla="*/ 349707 h 606722"/>
              <a:gd name="connsiteX75" fmla="*/ 100309 w 607639"/>
              <a:gd name="connsiteY75" fmla="*/ 357617 h 606722"/>
              <a:gd name="connsiteX76" fmla="*/ 121403 w 607639"/>
              <a:gd name="connsiteY76" fmla="*/ 408629 h 606722"/>
              <a:gd name="connsiteX77" fmla="*/ 125497 w 607639"/>
              <a:gd name="connsiteY77" fmla="*/ 415738 h 606722"/>
              <a:gd name="connsiteX78" fmla="*/ 71382 w 607639"/>
              <a:gd name="connsiteY78" fmla="*/ 469950 h 606722"/>
              <a:gd name="connsiteX79" fmla="*/ 136979 w 607639"/>
              <a:gd name="connsiteY79" fmla="*/ 535447 h 606722"/>
              <a:gd name="connsiteX80" fmla="*/ 191272 w 607639"/>
              <a:gd name="connsiteY80" fmla="*/ 481325 h 606722"/>
              <a:gd name="connsiteX81" fmla="*/ 198393 w 607639"/>
              <a:gd name="connsiteY81" fmla="*/ 485502 h 606722"/>
              <a:gd name="connsiteX82" fmla="*/ 249393 w 607639"/>
              <a:gd name="connsiteY82" fmla="*/ 506564 h 606722"/>
              <a:gd name="connsiteX83" fmla="*/ 257403 w 607639"/>
              <a:gd name="connsiteY83" fmla="*/ 508697 h 606722"/>
              <a:gd name="connsiteX84" fmla="*/ 257403 w 607639"/>
              <a:gd name="connsiteY84" fmla="*/ 585215 h 606722"/>
              <a:gd name="connsiteX85" fmla="*/ 350236 w 607639"/>
              <a:gd name="connsiteY85" fmla="*/ 585215 h 606722"/>
              <a:gd name="connsiteX86" fmla="*/ 350236 w 607639"/>
              <a:gd name="connsiteY86" fmla="*/ 508697 h 606722"/>
              <a:gd name="connsiteX87" fmla="*/ 358157 w 607639"/>
              <a:gd name="connsiteY87" fmla="*/ 506564 h 606722"/>
              <a:gd name="connsiteX88" fmla="*/ 409246 w 607639"/>
              <a:gd name="connsiteY88" fmla="*/ 485502 h 606722"/>
              <a:gd name="connsiteX89" fmla="*/ 416367 w 607639"/>
              <a:gd name="connsiteY89" fmla="*/ 481325 h 606722"/>
              <a:gd name="connsiteX90" fmla="*/ 470660 w 607639"/>
              <a:gd name="connsiteY90" fmla="*/ 535447 h 606722"/>
              <a:gd name="connsiteX91" fmla="*/ 536257 w 607639"/>
              <a:gd name="connsiteY91" fmla="*/ 469950 h 606722"/>
              <a:gd name="connsiteX92" fmla="*/ 482053 w 607639"/>
              <a:gd name="connsiteY92" fmla="*/ 415738 h 606722"/>
              <a:gd name="connsiteX93" fmla="*/ 486236 w 607639"/>
              <a:gd name="connsiteY93" fmla="*/ 408629 h 606722"/>
              <a:gd name="connsiteX94" fmla="*/ 507330 w 607639"/>
              <a:gd name="connsiteY94" fmla="*/ 357617 h 606722"/>
              <a:gd name="connsiteX95" fmla="*/ 509466 w 607639"/>
              <a:gd name="connsiteY95" fmla="*/ 349707 h 606722"/>
              <a:gd name="connsiteX96" fmla="*/ 586100 w 607639"/>
              <a:gd name="connsiteY96" fmla="*/ 349707 h 606722"/>
              <a:gd name="connsiteX97" fmla="*/ 586100 w 607639"/>
              <a:gd name="connsiteY97" fmla="*/ 257015 h 606722"/>
              <a:gd name="connsiteX98" fmla="*/ 509466 w 607639"/>
              <a:gd name="connsiteY98" fmla="*/ 257015 h 606722"/>
              <a:gd name="connsiteX99" fmla="*/ 507330 w 607639"/>
              <a:gd name="connsiteY99" fmla="*/ 249016 h 606722"/>
              <a:gd name="connsiteX100" fmla="*/ 486236 w 607639"/>
              <a:gd name="connsiteY100" fmla="*/ 198093 h 606722"/>
              <a:gd name="connsiteX101" fmla="*/ 482053 w 607639"/>
              <a:gd name="connsiteY101" fmla="*/ 190984 h 606722"/>
              <a:gd name="connsiteX102" fmla="*/ 536257 w 607639"/>
              <a:gd name="connsiteY102" fmla="*/ 136772 h 606722"/>
              <a:gd name="connsiteX103" fmla="*/ 470660 w 607639"/>
              <a:gd name="connsiteY103" fmla="*/ 71275 h 606722"/>
              <a:gd name="connsiteX104" fmla="*/ 416367 w 607639"/>
              <a:gd name="connsiteY104" fmla="*/ 125308 h 606722"/>
              <a:gd name="connsiteX105" fmla="*/ 409246 w 607639"/>
              <a:gd name="connsiteY105" fmla="*/ 121220 h 606722"/>
              <a:gd name="connsiteX106" fmla="*/ 358157 w 607639"/>
              <a:gd name="connsiteY106" fmla="*/ 100158 h 606722"/>
              <a:gd name="connsiteX107" fmla="*/ 350236 w 607639"/>
              <a:gd name="connsiteY107" fmla="*/ 98025 h 606722"/>
              <a:gd name="connsiteX108" fmla="*/ 350236 w 607639"/>
              <a:gd name="connsiteY108" fmla="*/ 21418 h 606722"/>
              <a:gd name="connsiteX109" fmla="*/ 235864 w 607639"/>
              <a:gd name="connsiteY109" fmla="*/ 0 h 606722"/>
              <a:gd name="connsiteX110" fmla="*/ 371686 w 607639"/>
              <a:gd name="connsiteY110" fmla="*/ 0 h 606722"/>
              <a:gd name="connsiteX111" fmla="*/ 371686 w 607639"/>
              <a:gd name="connsiteY111" fmla="*/ 81761 h 606722"/>
              <a:gd name="connsiteX112" fmla="*/ 412717 w 607639"/>
              <a:gd name="connsiteY112" fmla="*/ 98647 h 606722"/>
              <a:gd name="connsiteX113" fmla="*/ 470660 w 607639"/>
              <a:gd name="connsiteY113" fmla="*/ 40970 h 606722"/>
              <a:gd name="connsiteX114" fmla="*/ 566608 w 607639"/>
              <a:gd name="connsiteY114" fmla="*/ 136772 h 606722"/>
              <a:gd name="connsiteX115" fmla="*/ 508843 w 607639"/>
              <a:gd name="connsiteY115" fmla="*/ 194627 h 606722"/>
              <a:gd name="connsiteX116" fmla="*/ 525754 w 607639"/>
              <a:gd name="connsiteY116" fmla="*/ 235508 h 606722"/>
              <a:gd name="connsiteX117" fmla="*/ 607639 w 607639"/>
              <a:gd name="connsiteY117" fmla="*/ 235508 h 606722"/>
              <a:gd name="connsiteX118" fmla="*/ 607639 w 607639"/>
              <a:gd name="connsiteY118" fmla="*/ 371125 h 606722"/>
              <a:gd name="connsiteX119" fmla="*/ 525754 w 607639"/>
              <a:gd name="connsiteY119" fmla="*/ 371125 h 606722"/>
              <a:gd name="connsiteX120" fmla="*/ 508843 w 607639"/>
              <a:gd name="connsiteY120" fmla="*/ 412095 h 606722"/>
              <a:gd name="connsiteX121" fmla="*/ 566608 w 607639"/>
              <a:gd name="connsiteY121" fmla="*/ 469950 h 606722"/>
              <a:gd name="connsiteX122" fmla="*/ 470660 w 607639"/>
              <a:gd name="connsiteY122" fmla="*/ 565753 h 606722"/>
              <a:gd name="connsiteX123" fmla="*/ 412717 w 607639"/>
              <a:gd name="connsiteY123" fmla="*/ 508075 h 606722"/>
              <a:gd name="connsiteX124" fmla="*/ 371686 w 607639"/>
              <a:gd name="connsiteY124" fmla="*/ 524961 h 606722"/>
              <a:gd name="connsiteX125" fmla="*/ 371686 w 607639"/>
              <a:gd name="connsiteY125" fmla="*/ 606722 h 606722"/>
              <a:gd name="connsiteX126" fmla="*/ 235864 w 607639"/>
              <a:gd name="connsiteY126" fmla="*/ 606722 h 606722"/>
              <a:gd name="connsiteX127" fmla="*/ 235864 w 607639"/>
              <a:gd name="connsiteY127" fmla="*/ 524961 h 606722"/>
              <a:gd name="connsiteX128" fmla="*/ 194922 w 607639"/>
              <a:gd name="connsiteY128" fmla="*/ 508075 h 606722"/>
              <a:gd name="connsiteX129" fmla="*/ 136979 w 607639"/>
              <a:gd name="connsiteY129" fmla="*/ 565753 h 606722"/>
              <a:gd name="connsiteX130" fmla="*/ 41031 w 607639"/>
              <a:gd name="connsiteY130" fmla="*/ 469950 h 606722"/>
              <a:gd name="connsiteX131" fmla="*/ 98796 w 607639"/>
              <a:gd name="connsiteY131" fmla="*/ 412095 h 606722"/>
              <a:gd name="connsiteX132" fmla="*/ 81885 w 607639"/>
              <a:gd name="connsiteY132" fmla="*/ 371125 h 606722"/>
              <a:gd name="connsiteX133" fmla="*/ 0 w 607639"/>
              <a:gd name="connsiteY133" fmla="*/ 371125 h 606722"/>
              <a:gd name="connsiteX134" fmla="*/ 0 w 607639"/>
              <a:gd name="connsiteY134" fmla="*/ 235508 h 606722"/>
              <a:gd name="connsiteX135" fmla="*/ 81885 w 607639"/>
              <a:gd name="connsiteY135" fmla="*/ 235508 h 606722"/>
              <a:gd name="connsiteX136" fmla="*/ 98796 w 607639"/>
              <a:gd name="connsiteY136" fmla="*/ 194627 h 606722"/>
              <a:gd name="connsiteX137" fmla="*/ 41031 w 607639"/>
              <a:gd name="connsiteY137" fmla="*/ 136772 h 606722"/>
              <a:gd name="connsiteX138" fmla="*/ 136979 w 607639"/>
              <a:gd name="connsiteY138" fmla="*/ 40970 h 606722"/>
              <a:gd name="connsiteX139" fmla="*/ 194922 w 607639"/>
              <a:gd name="connsiteY139" fmla="*/ 98647 h 606722"/>
              <a:gd name="connsiteX140" fmla="*/ 235864 w 607639"/>
              <a:gd name="connsiteY140" fmla="*/ 8176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9530" y="535310"/>
                </a:moveTo>
                <a:lnTo>
                  <a:pt x="318109" y="535310"/>
                </a:lnTo>
                <a:lnTo>
                  <a:pt x="318109" y="556691"/>
                </a:lnTo>
                <a:lnTo>
                  <a:pt x="289530" y="556691"/>
                </a:lnTo>
                <a:close/>
                <a:moveTo>
                  <a:pt x="461075" y="463897"/>
                </a:moveTo>
                <a:lnTo>
                  <a:pt x="489583" y="463897"/>
                </a:lnTo>
                <a:lnTo>
                  <a:pt x="489583" y="485349"/>
                </a:lnTo>
                <a:lnTo>
                  <a:pt x="461075" y="485349"/>
                </a:lnTo>
                <a:close/>
                <a:moveTo>
                  <a:pt x="117915" y="463897"/>
                </a:moveTo>
                <a:lnTo>
                  <a:pt x="146565" y="463897"/>
                </a:lnTo>
                <a:lnTo>
                  <a:pt x="146565" y="485349"/>
                </a:lnTo>
                <a:lnTo>
                  <a:pt x="117915" y="485349"/>
                </a:lnTo>
                <a:close/>
                <a:moveTo>
                  <a:pt x="532487" y="292635"/>
                </a:moveTo>
                <a:lnTo>
                  <a:pt x="561066" y="292635"/>
                </a:lnTo>
                <a:lnTo>
                  <a:pt x="561066" y="314087"/>
                </a:lnTo>
                <a:lnTo>
                  <a:pt x="532487" y="314087"/>
                </a:lnTo>
                <a:close/>
                <a:moveTo>
                  <a:pt x="46432" y="292635"/>
                </a:moveTo>
                <a:lnTo>
                  <a:pt x="75011" y="292635"/>
                </a:lnTo>
                <a:lnTo>
                  <a:pt x="75011" y="314087"/>
                </a:lnTo>
                <a:lnTo>
                  <a:pt x="46432" y="314087"/>
                </a:lnTo>
                <a:close/>
                <a:moveTo>
                  <a:pt x="346219" y="260034"/>
                </a:moveTo>
                <a:lnTo>
                  <a:pt x="361436" y="275231"/>
                </a:lnTo>
                <a:lnTo>
                  <a:pt x="282325" y="354239"/>
                </a:lnTo>
                <a:lnTo>
                  <a:pt x="239076" y="310958"/>
                </a:lnTo>
                <a:lnTo>
                  <a:pt x="254204" y="295761"/>
                </a:lnTo>
                <a:lnTo>
                  <a:pt x="282325" y="323845"/>
                </a:lnTo>
                <a:close/>
                <a:moveTo>
                  <a:pt x="303749" y="214151"/>
                </a:moveTo>
                <a:cubicBezTo>
                  <a:pt x="254524" y="214151"/>
                  <a:pt x="214467" y="254144"/>
                  <a:pt x="214467" y="303291"/>
                </a:cubicBezTo>
                <a:cubicBezTo>
                  <a:pt x="214467" y="352526"/>
                  <a:pt x="254524" y="392519"/>
                  <a:pt x="303749" y="392519"/>
                </a:cubicBezTo>
                <a:cubicBezTo>
                  <a:pt x="353063" y="392519"/>
                  <a:pt x="393120" y="352526"/>
                  <a:pt x="393120" y="303291"/>
                </a:cubicBezTo>
                <a:cubicBezTo>
                  <a:pt x="393120" y="254144"/>
                  <a:pt x="353063" y="214151"/>
                  <a:pt x="303749" y="214151"/>
                </a:cubicBezTo>
                <a:close/>
                <a:moveTo>
                  <a:pt x="303749" y="192644"/>
                </a:moveTo>
                <a:cubicBezTo>
                  <a:pt x="364902" y="192644"/>
                  <a:pt x="414572" y="242324"/>
                  <a:pt x="414572" y="303291"/>
                </a:cubicBezTo>
                <a:cubicBezTo>
                  <a:pt x="414572" y="364346"/>
                  <a:pt x="364902" y="413937"/>
                  <a:pt x="303749" y="413937"/>
                </a:cubicBezTo>
                <a:cubicBezTo>
                  <a:pt x="242685" y="413937"/>
                  <a:pt x="192926" y="364346"/>
                  <a:pt x="192926" y="303291"/>
                </a:cubicBezTo>
                <a:cubicBezTo>
                  <a:pt x="192926" y="242324"/>
                  <a:pt x="242685" y="192644"/>
                  <a:pt x="303749" y="192644"/>
                </a:cubicBezTo>
                <a:close/>
                <a:moveTo>
                  <a:pt x="205077" y="158913"/>
                </a:moveTo>
                <a:lnTo>
                  <a:pt x="217182" y="176598"/>
                </a:lnTo>
                <a:cubicBezTo>
                  <a:pt x="175261" y="205303"/>
                  <a:pt x="150161" y="252671"/>
                  <a:pt x="150161" y="303326"/>
                </a:cubicBezTo>
                <a:cubicBezTo>
                  <a:pt x="150161" y="387930"/>
                  <a:pt x="219051" y="456804"/>
                  <a:pt x="303784" y="456804"/>
                </a:cubicBezTo>
                <a:lnTo>
                  <a:pt x="303784" y="478222"/>
                </a:lnTo>
                <a:cubicBezTo>
                  <a:pt x="207213" y="478222"/>
                  <a:pt x="128711" y="399750"/>
                  <a:pt x="128711" y="303326"/>
                </a:cubicBezTo>
                <a:cubicBezTo>
                  <a:pt x="128711" y="245561"/>
                  <a:pt x="157282" y="191528"/>
                  <a:pt x="205077" y="158913"/>
                </a:cubicBezTo>
                <a:close/>
                <a:moveTo>
                  <a:pt x="303784" y="128500"/>
                </a:moveTo>
                <a:cubicBezTo>
                  <a:pt x="400344" y="128500"/>
                  <a:pt x="478927" y="206888"/>
                  <a:pt x="478927" y="303317"/>
                </a:cubicBezTo>
                <a:cubicBezTo>
                  <a:pt x="478927" y="367396"/>
                  <a:pt x="443952" y="426231"/>
                  <a:pt x="387618" y="456982"/>
                </a:cubicBezTo>
                <a:lnTo>
                  <a:pt x="377294" y="438141"/>
                </a:lnTo>
                <a:cubicBezTo>
                  <a:pt x="426776" y="411211"/>
                  <a:pt x="457479" y="359575"/>
                  <a:pt x="457479" y="303317"/>
                </a:cubicBezTo>
                <a:cubicBezTo>
                  <a:pt x="457479" y="218708"/>
                  <a:pt x="388508" y="149919"/>
                  <a:pt x="303784" y="149919"/>
                </a:cubicBezTo>
                <a:close/>
                <a:moveTo>
                  <a:pt x="461075" y="121302"/>
                </a:moveTo>
                <a:lnTo>
                  <a:pt x="489583" y="121302"/>
                </a:lnTo>
                <a:lnTo>
                  <a:pt x="489583" y="142824"/>
                </a:lnTo>
                <a:lnTo>
                  <a:pt x="461075" y="142824"/>
                </a:lnTo>
                <a:close/>
                <a:moveTo>
                  <a:pt x="117915" y="121302"/>
                </a:moveTo>
                <a:lnTo>
                  <a:pt x="146565" y="121302"/>
                </a:lnTo>
                <a:lnTo>
                  <a:pt x="146565" y="142824"/>
                </a:lnTo>
                <a:lnTo>
                  <a:pt x="117915" y="142824"/>
                </a:lnTo>
                <a:close/>
                <a:moveTo>
                  <a:pt x="289530" y="49960"/>
                </a:moveTo>
                <a:lnTo>
                  <a:pt x="318109" y="49960"/>
                </a:lnTo>
                <a:lnTo>
                  <a:pt x="318109" y="71341"/>
                </a:lnTo>
                <a:lnTo>
                  <a:pt x="289530" y="71341"/>
                </a:lnTo>
                <a:close/>
                <a:moveTo>
                  <a:pt x="257403" y="21418"/>
                </a:moveTo>
                <a:lnTo>
                  <a:pt x="257403" y="98025"/>
                </a:lnTo>
                <a:lnTo>
                  <a:pt x="249393" y="100158"/>
                </a:lnTo>
                <a:cubicBezTo>
                  <a:pt x="231325" y="105045"/>
                  <a:pt x="214147" y="112155"/>
                  <a:pt x="198393" y="121220"/>
                </a:cubicBezTo>
                <a:lnTo>
                  <a:pt x="191272" y="125308"/>
                </a:lnTo>
                <a:lnTo>
                  <a:pt x="136979" y="71275"/>
                </a:lnTo>
                <a:lnTo>
                  <a:pt x="71382" y="136772"/>
                </a:lnTo>
                <a:lnTo>
                  <a:pt x="125497" y="190984"/>
                </a:lnTo>
                <a:lnTo>
                  <a:pt x="121403" y="198093"/>
                </a:lnTo>
                <a:cubicBezTo>
                  <a:pt x="112325" y="213824"/>
                  <a:pt x="105204" y="230976"/>
                  <a:pt x="100309" y="249016"/>
                </a:cubicBezTo>
                <a:lnTo>
                  <a:pt x="98173" y="257015"/>
                </a:lnTo>
                <a:lnTo>
                  <a:pt x="21450" y="257015"/>
                </a:lnTo>
                <a:lnTo>
                  <a:pt x="21450" y="349707"/>
                </a:lnTo>
                <a:lnTo>
                  <a:pt x="98173" y="349707"/>
                </a:lnTo>
                <a:lnTo>
                  <a:pt x="100309" y="357617"/>
                </a:lnTo>
                <a:cubicBezTo>
                  <a:pt x="105204" y="375746"/>
                  <a:pt x="112325" y="392899"/>
                  <a:pt x="121403" y="408629"/>
                </a:cubicBezTo>
                <a:lnTo>
                  <a:pt x="125497" y="415738"/>
                </a:lnTo>
                <a:lnTo>
                  <a:pt x="71382" y="469950"/>
                </a:lnTo>
                <a:lnTo>
                  <a:pt x="136979" y="535447"/>
                </a:lnTo>
                <a:lnTo>
                  <a:pt x="191272" y="481325"/>
                </a:lnTo>
                <a:lnTo>
                  <a:pt x="198393" y="485502"/>
                </a:lnTo>
                <a:cubicBezTo>
                  <a:pt x="214147" y="494567"/>
                  <a:pt x="231325" y="501677"/>
                  <a:pt x="249393" y="506564"/>
                </a:cubicBezTo>
                <a:lnTo>
                  <a:pt x="257403" y="508697"/>
                </a:lnTo>
                <a:lnTo>
                  <a:pt x="257403" y="585215"/>
                </a:lnTo>
                <a:lnTo>
                  <a:pt x="350236" y="585215"/>
                </a:lnTo>
                <a:lnTo>
                  <a:pt x="350236" y="508697"/>
                </a:lnTo>
                <a:lnTo>
                  <a:pt x="358157" y="506564"/>
                </a:lnTo>
                <a:cubicBezTo>
                  <a:pt x="376314" y="501677"/>
                  <a:pt x="393492" y="494567"/>
                  <a:pt x="409246" y="485502"/>
                </a:cubicBezTo>
                <a:lnTo>
                  <a:pt x="416367" y="481325"/>
                </a:lnTo>
                <a:lnTo>
                  <a:pt x="470660" y="535447"/>
                </a:lnTo>
                <a:lnTo>
                  <a:pt x="536257" y="469950"/>
                </a:lnTo>
                <a:lnTo>
                  <a:pt x="482053" y="415738"/>
                </a:lnTo>
                <a:lnTo>
                  <a:pt x="486236" y="408629"/>
                </a:lnTo>
                <a:cubicBezTo>
                  <a:pt x="495314" y="392899"/>
                  <a:pt x="502435" y="375746"/>
                  <a:pt x="507330" y="357617"/>
                </a:cubicBezTo>
                <a:lnTo>
                  <a:pt x="509466" y="349707"/>
                </a:lnTo>
                <a:lnTo>
                  <a:pt x="586100" y="349707"/>
                </a:lnTo>
                <a:lnTo>
                  <a:pt x="586100" y="257015"/>
                </a:lnTo>
                <a:lnTo>
                  <a:pt x="509466" y="257015"/>
                </a:lnTo>
                <a:lnTo>
                  <a:pt x="507330" y="249016"/>
                </a:lnTo>
                <a:cubicBezTo>
                  <a:pt x="502435" y="230976"/>
                  <a:pt x="495314" y="213824"/>
                  <a:pt x="486236" y="198093"/>
                </a:cubicBezTo>
                <a:lnTo>
                  <a:pt x="482053" y="190984"/>
                </a:lnTo>
                <a:lnTo>
                  <a:pt x="536257" y="136772"/>
                </a:lnTo>
                <a:lnTo>
                  <a:pt x="470660" y="71275"/>
                </a:lnTo>
                <a:lnTo>
                  <a:pt x="416367" y="125308"/>
                </a:lnTo>
                <a:lnTo>
                  <a:pt x="409246" y="121220"/>
                </a:lnTo>
                <a:cubicBezTo>
                  <a:pt x="393492" y="112155"/>
                  <a:pt x="376314" y="105045"/>
                  <a:pt x="358157" y="100158"/>
                </a:cubicBezTo>
                <a:lnTo>
                  <a:pt x="350236" y="98025"/>
                </a:lnTo>
                <a:lnTo>
                  <a:pt x="350236" y="21418"/>
                </a:lnTo>
                <a:close/>
                <a:moveTo>
                  <a:pt x="235864" y="0"/>
                </a:moveTo>
                <a:lnTo>
                  <a:pt x="371686" y="0"/>
                </a:lnTo>
                <a:lnTo>
                  <a:pt x="371686" y="81761"/>
                </a:lnTo>
                <a:cubicBezTo>
                  <a:pt x="386016" y="86116"/>
                  <a:pt x="399812" y="91804"/>
                  <a:pt x="412717" y="98647"/>
                </a:cubicBezTo>
                <a:lnTo>
                  <a:pt x="470660" y="40970"/>
                </a:lnTo>
                <a:lnTo>
                  <a:pt x="566608" y="136772"/>
                </a:lnTo>
                <a:lnTo>
                  <a:pt x="508843" y="194627"/>
                </a:lnTo>
                <a:cubicBezTo>
                  <a:pt x="515697" y="207514"/>
                  <a:pt x="521304" y="221200"/>
                  <a:pt x="525754" y="235508"/>
                </a:cubicBezTo>
                <a:lnTo>
                  <a:pt x="607639" y="235508"/>
                </a:lnTo>
                <a:lnTo>
                  <a:pt x="607639" y="371125"/>
                </a:lnTo>
                <a:lnTo>
                  <a:pt x="525754" y="371125"/>
                </a:lnTo>
                <a:cubicBezTo>
                  <a:pt x="521304" y="385433"/>
                  <a:pt x="515697" y="399208"/>
                  <a:pt x="508843" y="412095"/>
                </a:cubicBezTo>
                <a:lnTo>
                  <a:pt x="566608" y="469950"/>
                </a:lnTo>
                <a:lnTo>
                  <a:pt x="470660" y="565753"/>
                </a:lnTo>
                <a:lnTo>
                  <a:pt x="412717" y="508075"/>
                </a:lnTo>
                <a:cubicBezTo>
                  <a:pt x="399812" y="514918"/>
                  <a:pt x="386016" y="520517"/>
                  <a:pt x="371686" y="524961"/>
                </a:cubicBezTo>
                <a:lnTo>
                  <a:pt x="371686" y="606722"/>
                </a:lnTo>
                <a:lnTo>
                  <a:pt x="235864" y="606722"/>
                </a:lnTo>
                <a:lnTo>
                  <a:pt x="235864" y="524961"/>
                </a:lnTo>
                <a:cubicBezTo>
                  <a:pt x="221534" y="520517"/>
                  <a:pt x="207827" y="514918"/>
                  <a:pt x="194922" y="508075"/>
                </a:cubicBezTo>
                <a:lnTo>
                  <a:pt x="136979" y="565753"/>
                </a:lnTo>
                <a:lnTo>
                  <a:pt x="41031" y="469950"/>
                </a:lnTo>
                <a:lnTo>
                  <a:pt x="98796" y="412095"/>
                </a:lnTo>
                <a:cubicBezTo>
                  <a:pt x="91942" y="399208"/>
                  <a:pt x="86246" y="385433"/>
                  <a:pt x="81885" y="371125"/>
                </a:cubicBezTo>
                <a:lnTo>
                  <a:pt x="0" y="371125"/>
                </a:lnTo>
                <a:lnTo>
                  <a:pt x="0" y="235508"/>
                </a:lnTo>
                <a:lnTo>
                  <a:pt x="81885" y="235508"/>
                </a:lnTo>
                <a:cubicBezTo>
                  <a:pt x="86246" y="221200"/>
                  <a:pt x="91942" y="207514"/>
                  <a:pt x="98796" y="194627"/>
                </a:cubicBezTo>
                <a:lnTo>
                  <a:pt x="41031" y="136772"/>
                </a:lnTo>
                <a:lnTo>
                  <a:pt x="136979" y="40970"/>
                </a:lnTo>
                <a:lnTo>
                  <a:pt x="194922" y="98647"/>
                </a:lnTo>
                <a:cubicBezTo>
                  <a:pt x="207827" y="91804"/>
                  <a:pt x="221534" y="86116"/>
                  <a:pt x="235864" y="81761"/>
                </a:cubicBezTo>
                <a:close/>
              </a:path>
            </a:pathLst>
          </a:custGeom>
          <a:solidFill>
            <a:srgbClr val="00B0F0"/>
          </a:solidFill>
          <a:ln>
            <a:solidFill>
              <a:srgbClr val="00B0F0"/>
            </a:solidFill>
          </a:ln>
        </p:spPr>
        <p:txBody>
          <a:bodyPr>
            <a:noAutofit/>
          </a:bodyPr>
          <a:lstStyle/>
          <a:p>
            <a:pPr fontAlgn="ctr"/>
            <a:endParaRPr lang="en-US" altLang="zh-CN" sz="1400" dirty="0"/>
          </a:p>
        </p:txBody>
      </p:sp>
      <p:sp>
        <p:nvSpPr>
          <p:cNvPr id="25" name="圆角矩形 26">
            <a:extLst>
              <a:ext uri="{FF2B5EF4-FFF2-40B4-BE49-F238E27FC236}">
                <a16:creationId xmlns="" xmlns:a14="http://schemas.microsoft.com/office/drawing/2010/main" xmlns:p14="http://schemas.microsoft.com/office/powerpoint/2010/main" xmlns:a16="http://schemas.microsoft.com/office/drawing/2014/main" id="{7EBCA1A2-3290-428D-8CC7-B9B67ADCE99B}"/>
              </a:ext>
            </a:extLst>
          </p:cNvPr>
          <p:cNvSpPr/>
          <p:nvPr/>
        </p:nvSpPr>
        <p:spPr>
          <a:xfrm rot="2700000">
            <a:off x="9020138" y="3667343"/>
            <a:ext cx="1138691" cy="1138691"/>
          </a:xfrm>
          <a:prstGeom prst="roundRect">
            <a:avLst/>
          </a:prstGeom>
          <a:noFill/>
          <a:ln w="25400">
            <a:gradFill>
              <a:gsLst>
                <a:gs pos="0">
                  <a:srgbClr val="00B0F0"/>
                </a:gs>
                <a:gs pos="47000">
                  <a:srgbClr val="99DFF9"/>
                </a:gs>
                <a:gs pos="100000">
                  <a:srgbClr val="00B0F0"/>
                </a:gs>
              </a:gsLst>
              <a:lin ang="9600000" scaled="0"/>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100" dirty="0">
              <a:solidFill>
                <a:prstClr val="black"/>
              </a:solidFill>
            </a:endParaRPr>
          </a:p>
        </p:txBody>
      </p:sp>
      <p:sp>
        <p:nvSpPr>
          <p:cNvPr id="26" name="椭圆 25">
            <a:extLst>
              <a:ext uri="{FF2B5EF4-FFF2-40B4-BE49-F238E27FC236}">
                <a16:creationId xmlns="" xmlns:a14="http://schemas.microsoft.com/office/drawing/2010/main" xmlns:p14="http://schemas.microsoft.com/office/powerpoint/2010/main" xmlns:a16="http://schemas.microsoft.com/office/drawing/2014/main" id="{C5556740-7075-4C4B-9D85-85FE7021A080}"/>
              </a:ext>
            </a:extLst>
          </p:cNvPr>
          <p:cNvSpPr/>
          <p:nvPr/>
        </p:nvSpPr>
        <p:spPr>
          <a:xfrm>
            <a:off x="8950304" y="3536531"/>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27" name="椭圆 26">
            <a:extLst>
              <a:ext uri="{FF2B5EF4-FFF2-40B4-BE49-F238E27FC236}">
                <a16:creationId xmlns="" xmlns:a14="http://schemas.microsoft.com/office/drawing/2010/main" xmlns:p14="http://schemas.microsoft.com/office/powerpoint/2010/main" xmlns:a16="http://schemas.microsoft.com/office/drawing/2014/main" id="{ED7915ED-938D-4D8C-9A97-E68BBEB24A8C}"/>
              </a:ext>
            </a:extLst>
          </p:cNvPr>
          <p:cNvSpPr/>
          <p:nvPr/>
        </p:nvSpPr>
        <p:spPr>
          <a:xfrm>
            <a:off x="8993880" y="4329919"/>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28" name="椭圆 27">
            <a:extLst>
              <a:ext uri="{FF2B5EF4-FFF2-40B4-BE49-F238E27FC236}">
                <a16:creationId xmlns="" xmlns:a14="http://schemas.microsoft.com/office/drawing/2010/main" xmlns:p14="http://schemas.microsoft.com/office/powerpoint/2010/main" xmlns:a16="http://schemas.microsoft.com/office/drawing/2014/main" id="{B1D96E00-87A8-4E11-840B-1D84E31AD4D3}"/>
              </a:ext>
            </a:extLst>
          </p:cNvPr>
          <p:cNvSpPr/>
          <p:nvPr/>
        </p:nvSpPr>
        <p:spPr>
          <a:xfrm>
            <a:off x="9744571" y="4371157"/>
            <a:ext cx="541456" cy="541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29" name="椭圆 28">
            <a:extLst>
              <a:ext uri="{FF2B5EF4-FFF2-40B4-BE49-F238E27FC236}">
                <a16:creationId xmlns="" xmlns:a14="http://schemas.microsoft.com/office/drawing/2010/main" xmlns:p14="http://schemas.microsoft.com/office/powerpoint/2010/main" xmlns:a16="http://schemas.microsoft.com/office/drawing/2014/main" id="{50721F11-733D-4B12-BA29-B74F7E4DCBE2}"/>
              </a:ext>
            </a:extLst>
          </p:cNvPr>
          <p:cNvSpPr/>
          <p:nvPr/>
        </p:nvSpPr>
        <p:spPr>
          <a:xfrm>
            <a:off x="9695721" y="3510882"/>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p>
        </p:txBody>
      </p:sp>
      <p:sp>
        <p:nvSpPr>
          <p:cNvPr id="30" name="clock_88291">
            <a:extLst>
              <a:ext uri="{FF2B5EF4-FFF2-40B4-BE49-F238E27FC236}">
                <a16:creationId xmlns="" xmlns:a14="http://schemas.microsoft.com/office/drawing/2010/main" xmlns:p14="http://schemas.microsoft.com/office/powerpoint/2010/main" xmlns:a16="http://schemas.microsoft.com/office/drawing/2014/main" id="{8198867C-C93D-40FB-9411-22FD24379365}"/>
              </a:ext>
            </a:extLst>
          </p:cNvPr>
          <p:cNvSpPr>
            <a:spLocks noChangeAspect="1"/>
          </p:cNvSpPr>
          <p:nvPr/>
        </p:nvSpPr>
        <p:spPr bwMode="auto">
          <a:xfrm>
            <a:off x="9017534" y="3617633"/>
            <a:ext cx="408003" cy="407427"/>
          </a:xfrm>
          <a:custGeom>
            <a:avLst/>
            <a:gdLst>
              <a:gd name="connsiteX0" fmla="*/ 291916 w 600159"/>
              <a:gd name="connsiteY0" fmla="*/ 119185 h 599312"/>
              <a:gd name="connsiteX1" fmla="*/ 313425 w 600159"/>
              <a:gd name="connsiteY1" fmla="*/ 140667 h 599312"/>
              <a:gd name="connsiteX2" fmla="*/ 313425 w 600159"/>
              <a:gd name="connsiteY2" fmla="*/ 294692 h 599312"/>
              <a:gd name="connsiteX3" fmla="*/ 454526 w 600159"/>
              <a:gd name="connsiteY3" fmla="*/ 294692 h 599312"/>
              <a:gd name="connsiteX4" fmla="*/ 476035 w 600159"/>
              <a:gd name="connsiteY4" fmla="*/ 316173 h 599312"/>
              <a:gd name="connsiteX5" fmla="*/ 454526 w 600159"/>
              <a:gd name="connsiteY5" fmla="*/ 337655 h 599312"/>
              <a:gd name="connsiteX6" fmla="*/ 291916 w 600159"/>
              <a:gd name="connsiteY6" fmla="*/ 337655 h 599312"/>
              <a:gd name="connsiteX7" fmla="*/ 270407 w 600159"/>
              <a:gd name="connsiteY7" fmla="*/ 316173 h 599312"/>
              <a:gd name="connsiteX8" fmla="*/ 270407 w 600159"/>
              <a:gd name="connsiteY8" fmla="*/ 140667 h 599312"/>
              <a:gd name="connsiteX9" fmla="*/ 291916 w 600159"/>
              <a:gd name="connsiteY9" fmla="*/ 119185 h 599312"/>
              <a:gd name="connsiteX10" fmla="*/ 300080 w 600159"/>
              <a:gd name="connsiteY10" fmla="*/ 42961 h 599312"/>
              <a:gd name="connsiteX11" fmla="*/ 43022 w 600159"/>
              <a:gd name="connsiteY11" fmla="*/ 299656 h 599312"/>
              <a:gd name="connsiteX12" fmla="*/ 300080 w 600159"/>
              <a:gd name="connsiteY12" fmla="*/ 556351 h 599312"/>
              <a:gd name="connsiteX13" fmla="*/ 557137 w 600159"/>
              <a:gd name="connsiteY13" fmla="*/ 299656 h 599312"/>
              <a:gd name="connsiteX14" fmla="*/ 300080 w 600159"/>
              <a:gd name="connsiteY14" fmla="*/ 42961 h 599312"/>
              <a:gd name="connsiteX15" fmla="*/ 300080 w 600159"/>
              <a:gd name="connsiteY15" fmla="*/ 0 h 599312"/>
              <a:gd name="connsiteX16" fmla="*/ 600159 w 600159"/>
              <a:gd name="connsiteY16" fmla="*/ 299656 h 599312"/>
              <a:gd name="connsiteX17" fmla="*/ 300080 w 600159"/>
              <a:gd name="connsiteY17" fmla="*/ 599312 h 599312"/>
              <a:gd name="connsiteX18" fmla="*/ 0 w 600159"/>
              <a:gd name="connsiteY18" fmla="*/ 299656 h 599312"/>
              <a:gd name="connsiteX19" fmla="*/ 300080 w 600159"/>
              <a:gd name="connsiteY19" fmla="*/ 0 h 5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0159" h="599312">
                <a:moveTo>
                  <a:pt x="291916" y="119185"/>
                </a:moveTo>
                <a:cubicBezTo>
                  <a:pt x="303746" y="119185"/>
                  <a:pt x="313425" y="128852"/>
                  <a:pt x="313425" y="140667"/>
                </a:cubicBezTo>
                <a:lnTo>
                  <a:pt x="313425" y="294692"/>
                </a:lnTo>
                <a:lnTo>
                  <a:pt x="454526" y="294692"/>
                </a:lnTo>
                <a:cubicBezTo>
                  <a:pt x="466356" y="294692"/>
                  <a:pt x="476035" y="304358"/>
                  <a:pt x="476035" y="316173"/>
                </a:cubicBezTo>
                <a:cubicBezTo>
                  <a:pt x="476035" y="327988"/>
                  <a:pt x="466356" y="337655"/>
                  <a:pt x="454526" y="337655"/>
                </a:cubicBezTo>
                <a:lnTo>
                  <a:pt x="291916" y="337655"/>
                </a:lnTo>
                <a:cubicBezTo>
                  <a:pt x="280086" y="337655"/>
                  <a:pt x="270407" y="327988"/>
                  <a:pt x="270407" y="316173"/>
                </a:cubicBezTo>
                <a:lnTo>
                  <a:pt x="270407" y="140667"/>
                </a:lnTo>
                <a:cubicBezTo>
                  <a:pt x="270407" y="128852"/>
                  <a:pt x="280086" y="119185"/>
                  <a:pt x="291916" y="119185"/>
                </a:cubicBezTo>
                <a:close/>
                <a:moveTo>
                  <a:pt x="300080" y="42961"/>
                </a:moveTo>
                <a:cubicBezTo>
                  <a:pt x="158322" y="42961"/>
                  <a:pt x="43022" y="158098"/>
                  <a:pt x="43022" y="299656"/>
                </a:cubicBezTo>
                <a:cubicBezTo>
                  <a:pt x="43022" y="441214"/>
                  <a:pt x="158322" y="556351"/>
                  <a:pt x="300080" y="556351"/>
                </a:cubicBezTo>
                <a:cubicBezTo>
                  <a:pt x="441838" y="556351"/>
                  <a:pt x="557137" y="441214"/>
                  <a:pt x="557137" y="299656"/>
                </a:cubicBezTo>
                <a:cubicBezTo>
                  <a:pt x="557137" y="158098"/>
                  <a:pt x="441838" y="42961"/>
                  <a:pt x="300080" y="42961"/>
                </a:cubicBezTo>
                <a:close/>
                <a:moveTo>
                  <a:pt x="300080" y="0"/>
                </a:moveTo>
                <a:cubicBezTo>
                  <a:pt x="465715" y="0"/>
                  <a:pt x="600159" y="134470"/>
                  <a:pt x="600159" y="299656"/>
                </a:cubicBezTo>
                <a:cubicBezTo>
                  <a:pt x="600159" y="464843"/>
                  <a:pt x="465715" y="599312"/>
                  <a:pt x="300080" y="599312"/>
                </a:cubicBezTo>
                <a:cubicBezTo>
                  <a:pt x="134659" y="599312"/>
                  <a:pt x="0" y="465058"/>
                  <a:pt x="0" y="299656"/>
                </a:cubicBezTo>
                <a:cubicBezTo>
                  <a:pt x="0" y="134470"/>
                  <a:pt x="134659" y="0"/>
                  <a:pt x="300080" y="0"/>
                </a:cubicBezTo>
                <a:close/>
              </a:path>
            </a:pathLst>
          </a:custGeom>
          <a:solidFill>
            <a:srgbClr val="00B0F0"/>
          </a:solidFill>
          <a:ln>
            <a:noFill/>
          </a:ln>
        </p:spPr>
        <p:txBody>
          <a:bodyPr>
            <a:noAutofit/>
          </a:bodyPr>
          <a:lstStyle/>
          <a:p>
            <a:pPr fontAlgn="ctr"/>
            <a:endParaRPr lang="en-US" altLang="zh-CN" sz="1400" dirty="0"/>
          </a:p>
        </p:txBody>
      </p:sp>
      <p:sp>
        <p:nvSpPr>
          <p:cNvPr id="31" name="settings-tool_1475">
            <a:extLst>
              <a:ext uri="{FF2B5EF4-FFF2-40B4-BE49-F238E27FC236}">
                <a16:creationId xmlns="" xmlns:a14="http://schemas.microsoft.com/office/drawing/2010/main" xmlns:p14="http://schemas.microsoft.com/office/powerpoint/2010/main" xmlns:a16="http://schemas.microsoft.com/office/drawing/2014/main" id="{4642EEE5-1B0A-4A2F-AD70-08961CBAC65A}"/>
              </a:ext>
            </a:extLst>
          </p:cNvPr>
          <p:cNvSpPr>
            <a:spLocks noChangeAspect="1"/>
          </p:cNvSpPr>
          <p:nvPr/>
        </p:nvSpPr>
        <p:spPr bwMode="auto">
          <a:xfrm>
            <a:off x="9758291" y="3595898"/>
            <a:ext cx="418016" cy="409450"/>
          </a:xfrm>
          <a:custGeom>
            <a:avLst/>
            <a:gdLst>
              <a:gd name="T0" fmla="*/ 141 w 313"/>
              <a:gd name="T1" fmla="*/ 307 h 307"/>
              <a:gd name="T2" fmla="*/ 105 w 313"/>
              <a:gd name="T3" fmla="*/ 261 h 307"/>
              <a:gd name="T4" fmla="*/ 58 w 313"/>
              <a:gd name="T5" fmla="*/ 274 h 307"/>
              <a:gd name="T6" fmla="*/ 47 w 313"/>
              <a:gd name="T7" fmla="*/ 204 h 307"/>
              <a:gd name="T8" fmla="*/ 0 w 313"/>
              <a:gd name="T9" fmla="*/ 170 h 307"/>
              <a:gd name="T10" fmla="*/ 43 w 313"/>
              <a:gd name="T11" fmla="*/ 114 h 307"/>
              <a:gd name="T12" fmla="*/ 34 w 313"/>
              <a:gd name="T13" fmla="*/ 57 h 307"/>
              <a:gd name="T14" fmla="*/ 63 w 313"/>
              <a:gd name="T15" fmla="*/ 32 h 307"/>
              <a:gd name="T16" fmla="*/ 116 w 313"/>
              <a:gd name="T17" fmla="*/ 42 h 307"/>
              <a:gd name="T18" fmla="*/ 172 w 313"/>
              <a:gd name="T19" fmla="*/ 0 h 307"/>
              <a:gd name="T20" fmla="*/ 208 w 313"/>
              <a:gd name="T21" fmla="*/ 46 h 307"/>
              <a:gd name="T22" fmla="*/ 255 w 313"/>
              <a:gd name="T23" fmla="*/ 33 h 307"/>
              <a:gd name="T24" fmla="*/ 266 w 313"/>
              <a:gd name="T25" fmla="*/ 103 h 307"/>
              <a:gd name="T26" fmla="*/ 313 w 313"/>
              <a:gd name="T27" fmla="*/ 137 h 307"/>
              <a:gd name="T28" fmla="*/ 270 w 313"/>
              <a:gd name="T29" fmla="*/ 193 h 307"/>
              <a:gd name="T30" fmla="*/ 279 w 313"/>
              <a:gd name="T31" fmla="*/ 250 h 307"/>
              <a:gd name="T32" fmla="*/ 250 w 313"/>
              <a:gd name="T33" fmla="*/ 275 h 307"/>
              <a:gd name="T34" fmla="*/ 209 w 313"/>
              <a:gd name="T35" fmla="*/ 261 h 307"/>
              <a:gd name="T36" fmla="*/ 173 w 313"/>
              <a:gd name="T37" fmla="*/ 307 h 307"/>
              <a:gd name="T38" fmla="*/ 169 w 313"/>
              <a:gd name="T39" fmla="*/ 290 h 307"/>
              <a:gd name="T40" fmla="*/ 187 w 313"/>
              <a:gd name="T41" fmla="*/ 250 h 307"/>
              <a:gd name="T42" fmla="*/ 212 w 313"/>
              <a:gd name="T43" fmla="*/ 243 h 307"/>
              <a:gd name="T44" fmla="*/ 263 w 313"/>
              <a:gd name="T45" fmla="*/ 241 h 307"/>
              <a:gd name="T46" fmla="*/ 248 w 313"/>
              <a:gd name="T47" fmla="*/ 201 h 307"/>
              <a:gd name="T48" fmla="*/ 261 w 313"/>
              <a:gd name="T49" fmla="*/ 178 h 307"/>
              <a:gd name="T50" fmla="*/ 296 w 313"/>
              <a:gd name="T51" fmla="*/ 142 h 307"/>
              <a:gd name="T52" fmla="*/ 256 w 313"/>
              <a:gd name="T53" fmla="*/ 124 h 307"/>
              <a:gd name="T54" fmla="*/ 248 w 313"/>
              <a:gd name="T55" fmla="*/ 99 h 307"/>
              <a:gd name="T56" fmla="*/ 246 w 313"/>
              <a:gd name="T57" fmla="*/ 49 h 307"/>
              <a:gd name="T58" fmla="*/ 205 w 313"/>
              <a:gd name="T59" fmla="*/ 64 h 307"/>
              <a:gd name="T60" fmla="*/ 182 w 313"/>
              <a:gd name="T61" fmla="*/ 52 h 307"/>
              <a:gd name="T62" fmla="*/ 144 w 313"/>
              <a:gd name="T63" fmla="*/ 17 h 307"/>
              <a:gd name="T64" fmla="*/ 126 w 313"/>
              <a:gd name="T65" fmla="*/ 57 h 307"/>
              <a:gd name="T66" fmla="*/ 101 w 313"/>
              <a:gd name="T67" fmla="*/ 64 h 307"/>
              <a:gd name="T68" fmla="*/ 50 w 313"/>
              <a:gd name="T69" fmla="*/ 66 h 307"/>
              <a:gd name="T70" fmla="*/ 65 w 313"/>
              <a:gd name="T71" fmla="*/ 106 h 307"/>
              <a:gd name="T72" fmla="*/ 52 w 313"/>
              <a:gd name="T73" fmla="*/ 129 h 307"/>
              <a:gd name="T74" fmla="*/ 17 w 313"/>
              <a:gd name="T75" fmla="*/ 165 h 307"/>
              <a:gd name="T76" fmla="*/ 57 w 313"/>
              <a:gd name="T77" fmla="*/ 183 h 307"/>
              <a:gd name="T78" fmla="*/ 65 w 313"/>
              <a:gd name="T79" fmla="*/ 208 h 307"/>
              <a:gd name="T80" fmla="*/ 67 w 313"/>
              <a:gd name="T81" fmla="*/ 258 h 307"/>
              <a:gd name="T82" fmla="*/ 108 w 313"/>
              <a:gd name="T83" fmla="*/ 243 h 307"/>
              <a:gd name="T84" fmla="*/ 131 w 313"/>
              <a:gd name="T85" fmla="*/ 255 h 307"/>
              <a:gd name="T86" fmla="*/ 157 w 313"/>
              <a:gd name="T87" fmla="*/ 209 h 307"/>
              <a:gd name="T88" fmla="*/ 157 w 313"/>
              <a:gd name="T89" fmla="*/ 99 h 307"/>
              <a:gd name="T90" fmla="*/ 157 w 313"/>
              <a:gd name="T91" fmla="*/ 209 h 307"/>
              <a:gd name="T92" fmla="*/ 118 w 313"/>
              <a:gd name="T93" fmla="*/ 154 h 307"/>
              <a:gd name="T94" fmla="*/ 195 w 313"/>
              <a:gd name="T95" fmla="*/ 15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307">
                <a:moveTo>
                  <a:pt x="173" y="307"/>
                </a:moveTo>
                <a:lnTo>
                  <a:pt x="141" y="307"/>
                </a:lnTo>
                <a:cubicBezTo>
                  <a:pt x="135" y="307"/>
                  <a:pt x="133" y="307"/>
                  <a:pt x="116" y="265"/>
                </a:cubicBezTo>
                <a:lnTo>
                  <a:pt x="105" y="261"/>
                </a:lnTo>
                <a:cubicBezTo>
                  <a:pt x="70" y="276"/>
                  <a:pt x="66" y="276"/>
                  <a:pt x="64" y="276"/>
                </a:cubicBezTo>
                <a:cubicBezTo>
                  <a:pt x="62" y="276"/>
                  <a:pt x="59" y="275"/>
                  <a:pt x="58" y="274"/>
                </a:cubicBezTo>
                <a:lnTo>
                  <a:pt x="35" y="251"/>
                </a:lnTo>
                <a:cubicBezTo>
                  <a:pt x="30" y="247"/>
                  <a:pt x="29" y="246"/>
                  <a:pt x="47" y="204"/>
                </a:cubicBezTo>
                <a:lnTo>
                  <a:pt x="43" y="194"/>
                </a:lnTo>
                <a:cubicBezTo>
                  <a:pt x="0" y="178"/>
                  <a:pt x="0" y="176"/>
                  <a:pt x="0" y="170"/>
                </a:cubicBezTo>
                <a:lnTo>
                  <a:pt x="0" y="138"/>
                </a:lnTo>
                <a:cubicBezTo>
                  <a:pt x="0" y="132"/>
                  <a:pt x="0" y="130"/>
                  <a:pt x="43" y="114"/>
                </a:cubicBezTo>
                <a:lnTo>
                  <a:pt x="47" y="103"/>
                </a:lnTo>
                <a:cubicBezTo>
                  <a:pt x="28" y="63"/>
                  <a:pt x="29" y="61"/>
                  <a:pt x="34" y="57"/>
                </a:cubicBezTo>
                <a:lnTo>
                  <a:pt x="57" y="34"/>
                </a:lnTo>
                <a:cubicBezTo>
                  <a:pt x="59" y="33"/>
                  <a:pt x="61" y="32"/>
                  <a:pt x="63" y="32"/>
                </a:cubicBezTo>
                <a:cubicBezTo>
                  <a:pt x="65" y="32"/>
                  <a:pt x="69" y="32"/>
                  <a:pt x="105" y="47"/>
                </a:cubicBezTo>
                <a:lnTo>
                  <a:pt x="116" y="42"/>
                </a:lnTo>
                <a:cubicBezTo>
                  <a:pt x="131" y="0"/>
                  <a:pt x="133" y="0"/>
                  <a:pt x="140" y="0"/>
                </a:cubicBezTo>
                <a:lnTo>
                  <a:pt x="172" y="0"/>
                </a:lnTo>
                <a:cubicBezTo>
                  <a:pt x="178" y="0"/>
                  <a:pt x="180" y="0"/>
                  <a:pt x="197" y="42"/>
                </a:cubicBezTo>
                <a:lnTo>
                  <a:pt x="208" y="46"/>
                </a:lnTo>
                <a:cubicBezTo>
                  <a:pt x="243" y="31"/>
                  <a:pt x="247" y="31"/>
                  <a:pt x="249" y="31"/>
                </a:cubicBezTo>
                <a:cubicBezTo>
                  <a:pt x="251" y="31"/>
                  <a:pt x="254" y="32"/>
                  <a:pt x="255" y="33"/>
                </a:cubicBezTo>
                <a:lnTo>
                  <a:pt x="278" y="56"/>
                </a:lnTo>
                <a:cubicBezTo>
                  <a:pt x="283" y="60"/>
                  <a:pt x="284" y="61"/>
                  <a:pt x="266" y="103"/>
                </a:cubicBezTo>
                <a:lnTo>
                  <a:pt x="270" y="113"/>
                </a:lnTo>
                <a:cubicBezTo>
                  <a:pt x="313" y="129"/>
                  <a:pt x="313" y="131"/>
                  <a:pt x="313" y="137"/>
                </a:cubicBezTo>
                <a:lnTo>
                  <a:pt x="313" y="169"/>
                </a:lnTo>
                <a:cubicBezTo>
                  <a:pt x="313" y="175"/>
                  <a:pt x="313" y="177"/>
                  <a:pt x="270" y="193"/>
                </a:cubicBezTo>
                <a:lnTo>
                  <a:pt x="266" y="204"/>
                </a:lnTo>
                <a:cubicBezTo>
                  <a:pt x="285" y="244"/>
                  <a:pt x="284" y="246"/>
                  <a:pt x="279" y="250"/>
                </a:cubicBezTo>
                <a:lnTo>
                  <a:pt x="256" y="273"/>
                </a:lnTo>
                <a:cubicBezTo>
                  <a:pt x="255" y="274"/>
                  <a:pt x="252" y="275"/>
                  <a:pt x="250" y="275"/>
                </a:cubicBezTo>
                <a:lnTo>
                  <a:pt x="250" y="275"/>
                </a:lnTo>
                <a:cubicBezTo>
                  <a:pt x="248" y="275"/>
                  <a:pt x="244" y="275"/>
                  <a:pt x="209" y="261"/>
                </a:cubicBezTo>
                <a:lnTo>
                  <a:pt x="197" y="265"/>
                </a:lnTo>
                <a:cubicBezTo>
                  <a:pt x="182" y="307"/>
                  <a:pt x="180" y="307"/>
                  <a:pt x="173" y="307"/>
                </a:cubicBezTo>
                <a:close/>
                <a:moveTo>
                  <a:pt x="146" y="290"/>
                </a:moveTo>
                <a:lnTo>
                  <a:pt x="169" y="290"/>
                </a:lnTo>
                <a:cubicBezTo>
                  <a:pt x="172" y="283"/>
                  <a:pt x="178" y="268"/>
                  <a:pt x="182" y="255"/>
                </a:cubicBezTo>
                <a:cubicBezTo>
                  <a:pt x="183" y="253"/>
                  <a:pt x="185" y="251"/>
                  <a:pt x="187" y="250"/>
                </a:cubicBezTo>
                <a:lnTo>
                  <a:pt x="205" y="243"/>
                </a:lnTo>
                <a:cubicBezTo>
                  <a:pt x="207" y="242"/>
                  <a:pt x="210" y="242"/>
                  <a:pt x="212" y="243"/>
                </a:cubicBezTo>
                <a:cubicBezTo>
                  <a:pt x="225" y="249"/>
                  <a:pt x="240" y="255"/>
                  <a:pt x="247" y="257"/>
                </a:cubicBezTo>
                <a:lnTo>
                  <a:pt x="263" y="241"/>
                </a:lnTo>
                <a:cubicBezTo>
                  <a:pt x="261" y="235"/>
                  <a:pt x="254" y="220"/>
                  <a:pt x="249" y="208"/>
                </a:cubicBezTo>
                <a:cubicBezTo>
                  <a:pt x="247" y="206"/>
                  <a:pt x="247" y="203"/>
                  <a:pt x="248" y="201"/>
                </a:cubicBezTo>
                <a:lnTo>
                  <a:pt x="256" y="183"/>
                </a:lnTo>
                <a:cubicBezTo>
                  <a:pt x="257" y="181"/>
                  <a:pt x="258" y="179"/>
                  <a:pt x="261" y="178"/>
                </a:cubicBezTo>
                <a:cubicBezTo>
                  <a:pt x="274" y="173"/>
                  <a:pt x="289" y="167"/>
                  <a:pt x="296" y="164"/>
                </a:cubicBezTo>
                <a:lnTo>
                  <a:pt x="296" y="142"/>
                </a:lnTo>
                <a:cubicBezTo>
                  <a:pt x="289" y="139"/>
                  <a:pt x="274" y="133"/>
                  <a:pt x="261" y="129"/>
                </a:cubicBezTo>
                <a:cubicBezTo>
                  <a:pt x="259" y="128"/>
                  <a:pt x="257" y="126"/>
                  <a:pt x="256" y="124"/>
                </a:cubicBezTo>
                <a:lnTo>
                  <a:pt x="248" y="106"/>
                </a:lnTo>
                <a:cubicBezTo>
                  <a:pt x="247" y="104"/>
                  <a:pt x="247" y="101"/>
                  <a:pt x="248" y="99"/>
                </a:cubicBezTo>
                <a:cubicBezTo>
                  <a:pt x="254" y="86"/>
                  <a:pt x="260" y="72"/>
                  <a:pt x="263" y="65"/>
                </a:cubicBezTo>
                <a:lnTo>
                  <a:pt x="246" y="49"/>
                </a:lnTo>
                <a:cubicBezTo>
                  <a:pt x="240" y="51"/>
                  <a:pt x="225" y="58"/>
                  <a:pt x="212" y="64"/>
                </a:cubicBezTo>
                <a:cubicBezTo>
                  <a:pt x="210" y="65"/>
                  <a:pt x="207" y="65"/>
                  <a:pt x="205" y="64"/>
                </a:cubicBezTo>
                <a:lnTo>
                  <a:pt x="187" y="57"/>
                </a:lnTo>
                <a:cubicBezTo>
                  <a:pt x="185" y="56"/>
                  <a:pt x="183" y="54"/>
                  <a:pt x="182" y="52"/>
                </a:cubicBezTo>
                <a:cubicBezTo>
                  <a:pt x="177" y="39"/>
                  <a:pt x="171" y="24"/>
                  <a:pt x="167" y="17"/>
                </a:cubicBezTo>
                <a:lnTo>
                  <a:pt x="144" y="17"/>
                </a:lnTo>
                <a:cubicBezTo>
                  <a:pt x="141" y="24"/>
                  <a:pt x="135" y="39"/>
                  <a:pt x="131" y="52"/>
                </a:cubicBezTo>
                <a:cubicBezTo>
                  <a:pt x="130" y="54"/>
                  <a:pt x="128" y="56"/>
                  <a:pt x="126" y="57"/>
                </a:cubicBezTo>
                <a:lnTo>
                  <a:pt x="108" y="64"/>
                </a:lnTo>
                <a:cubicBezTo>
                  <a:pt x="106" y="65"/>
                  <a:pt x="103" y="65"/>
                  <a:pt x="101" y="64"/>
                </a:cubicBezTo>
                <a:cubicBezTo>
                  <a:pt x="88" y="58"/>
                  <a:pt x="73" y="52"/>
                  <a:pt x="66" y="50"/>
                </a:cubicBezTo>
                <a:lnTo>
                  <a:pt x="50" y="66"/>
                </a:lnTo>
                <a:cubicBezTo>
                  <a:pt x="52" y="72"/>
                  <a:pt x="59" y="87"/>
                  <a:pt x="65" y="99"/>
                </a:cubicBezTo>
                <a:cubicBezTo>
                  <a:pt x="66" y="101"/>
                  <a:pt x="66" y="104"/>
                  <a:pt x="65" y="106"/>
                </a:cubicBezTo>
                <a:lnTo>
                  <a:pt x="57" y="124"/>
                </a:lnTo>
                <a:cubicBezTo>
                  <a:pt x="56" y="126"/>
                  <a:pt x="55" y="128"/>
                  <a:pt x="52" y="129"/>
                </a:cubicBezTo>
                <a:cubicBezTo>
                  <a:pt x="39" y="134"/>
                  <a:pt x="24" y="140"/>
                  <a:pt x="17" y="143"/>
                </a:cubicBezTo>
                <a:lnTo>
                  <a:pt x="17" y="165"/>
                </a:lnTo>
                <a:cubicBezTo>
                  <a:pt x="24" y="168"/>
                  <a:pt x="39" y="174"/>
                  <a:pt x="52" y="179"/>
                </a:cubicBezTo>
                <a:cubicBezTo>
                  <a:pt x="55" y="179"/>
                  <a:pt x="56" y="181"/>
                  <a:pt x="57" y="183"/>
                </a:cubicBezTo>
                <a:lnTo>
                  <a:pt x="65" y="201"/>
                </a:lnTo>
                <a:cubicBezTo>
                  <a:pt x="66" y="203"/>
                  <a:pt x="66" y="206"/>
                  <a:pt x="65" y="208"/>
                </a:cubicBezTo>
                <a:cubicBezTo>
                  <a:pt x="59" y="221"/>
                  <a:pt x="53" y="235"/>
                  <a:pt x="50" y="242"/>
                </a:cubicBezTo>
                <a:lnTo>
                  <a:pt x="67" y="258"/>
                </a:lnTo>
                <a:cubicBezTo>
                  <a:pt x="73" y="256"/>
                  <a:pt x="88" y="249"/>
                  <a:pt x="101" y="243"/>
                </a:cubicBezTo>
                <a:cubicBezTo>
                  <a:pt x="103" y="242"/>
                  <a:pt x="106" y="242"/>
                  <a:pt x="108" y="243"/>
                </a:cubicBezTo>
                <a:lnTo>
                  <a:pt x="126" y="251"/>
                </a:lnTo>
                <a:cubicBezTo>
                  <a:pt x="128" y="251"/>
                  <a:pt x="130" y="253"/>
                  <a:pt x="131" y="255"/>
                </a:cubicBezTo>
                <a:cubicBezTo>
                  <a:pt x="136" y="268"/>
                  <a:pt x="142" y="283"/>
                  <a:pt x="146" y="290"/>
                </a:cubicBezTo>
                <a:close/>
                <a:moveTo>
                  <a:pt x="157" y="209"/>
                </a:moveTo>
                <a:cubicBezTo>
                  <a:pt x="126" y="209"/>
                  <a:pt x="100" y="184"/>
                  <a:pt x="100" y="154"/>
                </a:cubicBezTo>
                <a:cubicBezTo>
                  <a:pt x="100" y="123"/>
                  <a:pt x="126" y="99"/>
                  <a:pt x="157" y="99"/>
                </a:cubicBezTo>
                <a:cubicBezTo>
                  <a:pt x="187" y="99"/>
                  <a:pt x="213" y="123"/>
                  <a:pt x="213" y="154"/>
                </a:cubicBezTo>
                <a:cubicBezTo>
                  <a:pt x="213" y="184"/>
                  <a:pt x="187" y="209"/>
                  <a:pt x="157" y="209"/>
                </a:cubicBezTo>
                <a:close/>
                <a:moveTo>
                  <a:pt x="157" y="116"/>
                </a:moveTo>
                <a:cubicBezTo>
                  <a:pt x="135" y="116"/>
                  <a:pt x="118" y="133"/>
                  <a:pt x="118" y="154"/>
                </a:cubicBezTo>
                <a:cubicBezTo>
                  <a:pt x="118" y="174"/>
                  <a:pt x="135" y="191"/>
                  <a:pt x="157" y="191"/>
                </a:cubicBezTo>
                <a:cubicBezTo>
                  <a:pt x="178" y="191"/>
                  <a:pt x="195" y="174"/>
                  <a:pt x="195" y="154"/>
                </a:cubicBezTo>
                <a:cubicBezTo>
                  <a:pt x="195" y="133"/>
                  <a:pt x="178" y="116"/>
                  <a:pt x="157" y="116"/>
                </a:cubicBezTo>
                <a:close/>
              </a:path>
            </a:pathLst>
          </a:custGeom>
          <a:solidFill>
            <a:srgbClr val="00B0F0"/>
          </a:solidFill>
          <a:ln>
            <a:noFill/>
          </a:ln>
        </p:spPr>
        <p:txBody>
          <a:bodyPr>
            <a:noAutofit/>
          </a:bodyPr>
          <a:lstStyle/>
          <a:p>
            <a:pPr fontAlgn="ctr"/>
            <a:endParaRPr lang="en-US" altLang="zh-CN" sz="1400" dirty="0"/>
          </a:p>
        </p:txBody>
      </p:sp>
      <p:sp>
        <p:nvSpPr>
          <p:cNvPr id="32" name="accept-circular-button-outline_58679">
            <a:extLst>
              <a:ext uri="{FF2B5EF4-FFF2-40B4-BE49-F238E27FC236}">
                <a16:creationId xmlns="" xmlns:a14="http://schemas.microsoft.com/office/drawing/2010/main" xmlns:p14="http://schemas.microsoft.com/office/powerpoint/2010/main" xmlns:a16="http://schemas.microsoft.com/office/drawing/2014/main" id="{536BCD95-CAF7-4821-A5CA-0A7A226D7723}"/>
              </a:ext>
            </a:extLst>
          </p:cNvPr>
          <p:cNvSpPr>
            <a:spLocks noChangeAspect="1"/>
          </p:cNvSpPr>
          <p:nvPr/>
        </p:nvSpPr>
        <p:spPr bwMode="auto">
          <a:xfrm>
            <a:off x="9017534" y="4449806"/>
            <a:ext cx="432723" cy="432120"/>
          </a:xfrm>
          <a:custGeom>
            <a:avLst/>
            <a:gdLst>
              <a:gd name="connsiteX0" fmla="*/ 443164 w 609403"/>
              <a:gd name="connsiteY0" fmla="*/ 187725 h 608556"/>
              <a:gd name="connsiteX1" fmla="*/ 458558 w 609403"/>
              <a:gd name="connsiteY1" fmla="*/ 194090 h 608556"/>
              <a:gd name="connsiteX2" fmla="*/ 464856 w 609403"/>
              <a:gd name="connsiteY2" fmla="*/ 209382 h 608556"/>
              <a:gd name="connsiteX3" fmla="*/ 458558 w 609403"/>
              <a:gd name="connsiteY3" fmla="*/ 224674 h 608556"/>
              <a:gd name="connsiteX4" fmla="*/ 268385 w 609403"/>
              <a:gd name="connsiteY4" fmla="*/ 414466 h 608556"/>
              <a:gd name="connsiteX5" fmla="*/ 253068 w 609403"/>
              <a:gd name="connsiteY5" fmla="*/ 420831 h 608556"/>
              <a:gd name="connsiteX6" fmla="*/ 237752 w 609403"/>
              <a:gd name="connsiteY6" fmla="*/ 414466 h 608556"/>
              <a:gd name="connsiteX7" fmla="*/ 150906 w 609403"/>
              <a:gd name="connsiteY7" fmla="*/ 327837 h 608556"/>
              <a:gd name="connsiteX8" fmla="*/ 150906 w 609403"/>
              <a:gd name="connsiteY8" fmla="*/ 297175 h 608556"/>
              <a:gd name="connsiteX9" fmla="*/ 166223 w 609403"/>
              <a:gd name="connsiteY9" fmla="*/ 290810 h 608556"/>
              <a:gd name="connsiteX10" fmla="*/ 181617 w 609403"/>
              <a:gd name="connsiteY10" fmla="*/ 297175 h 608556"/>
              <a:gd name="connsiteX11" fmla="*/ 253068 w 609403"/>
              <a:gd name="connsiteY11" fmla="*/ 368590 h 608556"/>
              <a:gd name="connsiteX12" fmla="*/ 427847 w 609403"/>
              <a:gd name="connsiteY12" fmla="*/ 194090 h 608556"/>
              <a:gd name="connsiteX13" fmla="*/ 443164 w 609403"/>
              <a:gd name="connsiteY13" fmla="*/ 187725 h 608556"/>
              <a:gd name="connsiteX14" fmla="*/ 443184 w 609403"/>
              <a:gd name="connsiteY14" fmla="*/ 187195 h 608556"/>
              <a:gd name="connsiteX15" fmla="*/ 427451 w 609403"/>
              <a:gd name="connsiteY15" fmla="*/ 193714 h 608556"/>
              <a:gd name="connsiteX16" fmla="*/ 253077 w 609403"/>
              <a:gd name="connsiteY16" fmla="*/ 367795 h 608556"/>
              <a:gd name="connsiteX17" fmla="*/ 181944 w 609403"/>
              <a:gd name="connsiteY17" fmla="*/ 296781 h 608556"/>
              <a:gd name="connsiteX18" fmla="*/ 150614 w 609403"/>
              <a:gd name="connsiteY18" fmla="*/ 296781 h 608556"/>
              <a:gd name="connsiteX19" fmla="*/ 150614 w 609403"/>
              <a:gd name="connsiteY19" fmla="*/ 328136 h 608556"/>
              <a:gd name="connsiteX20" fmla="*/ 237374 w 609403"/>
              <a:gd name="connsiteY20" fmla="*/ 414827 h 608556"/>
              <a:gd name="connsiteX21" fmla="*/ 253077 w 609403"/>
              <a:gd name="connsiteY21" fmla="*/ 421346 h 608556"/>
              <a:gd name="connsiteX22" fmla="*/ 268781 w 609403"/>
              <a:gd name="connsiteY22" fmla="*/ 414827 h 608556"/>
              <a:gd name="connsiteX23" fmla="*/ 458859 w 609403"/>
              <a:gd name="connsiteY23" fmla="*/ 225069 h 608556"/>
              <a:gd name="connsiteX24" fmla="*/ 458859 w 609403"/>
              <a:gd name="connsiteY24" fmla="*/ 193714 h 608556"/>
              <a:gd name="connsiteX25" fmla="*/ 443184 w 609403"/>
              <a:gd name="connsiteY25" fmla="*/ 187195 h 608556"/>
              <a:gd name="connsiteX26" fmla="*/ 443164 w 609403"/>
              <a:gd name="connsiteY26" fmla="*/ 186716 h 608556"/>
              <a:gd name="connsiteX27" fmla="*/ 459258 w 609403"/>
              <a:gd name="connsiteY27" fmla="*/ 193314 h 608556"/>
              <a:gd name="connsiteX28" fmla="*/ 465944 w 609403"/>
              <a:gd name="connsiteY28" fmla="*/ 209382 h 608556"/>
              <a:gd name="connsiteX29" fmla="*/ 459258 w 609403"/>
              <a:gd name="connsiteY29" fmla="*/ 225373 h 608556"/>
              <a:gd name="connsiteX30" fmla="*/ 269162 w 609403"/>
              <a:gd name="connsiteY30" fmla="*/ 415242 h 608556"/>
              <a:gd name="connsiteX31" fmla="*/ 253068 w 609403"/>
              <a:gd name="connsiteY31" fmla="*/ 421840 h 608556"/>
              <a:gd name="connsiteX32" fmla="*/ 237052 w 609403"/>
              <a:gd name="connsiteY32" fmla="*/ 415242 h 608556"/>
              <a:gd name="connsiteX33" fmla="*/ 150206 w 609403"/>
              <a:gd name="connsiteY33" fmla="*/ 328536 h 608556"/>
              <a:gd name="connsiteX34" fmla="*/ 150206 w 609403"/>
              <a:gd name="connsiteY34" fmla="*/ 296477 h 608556"/>
              <a:gd name="connsiteX35" fmla="*/ 166223 w 609403"/>
              <a:gd name="connsiteY35" fmla="*/ 289801 h 608556"/>
              <a:gd name="connsiteX36" fmla="*/ 182317 w 609403"/>
              <a:gd name="connsiteY36" fmla="*/ 296477 h 608556"/>
              <a:gd name="connsiteX37" fmla="*/ 253068 w 609403"/>
              <a:gd name="connsiteY37" fmla="*/ 367115 h 608556"/>
              <a:gd name="connsiteX38" fmla="*/ 427147 w 609403"/>
              <a:gd name="connsiteY38" fmla="*/ 193314 h 608556"/>
              <a:gd name="connsiteX39" fmla="*/ 443164 w 609403"/>
              <a:gd name="connsiteY39" fmla="*/ 186716 h 608556"/>
              <a:gd name="connsiteX40" fmla="*/ 304663 w 609403"/>
              <a:gd name="connsiteY40" fmla="*/ 45415 h 608556"/>
              <a:gd name="connsiteX41" fmla="*/ 121352 w 609403"/>
              <a:gd name="connsiteY41" fmla="*/ 121183 h 608556"/>
              <a:gd name="connsiteX42" fmla="*/ 45478 w 609403"/>
              <a:gd name="connsiteY42" fmla="*/ 304239 h 608556"/>
              <a:gd name="connsiteX43" fmla="*/ 121352 w 609403"/>
              <a:gd name="connsiteY43" fmla="*/ 487295 h 608556"/>
              <a:gd name="connsiteX44" fmla="*/ 304663 w 609403"/>
              <a:gd name="connsiteY44" fmla="*/ 563141 h 608556"/>
              <a:gd name="connsiteX45" fmla="*/ 487973 w 609403"/>
              <a:gd name="connsiteY45" fmla="*/ 487295 h 608556"/>
              <a:gd name="connsiteX46" fmla="*/ 563925 w 609403"/>
              <a:gd name="connsiteY46" fmla="*/ 304239 h 608556"/>
              <a:gd name="connsiteX47" fmla="*/ 487973 w 609403"/>
              <a:gd name="connsiteY47" fmla="*/ 121183 h 608556"/>
              <a:gd name="connsiteX48" fmla="*/ 304663 w 609403"/>
              <a:gd name="connsiteY48" fmla="*/ 45415 h 608556"/>
              <a:gd name="connsiteX49" fmla="*/ 304699 w 609403"/>
              <a:gd name="connsiteY49" fmla="*/ 44890 h 608556"/>
              <a:gd name="connsiteX50" fmla="*/ 564518 w 609403"/>
              <a:gd name="connsiteY50" fmla="*/ 304240 h 608556"/>
              <a:gd name="connsiteX51" fmla="*/ 304699 w 609403"/>
              <a:gd name="connsiteY51" fmla="*/ 563667 h 608556"/>
              <a:gd name="connsiteX52" fmla="*/ 44957 w 609403"/>
              <a:gd name="connsiteY52" fmla="*/ 304240 h 608556"/>
              <a:gd name="connsiteX53" fmla="*/ 304699 w 609403"/>
              <a:gd name="connsiteY53" fmla="*/ 44890 h 608556"/>
              <a:gd name="connsiteX54" fmla="*/ 304663 w 609403"/>
              <a:gd name="connsiteY54" fmla="*/ 44328 h 608556"/>
              <a:gd name="connsiteX55" fmla="*/ 120652 w 609403"/>
              <a:gd name="connsiteY55" fmla="*/ 120485 h 608556"/>
              <a:gd name="connsiteX56" fmla="*/ 44389 w 609403"/>
              <a:gd name="connsiteY56" fmla="*/ 304239 h 608556"/>
              <a:gd name="connsiteX57" fmla="*/ 120652 w 609403"/>
              <a:gd name="connsiteY57" fmla="*/ 488071 h 608556"/>
              <a:gd name="connsiteX58" fmla="*/ 304663 w 609403"/>
              <a:gd name="connsiteY58" fmla="*/ 564228 h 608556"/>
              <a:gd name="connsiteX59" fmla="*/ 488751 w 609403"/>
              <a:gd name="connsiteY59" fmla="*/ 488071 h 608556"/>
              <a:gd name="connsiteX60" fmla="*/ 565014 w 609403"/>
              <a:gd name="connsiteY60" fmla="*/ 304239 h 608556"/>
              <a:gd name="connsiteX61" fmla="*/ 488751 w 609403"/>
              <a:gd name="connsiteY61" fmla="*/ 120485 h 608556"/>
              <a:gd name="connsiteX62" fmla="*/ 304663 w 609403"/>
              <a:gd name="connsiteY62" fmla="*/ 44328 h 608556"/>
              <a:gd name="connsiteX63" fmla="*/ 304663 w 609403"/>
              <a:gd name="connsiteY63" fmla="*/ 1009 h 608556"/>
              <a:gd name="connsiteX64" fmla="*/ 422905 w 609403"/>
              <a:gd name="connsiteY64" fmla="*/ 24920 h 608556"/>
              <a:gd name="connsiteX65" fmla="*/ 519380 w 609403"/>
              <a:gd name="connsiteY65" fmla="*/ 89820 h 608556"/>
              <a:gd name="connsiteX66" fmla="*/ 584449 w 609403"/>
              <a:gd name="connsiteY66" fmla="*/ 186239 h 608556"/>
              <a:gd name="connsiteX67" fmla="*/ 608315 w 609403"/>
              <a:gd name="connsiteY67" fmla="*/ 304239 h 608556"/>
              <a:gd name="connsiteX68" fmla="*/ 584449 w 609403"/>
              <a:gd name="connsiteY68" fmla="*/ 422317 h 608556"/>
              <a:gd name="connsiteX69" fmla="*/ 519380 w 609403"/>
              <a:gd name="connsiteY69" fmla="*/ 518658 h 608556"/>
              <a:gd name="connsiteX70" fmla="*/ 422905 w 609403"/>
              <a:gd name="connsiteY70" fmla="*/ 583636 h 608556"/>
              <a:gd name="connsiteX71" fmla="*/ 304663 w 609403"/>
              <a:gd name="connsiteY71" fmla="*/ 607469 h 608556"/>
              <a:gd name="connsiteX72" fmla="*/ 186498 w 609403"/>
              <a:gd name="connsiteY72" fmla="*/ 583636 h 608556"/>
              <a:gd name="connsiteX73" fmla="*/ 89945 w 609403"/>
              <a:gd name="connsiteY73" fmla="*/ 518658 h 608556"/>
              <a:gd name="connsiteX74" fmla="*/ 24954 w 609403"/>
              <a:gd name="connsiteY74" fmla="*/ 422317 h 608556"/>
              <a:gd name="connsiteX75" fmla="*/ 1011 w 609403"/>
              <a:gd name="connsiteY75" fmla="*/ 304239 h 608556"/>
              <a:gd name="connsiteX76" fmla="*/ 24954 w 609403"/>
              <a:gd name="connsiteY76" fmla="*/ 186239 h 608556"/>
              <a:gd name="connsiteX77" fmla="*/ 89945 w 609403"/>
              <a:gd name="connsiteY77" fmla="*/ 89820 h 608556"/>
              <a:gd name="connsiteX78" fmla="*/ 186498 w 609403"/>
              <a:gd name="connsiteY78" fmla="*/ 24920 h 608556"/>
              <a:gd name="connsiteX79" fmla="*/ 304663 w 609403"/>
              <a:gd name="connsiteY79" fmla="*/ 1009 h 608556"/>
              <a:gd name="connsiteX80" fmla="*/ 304699 w 609403"/>
              <a:gd name="connsiteY80" fmla="*/ 565 h 608556"/>
              <a:gd name="connsiteX81" fmla="*/ 186295 w 609403"/>
              <a:gd name="connsiteY81" fmla="*/ 24396 h 608556"/>
              <a:gd name="connsiteX82" fmla="*/ 89659 w 609403"/>
              <a:gd name="connsiteY82" fmla="*/ 89525 h 608556"/>
              <a:gd name="connsiteX83" fmla="*/ 24432 w 609403"/>
              <a:gd name="connsiteY83" fmla="*/ 186015 h 608556"/>
              <a:gd name="connsiteX84" fmla="*/ 565 w 609403"/>
              <a:gd name="connsiteY84" fmla="*/ 304240 h 608556"/>
              <a:gd name="connsiteX85" fmla="*/ 24432 w 609403"/>
              <a:gd name="connsiteY85" fmla="*/ 422542 h 608556"/>
              <a:gd name="connsiteX86" fmla="*/ 89659 w 609403"/>
              <a:gd name="connsiteY86" fmla="*/ 519032 h 608556"/>
              <a:gd name="connsiteX87" fmla="*/ 186295 w 609403"/>
              <a:gd name="connsiteY87" fmla="*/ 584083 h 608556"/>
              <a:gd name="connsiteX88" fmla="*/ 304699 w 609403"/>
              <a:gd name="connsiteY88" fmla="*/ 607992 h 608556"/>
              <a:gd name="connsiteX89" fmla="*/ 423180 w 609403"/>
              <a:gd name="connsiteY89" fmla="*/ 584083 h 608556"/>
              <a:gd name="connsiteX90" fmla="*/ 519816 w 609403"/>
              <a:gd name="connsiteY90" fmla="*/ 519032 h 608556"/>
              <a:gd name="connsiteX91" fmla="*/ 584965 w 609403"/>
              <a:gd name="connsiteY91" fmla="*/ 422542 h 608556"/>
              <a:gd name="connsiteX92" fmla="*/ 608910 w 609403"/>
              <a:gd name="connsiteY92" fmla="*/ 304240 h 608556"/>
              <a:gd name="connsiteX93" fmla="*/ 584965 w 609403"/>
              <a:gd name="connsiteY93" fmla="*/ 186015 h 608556"/>
              <a:gd name="connsiteX94" fmla="*/ 519816 w 609403"/>
              <a:gd name="connsiteY94" fmla="*/ 89525 h 608556"/>
              <a:gd name="connsiteX95" fmla="*/ 423180 w 609403"/>
              <a:gd name="connsiteY95" fmla="*/ 24396 h 608556"/>
              <a:gd name="connsiteX96" fmla="*/ 304699 w 609403"/>
              <a:gd name="connsiteY96" fmla="*/ 565 h 608556"/>
              <a:gd name="connsiteX97" fmla="*/ 304663 w 609403"/>
              <a:gd name="connsiteY97" fmla="*/ 0 h 608556"/>
              <a:gd name="connsiteX98" fmla="*/ 423294 w 609403"/>
              <a:gd name="connsiteY98" fmla="*/ 23911 h 608556"/>
              <a:gd name="connsiteX99" fmla="*/ 520158 w 609403"/>
              <a:gd name="connsiteY99" fmla="*/ 89121 h 608556"/>
              <a:gd name="connsiteX100" fmla="*/ 585459 w 609403"/>
              <a:gd name="connsiteY100" fmla="*/ 185851 h 608556"/>
              <a:gd name="connsiteX101" fmla="*/ 609403 w 609403"/>
              <a:gd name="connsiteY101" fmla="*/ 304239 h 608556"/>
              <a:gd name="connsiteX102" fmla="*/ 585459 w 609403"/>
              <a:gd name="connsiteY102" fmla="*/ 422705 h 608556"/>
              <a:gd name="connsiteX103" fmla="*/ 520158 w 609403"/>
              <a:gd name="connsiteY103" fmla="*/ 519435 h 608556"/>
              <a:gd name="connsiteX104" fmla="*/ 423294 w 609403"/>
              <a:gd name="connsiteY104" fmla="*/ 584645 h 608556"/>
              <a:gd name="connsiteX105" fmla="*/ 304663 w 609403"/>
              <a:gd name="connsiteY105" fmla="*/ 608556 h 608556"/>
              <a:gd name="connsiteX106" fmla="*/ 186109 w 609403"/>
              <a:gd name="connsiteY106" fmla="*/ 584645 h 608556"/>
              <a:gd name="connsiteX107" fmla="*/ 89245 w 609403"/>
              <a:gd name="connsiteY107" fmla="*/ 519435 h 608556"/>
              <a:gd name="connsiteX108" fmla="*/ 23944 w 609403"/>
              <a:gd name="connsiteY108" fmla="*/ 422705 h 608556"/>
              <a:gd name="connsiteX109" fmla="*/ 0 w 609403"/>
              <a:gd name="connsiteY109" fmla="*/ 304239 h 608556"/>
              <a:gd name="connsiteX110" fmla="*/ 23944 w 609403"/>
              <a:gd name="connsiteY110" fmla="*/ 185851 h 608556"/>
              <a:gd name="connsiteX111" fmla="*/ 89245 w 609403"/>
              <a:gd name="connsiteY111" fmla="*/ 89121 h 608556"/>
              <a:gd name="connsiteX112" fmla="*/ 186109 w 609403"/>
              <a:gd name="connsiteY112" fmla="*/ 23911 h 608556"/>
              <a:gd name="connsiteX113" fmla="*/ 304663 w 609403"/>
              <a:gd name="connsiteY11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9403" h="608556">
                <a:moveTo>
                  <a:pt x="443164" y="187725"/>
                </a:moveTo>
                <a:cubicBezTo>
                  <a:pt x="448995" y="187725"/>
                  <a:pt x="454437" y="189976"/>
                  <a:pt x="458558" y="194090"/>
                </a:cubicBezTo>
                <a:cubicBezTo>
                  <a:pt x="462601" y="198127"/>
                  <a:pt x="464856" y="203560"/>
                  <a:pt x="464856" y="209382"/>
                </a:cubicBezTo>
                <a:cubicBezTo>
                  <a:pt x="464856" y="215126"/>
                  <a:pt x="462601" y="220560"/>
                  <a:pt x="458558" y="224674"/>
                </a:cubicBezTo>
                <a:lnTo>
                  <a:pt x="268385" y="414466"/>
                </a:lnTo>
                <a:cubicBezTo>
                  <a:pt x="264342" y="418580"/>
                  <a:pt x="258899" y="420831"/>
                  <a:pt x="253068" y="420831"/>
                </a:cubicBezTo>
                <a:cubicBezTo>
                  <a:pt x="247315" y="420831"/>
                  <a:pt x="241872" y="418580"/>
                  <a:pt x="237752" y="414466"/>
                </a:cubicBezTo>
                <a:lnTo>
                  <a:pt x="150906" y="327837"/>
                </a:lnTo>
                <a:cubicBezTo>
                  <a:pt x="142509" y="319376"/>
                  <a:pt x="142509" y="305636"/>
                  <a:pt x="150906" y="297175"/>
                </a:cubicBezTo>
                <a:cubicBezTo>
                  <a:pt x="155027" y="293061"/>
                  <a:pt x="160469" y="290810"/>
                  <a:pt x="166223" y="290810"/>
                </a:cubicBezTo>
                <a:cubicBezTo>
                  <a:pt x="172054" y="290810"/>
                  <a:pt x="177496" y="293061"/>
                  <a:pt x="181617" y="297175"/>
                </a:cubicBezTo>
                <a:lnTo>
                  <a:pt x="253068" y="368590"/>
                </a:lnTo>
                <a:lnTo>
                  <a:pt x="427847" y="194090"/>
                </a:lnTo>
                <a:cubicBezTo>
                  <a:pt x="431968" y="189976"/>
                  <a:pt x="437410" y="187725"/>
                  <a:pt x="443164" y="187725"/>
                </a:cubicBezTo>
                <a:close/>
                <a:moveTo>
                  <a:pt x="443184" y="187195"/>
                </a:moveTo>
                <a:cubicBezTo>
                  <a:pt x="437500" y="187195"/>
                  <a:pt x="431805" y="189368"/>
                  <a:pt x="427451" y="193714"/>
                </a:cubicBezTo>
                <a:lnTo>
                  <a:pt x="253077" y="367795"/>
                </a:lnTo>
                <a:lnTo>
                  <a:pt x="181944" y="296781"/>
                </a:lnTo>
                <a:cubicBezTo>
                  <a:pt x="173315" y="288166"/>
                  <a:pt x="159243" y="288166"/>
                  <a:pt x="150614" y="296781"/>
                </a:cubicBezTo>
                <a:cubicBezTo>
                  <a:pt x="141907" y="305474"/>
                  <a:pt x="141907" y="319521"/>
                  <a:pt x="150614" y="328136"/>
                </a:cubicBezTo>
                <a:lnTo>
                  <a:pt x="237374" y="414827"/>
                </a:lnTo>
                <a:cubicBezTo>
                  <a:pt x="241572" y="418940"/>
                  <a:pt x="247169" y="421346"/>
                  <a:pt x="253077" y="421346"/>
                </a:cubicBezTo>
                <a:cubicBezTo>
                  <a:pt x="258986" y="421346"/>
                  <a:pt x="264661" y="418940"/>
                  <a:pt x="268781" y="414827"/>
                </a:cubicBezTo>
                <a:lnTo>
                  <a:pt x="458859" y="225069"/>
                </a:lnTo>
                <a:cubicBezTo>
                  <a:pt x="467566" y="216377"/>
                  <a:pt x="467566" y="202329"/>
                  <a:pt x="458859" y="193714"/>
                </a:cubicBezTo>
                <a:cubicBezTo>
                  <a:pt x="454544" y="189368"/>
                  <a:pt x="448869" y="187195"/>
                  <a:pt x="443184" y="187195"/>
                </a:cubicBezTo>
                <a:close/>
                <a:moveTo>
                  <a:pt x="443164" y="186716"/>
                </a:moveTo>
                <a:cubicBezTo>
                  <a:pt x="449228" y="186716"/>
                  <a:pt x="454982" y="189045"/>
                  <a:pt x="459258" y="193314"/>
                </a:cubicBezTo>
                <a:cubicBezTo>
                  <a:pt x="463534" y="197583"/>
                  <a:pt x="465944" y="203328"/>
                  <a:pt x="465944" y="209382"/>
                </a:cubicBezTo>
                <a:cubicBezTo>
                  <a:pt x="465944" y="215437"/>
                  <a:pt x="463534" y="221104"/>
                  <a:pt x="459258" y="225373"/>
                </a:cubicBezTo>
                <a:lnTo>
                  <a:pt x="269162" y="415242"/>
                </a:lnTo>
                <a:cubicBezTo>
                  <a:pt x="264886" y="419511"/>
                  <a:pt x="259132" y="421840"/>
                  <a:pt x="253068" y="421840"/>
                </a:cubicBezTo>
                <a:cubicBezTo>
                  <a:pt x="247004" y="421840"/>
                  <a:pt x="241328" y="419511"/>
                  <a:pt x="237052" y="415242"/>
                </a:cubicBezTo>
                <a:lnTo>
                  <a:pt x="150206" y="328536"/>
                </a:lnTo>
                <a:cubicBezTo>
                  <a:pt x="141343" y="319686"/>
                  <a:pt x="141343" y="305326"/>
                  <a:pt x="150206" y="296477"/>
                </a:cubicBezTo>
                <a:cubicBezTo>
                  <a:pt x="154483" y="292130"/>
                  <a:pt x="160158" y="289801"/>
                  <a:pt x="166223" y="289801"/>
                </a:cubicBezTo>
                <a:cubicBezTo>
                  <a:pt x="172365" y="289801"/>
                  <a:pt x="178040" y="292130"/>
                  <a:pt x="182317" y="296477"/>
                </a:cubicBezTo>
                <a:lnTo>
                  <a:pt x="253068" y="367115"/>
                </a:lnTo>
                <a:lnTo>
                  <a:pt x="427147" y="193314"/>
                </a:lnTo>
                <a:cubicBezTo>
                  <a:pt x="431424" y="189045"/>
                  <a:pt x="437099" y="186716"/>
                  <a:pt x="443164" y="186716"/>
                </a:cubicBezTo>
                <a:close/>
                <a:moveTo>
                  <a:pt x="304663" y="45415"/>
                </a:moveTo>
                <a:cubicBezTo>
                  <a:pt x="235474" y="45415"/>
                  <a:pt x="170328" y="72275"/>
                  <a:pt x="121352" y="121183"/>
                </a:cubicBezTo>
                <a:cubicBezTo>
                  <a:pt x="72376" y="170091"/>
                  <a:pt x="45478" y="235147"/>
                  <a:pt x="45478" y="304239"/>
                </a:cubicBezTo>
                <a:cubicBezTo>
                  <a:pt x="45478" y="373409"/>
                  <a:pt x="72376" y="438465"/>
                  <a:pt x="121352" y="487295"/>
                </a:cubicBezTo>
                <a:cubicBezTo>
                  <a:pt x="170328" y="536203"/>
                  <a:pt x="235474" y="563141"/>
                  <a:pt x="304663" y="563141"/>
                </a:cubicBezTo>
                <a:cubicBezTo>
                  <a:pt x="373929" y="563141"/>
                  <a:pt x="439075" y="536203"/>
                  <a:pt x="487973" y="487295"/>
                </a:cubicBezTo>
                <a:cubicBezTo>
                  <a:pt x="536950" y="438465"/>
                  <a:pt x="563925" y="373409"/>
                  <a:pt x="563925" y="304239"/>
                </a:cubicBezTo>
                <a:cubicBezTo>
                  <a:pt x="563925" y="235147"/>
                  <a:pt x="536950" y="170091"/>
                  <a:pt x="487973" y="121183"/>
                </a:cubicBezTo>
                <a:cubicBezTo>
                  <a:pt x="439075" y="72275"/>
                  <a:pt x="373929" y="45415"/>
                  <a:pt x="304663" y="45415"/>
                </a:cubicBezTo>
                <a:close/>
                <a:moveTo>
                  <a:pt x="304699" y="44890"/>
                </a:moveTo>
                <a:cubicBezTo>
                  <a:pt x="448214" y="44890"/>
                  <a:pt x="564518" y="161019"/>
                  <a:pt x="564518" y="304240"/>
                </a:cubicBezTo>
                <a:cubicBezTo>
                  <a:pt x="564518" y="447538"/>
                  <a:pt x="448214" y="563667"/>
                  <a:pt x="304699" y="563667"/>
                </a:cubicBezTo>
                <a:cubicBezTo>
                  <a:pt x="161261" y="563667"/>
                  <a:pt x="44957" y="447538"/>
                  <a:pt x="44957" y="304240"/>
                </a:cubicBezTo>
                <a:cubicBezTo>
                  <a:pt x="44957" y="161019"/>
                  <a:pt x="161261" y="44890"/>
                  <a:pt x="304699" y="44890"/>
                </a:cubicBezTo>
                <a:close/>
                <a:moveTo>
                  <a:pt x="304663" y="44328"/>
                </a:moveTo>
                <a:cubicBezTo>
                  <a:pt x="235163" y="44328"/>
                  <a:pt x="169784" y="71344"/>
                  <a:pt x="120652" y="120485"/>
                </a:cubicBezTo>
                <a:cubicBezTo>
                  <a:pt x="71443" y="169548"/>
                  <a:pt x="44389" y="234836"/>
                  <a:pt x="44389" y="304239"/>
                </a:cubicBezTo>
                <a:cubicBezTo>
                  <a:pt x="44389" y="373720"/>
                  <a:pt x="71443" y="439008"/>
                  <a:pt x="120652" y="488071"/>
                </a:cubicBezTo>
                <a:cubicBezTo>
                  <a:pt x="169784" y="537135"/>
                  <a:pt x="235163" y="564228"/>
                  <a:pt x="304663" y="564228"/>
                </a:cubicBezTo>
                <a:cubicBezTo>
                  <a:pt x="374240" y="564228"/>
                  <a:pt x="439619" y="537135"/>
                  <a:pt x="488751" y="488071"/>
                </a:cubicBezTo>
                <a:cubicBezTo>
                  <a:pt x="537882" y="439008"/>
                  <a:pt x="565014" y="373720"/>
                  <a:pt x="565014" y="304239"/>
                </a:cubicBezTo>
                <a:cubicBezTo>
                  <a:pt x="565014" y="234836"/>
                  <a:pt x="537882" y="169548"/>
                  <a:pt x="488751" y="120485"/>
                </a:cubicBezTo>
                <a:cubicBezTo>
                  <a:pt x="439619" y="71344"/>
                  <a:pt x="374240" y="44328"/>
                  <a:pt x="304663" y="44328"/>
                </a:cubicBezTo>
                <a:close/>
                <a:moveTo>
                  <a:pt x="304663" y="1009"/>
                </a:moveTo>
                <a:cubicBezTo>
                  <a:pt x="345632" y="1009"/>
                  <a:pt x="385434" y="9083"/>
                  <a:pt x="422905" y="24920"/>
                </a:cubicBezTo>
                <a:cubicBezTo>
                  <a:pt x="459054" y="40136"/>
                  <a:pt x="491549" y="62028"/>
                  <a:pt x="519380" y="89820"/>
                </a:cubicBezTo>
                <a:cubicBezTo>
                  <a:pt x="547289" y="117690"/>
                  <a:pt x="569212" y="150140"/>
                  <a:pt x="584449" y="186239"/>
                </a:cubicBezTo>
                <a:cubicBezTo>
                  <a:pt x="600308" y="223657"/>
                  <a:pt x="608315" y="263327"/>
                  <a:pt x="608315" y="304239"/>
                </a:cubicBezTo>
                <a:cubicBezTo>
                  <a:pt x="608315" y="345151"/>
                  <a:pt x="600308" y="384899"/>
                  <a:pt x="584449" y="422317"/>
                </a:cubicBezTo>
                <a:cubicBezTo>
                  <a:pt x="569212" y="458416"/>
                  <a:pt x="547289" y="490866"/>
                  <a:pt x="519380" y="518658"/>
                </a:cubicBezTo>
                <a:cubicBezTo>
                  <a:pt x="491549" y="546528"/>
                  <a:pt x="459054" y="568343"/>
                  <a:pt x="422905" y="583636"/>
                </a:cubicBezTo>
                <a:cubicBezTo>
                  <a:pt x="385434" y="599473"/>
                  <a:pt x="345632" y="607469"/>
                  <a:pt x="304663" y="607469"/>
                </a:cubicBezTo>
                <a:cubicBezTo>
                  <a:pt x="263694" y="607469"/>
                  <a:pt x="223969" y="599473"/>
                  <a:pt x="186498" y="583636"/>
                </a:cubicBezTo>
                <a:cubicBezTo>
                  <a:pt x="150349" y="568343"/>
                  <a:pt x="117854" y="546528"/>
                  <a:pt x="89945" y="518658"/>
                </a:cubicBezTo>
                <a:cubicBezTo>
                  <a:pt x="62114" y="490866"/>
                  <a:pt x="40191" y="458416"/>
                  <a:pt x="24954" y="422317"/>
                </a:cubicBezTo>
                <a:cubicBezTo>
                  <a:pt x="9096" y="384899"/>
                  <a:pt x="1011" y="345151"/>
                  <a:pt x="1011" y="304239"/>
                </a:cubicBezTo>
                <a:cubicBezTo>
                  <a:pt x="1011" y="263327"/>
                  <a:pt x="9096" y="223657"/>
                  <a:pt x="24954" y="186239"/>
                </a:cubicBezTo>
                <a:cubicBezTo>
                  <a:pt x="40191" y="150140"/>
                  <a:pt x="62114" y="117690"/>
                  <a:pt x="89945" y="89820"/>
                </a:cubicBezTo>
                <a:cubicBezTo>
                  <a:pt x="117854" y="62028"/>
                  <a:pt x="150349" y="40136"/>
                  <a:pt x="186498" y="24920"/>
                </a:cubicBezTo>
                <a:cubicBezTo>
                  <a:pt x="223969" y="9083"/>
                  <a:pt x="263694" y="1009"/>
                  <a:pt x="304663" y="1009"/>
                </a:cubicBezTo>
                <a:close/>
                <a:moveTo>
                  <a:pt x="304699" y="565"/>
                </a:moveTo>
                <a:cubicBezTo>
                  <a:pt x="263650" y="565"/>
                  <a:pt x="223845" y="8561"/>
                  <a:pt x="186295" y="24396"/>
                </a:cubicBezTo>
                <a:cubicBezTo>
                  <a:pt x="150066" y="39689"/>
                  <a:pt x="117569" y="61657"/>
                  <a:pt x="89659" y="89525"/>
                </a:cubicBezTo>
                <a:cubicBezTo>
                  <a:pt x="61749" y="117393"/>
                  <a:pt x="39748" y="149841"/>
                  <a:pt x="24432" y="186015"/>
                </a:cubicBezTo>
                <a:cubicBezTo>
                  <a:pt x="8573" y="223508"/>
                  <a:pt x="565" y="263253"/>
                  <a:pt x="565" y="304240"/>
                </a:cubicBezTo>
                <a:cubicBezTo>
                  <a:pt x="565" y="345226"/>
                  <a:pt x="8573" y="385049"/>
                  <a:pt x="24432" y="422542"/>
                </a:cubicBezTo>
                <a:cubicBezTo>
                  <a:pt x="39748" y="458716"/>
                  <a:pt x="61749" y="491164"/>
                  <a:pt x="89659" y="519032"/>
                </a:cubicBezTo>
                <a:cubicBezTo>
                  <a:pt x="117569" y="546900"/>
                  <a:pt x="150066" y="568791"/>
                  <a:pt x="186295" y="584083"/>
                </a:cubicBezTo>
                <a:cubicBezTo>
                  <a:pt x="223845" y="599997"/>
                  <a:pt x="263650" y="607992"/>
                  <a:pt x="304699" y="607992"/>
                </a:cubicBezTo>
                <a:cubicBezTo>
                  <a:pt x="345747" y="607992"/>
                  <a:pt x="385630" y="599997"/>
                  <a:pt x="423180" y="584083"/>
                </a:cubicBezTo>
                <a:cubicBezTo>
                  <a:pt x="459409" y="568791"/>
                  <a:pt x="491906" y="546900"/>
                  <a:pt x="519816" y="519032"/>
                </a:cubicBezTo>
                <a:cubicBezTo>
                  <a:pt x="547726" y="491164"/>
                  <a:pt x="569649" y="458716"/>
                  <a:pt x="584965" y="422542"/>
                </a:cubicBezTo>
                <a:cubicBezTo>
                  <a:pt x="600902" y="385049"/>
                  <a:pt x="608910" y="345226"/>
                  <a:pt x="608910" y="304240"/>
                </a:cubicBezTo>
                <a:cubicBezTo>
                  <a:pt x="608910" y="263253"/>
                  <a:pt x="600902" y="223508"/>
                  <a:pt x="584965" y="186015"/>
                </a:cubicBezTo>
                <a:cubicBezTo>
                  <a:pt x="569649" y="149841"/>
                  <a:pt x="547726" y="117393"/>
                  <a:pt x="519816" y="89525"/>
                </a:cubicBezTo>
                <a:cubicBezTo>
                  <a:pt x="491906" y="61657"/>
                  <a:pt x="459409" y="39689"/>
                  <a:pt x="423180" y="24396"/>
                </a:cubicBezTo>
                <a:cubicBezTo>
                  <a:pt x="385630" y="8561"/>
                  <a:pt x="345747" y="565"/>
                  <a:pt x="304699" y="565"/>
                </a:cubicBezTo>
                <a:close/>
                <a:moveTo>
                  <a:pt x="304663" y="0"/>
                </a:moveTo>
                <a:cubicBezTo>
                  <a:pt x="345787" y="0"/>
                  <a:pt x="385745" y="8074"/>
                  <a:pt x="423294" y="23911"/>
                </a:cubicBezTo>
                <a:cubicBezTo>
                  <a:pt x="459598" y="39282"/>
                  <a:pt x="492171" y="61174"/>
                  <a:pt x="520158" y="89121"/>
                </a:cubicBezTo>
                <a:cubicBezTo>
                  <a:pt x="548144" y="117069"/>
                  <a:pt x="570067" y="149597"/>
                  <a:pt x="585459" y="185851"/>
                </a:cubicBezTo>
                <a:cubicBezTo>
                  <a:pt x="601318" y="223347"/>
                  <a:pt x="609403" y="263250"/>
                  <a:pt x="609403" y="304239"/>
                </a:cubicBezTo>
                <a:cubicBezTo>
                  <a:pt x="609403" y="345306"/>
                  <a:pt x="601318" y="385209"/>
                  <a:pt x="585459" y="422705"/>
                </a:cubicBezTo>
                <a:cubicBezTo>
                  <a:pt x="570067" y="458959"/>
                  <a:pt x="548144" y="491487"/>
                  <a:pt x="520158" y="519435"/>
                </a:cubicBezTo>
                <a:cubicBezTo>
                  <a:pt x="492171" y="547382"/>
                  <a:pt x="459598" y="569274"/>
                  <a:pt x="423294" y="584645"/>
                </a:cubicBezTo>
                <a:cubicBezTo>
                  <a:pt x="385745" y="600482"/>
                  <a:pt x="345787" y="608556"/>
                  <a:pt x="304663" y="608556"/>
                </a:cubicBezTo>
                <a:cubicBezTo>
                  <a:pt x="263616" y="608556"/>
                  <a:pt x="223658" y="600482"/>
                  <a:pt x="186109" y="584645"/>
                </a:cubicBezTo>
                <a:cubicBezTo>
                  <a:pt x="149805" y="569274"/>
                  <a:pt x="117232" y="547382"/>
                  <a:pt x="89245" y="519435"/>
                </a:cubicBezTo>
                <a:cubicBezTo>
                  <a:pt x="61259" y="491487"/>
                  <a:pt x="39336" y="458959"/>
                  <a:pt x="23944" y="422705"/>
                </a:cubicBezTo>
                <a:cubicBezTo>
                  <a:pt x="8085" y="385209"/>
                  <a:pt x="0" y="345306"/>
                  <a:pt x="0" y="304239"/>
                </a:cubicBezTo>
                <a:cubicBezTo>
                  <a:pt x="0" y="263250"/>
                  <a:pt x="8085" y="223347"/>
                  <a:pt x="23944" y="185851"/>
                </a:cubicBezTo>
                <a:cubicBezTo>
                  <a:pt x="39336" y="149597"/>
                  <a:pt x="61259" y="117069"/>
                  <a:pt x="89245" y="89121"/>
                </a:cubicBezTo>
                <a:cubicBezTo>
                  <a:pt x="117232" y="61174"/>
                  <a:pt x="149805" y="39282"/>
                  <a:pt x="186109" y="23911"/>
                </a:cubicBezTo>
                <a:cubicBezTo>
                  <a:pt x="223658" y="8074"/>
                  <a:pt x="263616" y="0"/>
                  <a:pt x="304663" y="0"/>
                </a:cubicBezTo>
                <a:close/>
              </a:path>
            </a:pathLst>
          </a:custGeom>
          <a:solidFill>
            <a:srgbClr val="00B0F0"/>
          </a:solidFill>
          <a:ln>
            <a:noFill/>
          </a:ln>
        </p:spPr>
        <p:txBody>
          <a:bodyPr>
            <a:noAutofit/>
          </a:bodyPr>
          <a:lstStyle/>
          <a:p>
            <a:pPr fontAlgn="ctr"/>
            <a:endParaRPr lang="en-US" altLang="zh-CN" sz="1400" dirty="0"/>
          </a:p>
        </p:txBody>
      </p:sp>
      <p:sp>
        <p:nvSpPr>
          <p:cNvPr id="33" name="settings-tool_1475">
            <a:extLst>
              <a:ext uri="{FF2B5EF4-FFF2-40B4-BE49-F238E27FC236}">
                <a16:creationId xmlns="" xmlns:a14="http://schemas.microsoft.com/office/drawing/2010/main" xmlns:p14="http://schemas.microsoft.com/office/powerpoint/2010/main" xmlns:a16="http://schemas.microsoft.com/office/drawing/2014/main" id="{14879274-CF6F-4045-AAF8-28F666998C99}"/>
              </a:ext>
            </a:extLst>
          </p:cNvPr>
          <p:cNvSpPr>
            <a:spLocks noChangeAspect="1"/>
          </p:cNvSpPr>
          <p:nvPr/>
        </p:nvSpPr>
        <p:spPr bwMode="auto">
          <a:xfrm>
            <a:off x="9818499" y="4439961"/>
            <a:ext cx="408003" cy="402316"/>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rgbClr val="00B0F0"/>
          </a:solidFill>
          <a:ln>
            <a:noFill/>
          </a:ln>
        </p:spPr>
        <p:txBody>
          <a:bodyP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400" dirty="0"/>
          </a:p>
        </p:txBody>
      </p:sp>
      <p:sp>
        <p:nvSpPr>
          <p:cNvPr id="34" name="iŝḻïďê">
            <a:extLst>
              <a:ext uri="{FF2B5EF4-FFF2-40B4-BE49-F238E27FC236}">
                <a16:creationId xmlns="" xmlns:a14="http://schemas.microsoft.com/office/drawing/2010/main" xmlns:p14="http://schemas.microsoft.com/office/powerpoint/2010/main" xmlns:a16="http://schemas.microsoft.com/office/drawing/2014/main" id="{E1740DD6-0C6F-416C-8557-5FC605CFAC90}"/>
              </a:ext>
            </a:extLst>
          </p:cNvPr>
          <p:cNvSpPr txBox="1"/>
          <p:nvPr/>
        </p:nvSpPr>
        <p:spPr>
          <a:xfrm flipH="1">
            <a:off x="1220587" y="1932922"/>
            <a:ext cx="2817410" cy="1119949"/>
          </a:xfrm>
          <a:prstGeom prst="rect">
            <a:avLst/>
          </a:prstGeom>
          <a:noFill/>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t>SDN-based automatic service configuration and deployment</a:t>
            </a:r>
          </a:p>
          <a:p>
            <a:pPr algn="ctr" fontAlgn="ctr">
              <a:lnSpc>
                <a:spcPct val="120000"/>
              </a:lnSpc>
            </a:pPr>
            <a:r>
              <a:rPr lang="en-US" sz="1200" dirty="0"/>
              <a:t>AI-based intelligent analysis, prediction, and troubleshooting</a:t>
            </a:r>
          </a:p>
        </p:txBody>
      </p:sp>
      <p:sp>
        <p:nvSpPr>
          <p:cNvPr id="35" name="íŝḷíḓé">
            <a:extLst>
              <a:ext uri="{FF2B5EF4-FFF2-40B4-BE49-F238E27FC236}">
                <a16:creationId xmlns="" xmlns:a14="http://schemas.microsoft.com/office/drawing/2010/main" xmlns:p14="http://schemas.microsoft.com/office/powerpoint/2010/main" xmlns:a16="http://schemas.microsoft.com/office/drawing/2014/main" id="{D4B71105-4B35-43CE-A611-A0F05EE2FB98}"/>
              </a:ext>
            </a:extLst>
          </p:cNvPr>
          <p:cNvSpPr/>
          <p:nvPr/>
        </p:nvSpPr>
        <p:spPr>
          <a:xfrm flipH="1">
            <a:off x="1472727" y="3128238"/>
            <a:ext cx="2289573" cy="46871"/>
          </a:xfrm>
          <a:prstGeom prst="rect">
            <a:avLst/>
          </a:prstGeom>
          <a:noFill/>
        </p:spPr>
        <p:txBody>
          <a:bodyPr wrap="square" lIns="91440" tIns="45720" rIns="91440" bIns="45720" anchor="ctr">
            <a:noAutofit/>
          </a:bodyPr>
          <a:lstStyle/>
          <a:p>
            <a:pPr algn="ctr" defTabSz="914400" fontAlgn="ctr"/>
            <a:r>
              <a:rPr lang="en-US" sz="1400" b="1" dirty="0"/>
              <a:t>Automated + Intelligent</a:t>
            </a:r>
          </a:p>
        </p:txBody>
      </p:sp>
      <p:sp>
        <p:nvSpPr>
          <p:cNvPr id="36" name="íŝḷíḓé">
            <a:extLst>
              <a:ext uri="{FF2B5EF4-FFF2-40B4-BE49-F238E27FC236}">
                <a16:creationId xmlns="" xmlns:a14="http://schemas.microsoft.com/office/drawing/2010/main" xmlns:p14="http://schemas.microsoft.com/office/powerpoint/2010/main" xmlns:a16="http://schemas.microsoft.com/office/drawing/2014/main" id="{3FDA90D2-F1D5-4298-AD68-DD2215D7A7A6}"/>
              </a:ext>
            </a:extLst>
          </p:cNvPr>
          <p:cNvSpPr/>
          <p:nvPr/>
        </p:nvSpPr>
        <p:spPr>
          <a:xfrm flipH="1">
            <a:off x="4750553" y="3019341"/>
            <a:ext cx="2730995" cy="170075"/>
          </a:xfrm>
          <a:prstGeom prst="rect">
            <a:avLst/>
          </a:prstGeom>
          <a:noFill/>
        </p:spPr>
        <p:txBody>
          <a:bodyPr wrap="square" lIns="91440" tIns="45720" rIns="91440" bIns="45720" anchor="ctr">
            <a:noAutofit/>
          </a:bodyPr>
          <a:lstStyle/>
          <a:p>
            <a:pPr algn="ctr" defTabSz="914400" fontAlgn="ctr"/>
            <a:r>
              <a:rPr lang="en-US" sz="1400" b="1" dirty="0"/>
              <a:t>Manager + Controller + Analyzer</a:t>
            </a:r>
          </a:p>
        </p:txBody>
      </p:sp>
      <p:sp>
        <p:nvSpPr>
          <p:cNvPr id="37" name="íŝḷíḓé">
            <a:extLst>
              <a:ext uri="{FF2B5EF4-FFF2-40B4-BE49-F238E27FC236}">
                <a16:creationId xmlns="" xmlns:a14="http://schemas.microsoft.com/office/drawing/2010/main" xmlns:p14="http://schemas.microsoft.com/office/powerpoint/2010/main" xmlns:a16="http://schemas.microsoft.com/office/drawing/2014/main" id="{D09D83AC-B235-4EFA-882D-E84DAF279C8E}"/>
              </a:ext>
            </a:extLst>
          </p:cNvPr>
          <p:cNvSpPr/>
          <p:nvPr/>
        </p:nvSpPr>
        <p:spPr>
          <a:xfrm flipH="1">
            <a:off x="7932560" y="3135648"/>
            <a:ext cx="3226692" cy="101912"/>
          </a:xfrm>
          <a:prstGeom prst="rect">
            <a:avLst/>
          </a:prstGeom>
          <a:noFill/>
        </p:spPr>
        <p:txBody>
          <a:bodyPr wrap="square" lIns="91440" tIns="45720" rIns="91440" bIns="45720" anchor="ctr">
            <a:noAutofit/>
          </a:bodyPr>
          <a:lstStyle/>
          <a:p>
            <a:pPr algn="ctr" defTabSz="914400" fontAlgn="ctr"/>
            <a:r>
              <a:rPr lang="en-US" sz="1400" b="1" dirty="0"/>
              <a:t>Planning + Construction + Maintenance + Optimization</a:t>
            </a:r>
          </a:p>
        </p:txBody>
      </p:sp>
      <p:sp>
        <p:nvSpPr>
          <p:cNvPr id="38" name="iŝḻïďê">
            <a:extLst>
              <a:ext uri="{FF2B5EF4-FFF2-40B4-BE49-F238E27FC236}">
                <a16:creationId xmlns="" xmlns:a14="http://schemas.microsoft.com/office/drawing/2010/main" xmlns:p14="http://schemas.microsoft.com/office/powerpoint/2010/main" xmlns:a16="http://schemas.microsoft.com/office/drawing/2014/main" id="{F957D6F8-2C4E-40A9-AF1F-4E117BF79D18}"/>
              </a:ext>
            </a:extLst>
          </p:cNvPr>
          <p:cNvSpPr txBox="1"/>
          <p:nvPr/>
        </p:nvSpPr>
        <p:spPr>
          <a:xfrm flipH="1">
            <a:off x="4970232" y="2306385"/>
            <a:ext cx="2306405" cy="580120"/>
          </a:xfrm>
          <a:prstGeom prst="rect">
            <a:avLst/>
          </a:prstGeom>
          <a:noFill/>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t>Unified data base</a:t>
            </a:r>
          </a:p>
          <a:p>
            <a:pPr algn="ctr" fontAlgn="ctr">
              <a:lnSpc>
                <a:spcPct val="120000"/>
              </a:lnSpc>
            </a:pPr>
            <a:r>
              <a:rPr lang="en-US" sz="1200" dirty="0"/>
              <a:t>Centralized detection, location and troubleshooting</a:t>
            </a:r>
          </a:p>
        </p:txBody>
      </p:sp>
      <p:sp>
        <p:nvSpPr>
          <p:cNvPr id="39" name="iŝḻïďê">
            <a:extLst>
              <a:ext uri="{FF2B5EF4-FFF2-40B4-BE49-F238E27FC236}">
                <a16:creationId xmlns="" xmlns:a14="http://schemas.microsoft.com/office/drawing/2010/main" xmlns:p14="http://schemas.microsoft.com/office/powerpoint/2010/main" xmlns:a16="http://schemas.microsoft.com/office/drawing/2014/main" id="{451C33A5-182E-429C-BF5C-861051BC22DC}"/>
              </a:ext>
            </a:extLst>
          </p:cNvPr>
          <p:cNvSpPr txBox="1"/>
          <p:nvPr/>
        </p:nvSpPr>
        <p:spPr>
          <a:xfrm flipH="1">
            <a:off x="8231123" y="2368933"/>
            <a:ext cx="2640438" cy="532556"/>
          </a:xfrm>
          <a:prstGeom prst="rect">
            <a:avLst/>
          </a:prstGeom>
          <a:noFill/>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t>Full lifecycle management</a:t>
            </a:r>
          </a:p>
          <a:p>
            <a:pPr algn="ctr" fontAlgn="ctr">
              <a:lnSpc>
                <a:spcPct val="120000"/>
              </a:lnSpc>
            </a:pPr>
            <a:r>
              <a:rPr lang="en-US" sz="1200" dirty="0"/>
              <a:t>Simulation verification and monitoring optimization</a:t>
            </a:r>
          </a:p>
        </p:txBody>
      </p:sp>
      <p:grpSp>
        <p:nvGrpSpPr>
          <p:cNvPr id="41" name="组合 40">
            <a:extLst>
              <a:ext uri="{FF2B5EF4-FFF2-40B4-BE49-F238E27FC236}">
                <a16:creationId xmlns="" xmlns:a14="http://schemas.microsoft.com/office/drawing/2010/main" xmlns:p14="http://schemas.microsoft.com/office/powerpoint/2010/main" xmlns:a16="http://schemas.microsoft.com/office/drawing/2014/main" id="{14F1F64F-804B-4511-A915-E112C45091D3}"/>
              </a:ext>
            </a:extLst>
          </p:cNvPr>
          <p:cNvGrpSpPr/>
          <p:nvPr/>
        </p:nvGrpSpPr>
        <p:grpSpPr>
          <a:xfrm>
            <a:off x="1292318" y="5157724"/>
            <a:ext cx="9177047" cy="979542"/>
            <a:chOff x="1547301" y="5004140"/>
            <a:chExt cx="9435165" cy="1007093"/>
          </a:xfrm>
        </p:grpSpPr>
        <p:sp>
          <p:nvSpPr>
            <p:cNvPr id="42" name="文本框 41">
              <a:extLst>
                <a:ext uri="{FF2B5EF4-FFF2-40B4-BE49-F238E27FC236}">
                  <a16:creationId xmlns="" xmlns:a14="http://schemas.microsoft.com/office/drawing/2010/main" xmlns:p14="http://schemas.microsoft.com/office/powerpoint/2010/main" xmlns:a16="http://schemas.microsoft.com/office/drawing/2014/main" id="{7DE18631-5BBD-4D8E-94CD-A44312C87B9B}"/>
                </a:ext>
              </a:extLst>
            </p:cNvPr>
            <p:cNvSpPr txBox="1"/>
            <p:nvPr/>
          </p:nvSpPr>
          <p:spPr>
            <a:xfrm>
              <a:off x="1850923" y="5139147"/>
              <a:ext cx="615067" cy="348077"/>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Manager</a:t>
              </a:r>
              <a:endParaRPr lang="en-US" altLang="zh-CN" sz="1200" b="1" dirty="0">
                <a:solidFill>
                  <a:schemeClr val="tx1"/>
                </a:solidFill>
              </a:endParaRPr>
            </a:p>
          </p:txBody>
        </p:sp>
        <p:sp>
          <p:nvSpPr>
            <p:cNvPr id="43" name="文本框 42">
              <a:extLst>
                <a:ext uri="{FF2B5EF4-FFF2-40B4-BE49-F238E27FC236}">
                  <a16:creationId xmlns="" xmlns:a14="http://schemas.microsoft.com/office/drawing/2010/main" xmlns:p14="http://schemas.microsoft.com/office/powerpoint/2010/main" xmlns:a16="http://schemas.microsoft.com/office/drawing/2014/main" id="{82A2D07E-EB4E-4CC0-95AB-2DC803F10F9B}"/>
                </a:ext>
              </a:extLst>
            </p:cNvPr>
            <p:cNvSpPr txBox="1"/>
            <p:nvPr/>
          </p:nvSpPr>
          <p:spPr>
            <a:xfrm>
              <a:off x="4530389" y="5139147"/>
              <a:ext cx="827671" cy="601223"/>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Controller</a:t>
              </a:r>
              <a:endParaRPr lang="en-US" altLang="zh-CN" sz="1200" b="1" dirty="0">
                <a:solidFill>
                  <a:schemeClr val="tx1"/>
                </a:solidFill>
              </a:endParaRPr>
            </a:p>
            <a:p>
              <a:pPr algn="ctr" defTabSz="914377" fontAlgn="ctr"/>
              <a:endParaRPr lang="en-US" altLang="zh-CN" sz="1200" b="1" dirty="0">
                <a:solidFill>
                  <a:schemeClr val="tx1"/>
                </a:solidFill>
              </a:endParaRPr>
            </a:p>
          </p:txBody>
        </p:sp>
        <p:pic>
          <p:nvPicPr>
            <p:cNvPr id="44" name="图片 43">
              <a:extLst>
                <a:ext uri="{FF2B5EF4-FFF2-40B4-BE49-F238E27FC236}">
                  <a16:creationId xmlns="" xmlns:a14="http://schemas.microsoft.com/office/drawing/2010/main" xmlns:p14="http://schemas.microsoft.com/office/powerpoint/2010/main" xmlns:a16="http://schemas.microsoft.com/office/drawing/2014/main" id="{07426482-959E-4D4E-A9CD-3883823FD6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584" r="24682"/>
            <a:stretch/>
          </p:blipFill>
          <p:spPr>
            <a:xfrm>
              <a:off x="1547301" y="5608363"/>
              <a:ext cx="967874" cy="340175"/>
            </a:xfrm>
            <a:prstGeom prst="rect">
              <a:avLst/>
            </a:prstGeom>
          </p:spPr>
        </p:pic>
        <p:pic>
          <p:nvPicPr>
            <p:cNvPr id="45" name="图片 44">
              <a:extLst>
                <a:ext uri="{FF2B5EF4-FFF2-40B4-BE49-F238E27FC236}">
                  <a16:creationId xmlns="" xmlns:a14="http://schemas.microsoft.com/office/drawing/2010/main" xmlns:p14="http://schemas.microsoft.com/office/powerpoint/2010/main" xmlns:a16="http://schemas.microsoft.com/office/drawing/2014/main" id="{51E50299-0EFF-4E55-B47C-E7007DC68F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7852" y="5593339"/>
              <a:ext cx="1511655" cy="352763"/>
            </a:xfrm>
            <a:prstGeom prst="rect">
              <a:avLst/>
            </a:prstGeom>
          </p:spPr>
        </p:pic>
        <p:sp>
          <p:nvSpPr>
            <p:cNvPr id="46" name="文本框 45">
              <a:extLst>
                <a:ext uri="{FF2B5EF4-FFF2-40B4-BE49-F238E27FC236}">
                  <a16:creationId xmlns="" xmlns:a14="http://schemas.microsoft.com/office/drawing/2010/main" xmlns:p14="http://schemas.microsoft.com/office/powerpoint/2010/main" xmlns:a16="http://schemas.microsoft.com/office/drawing/2014/main" id="{79F3405D-AC46-442D-8687-E17E1D34B6A8}"/>
                </a:ext>
              </a:extLst>
            </p:cNvPr>
            <p:cNvSpPr txBox="1"/>
            <p:nvPr/>
          </p:nvSpPr>
          <p:spPr>
            <a:xfrm>
              <a:off x="7117236" y="5125840"/>
              <a:ext cx="827671" cy="348077"/>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Analyzer</a:t>
              </a:r>
              <a:endParaRPr lang="en-US" altLang="zh-CN" sz="1200" b="1" dirty="0">
                <a:solidFill>
                  <a:schemeClr val="tx1"/>
                </a:solidFill>
              </a:endParaRPr>
            </a:p>
          </p:txBody>
        </p:sp>
        <p:grpSp>
          <p:nvGrpSpPr>
            <p:cNvPr id="47" name="组合 46">
              <a:extLst>
                <a:ext uri="{FF2B5EF4-FFF2-40B4-BE49-F238E27FC236}">
                  <a16:creationId xmlns="" xmlns:a14="http://schemas.microsoft.com/office/drawing/2010/main" xmlns:p14="http://schemas.microsoft.com/office/powerpoint/2010/main" xmlns:a16="http://schemas.microsoft.com/office/drawing/2014/main" id="{EB91A23C-25C2-4172-8E4E-DD44B83B6231}"/>
                </a:ext>
              </a:extLst>
            </p:cNvPr>
            <p:cNvGrpSpPr/>
            <p:nvPr/>
          </p:nvGrpSpPr>
          <p:grpSpPr>
            <a:xfrm>
              <a:off x="6877140" y="5598042"/>
              <a:ext cx="1266711" cy="412275"/>
              <a:chOff x="4054853" y="5596386"/>
              <a:chExt cx="3538130" cy="1151554"/>
            </a:xfrm>
          </p:grpSpPr>
          <p:pic>
            <p:nvPicPr>
              <p:cNvPr id="52" name="图片 51">
                <a:extLst>
                  <a:ext uri="{FF2B5EF4-FFF2-40B4-BE49-F238E27FC236}">
                    <a16:creationId xmlns="" xmlns:a14="http://schemas.microsoft.com/office/drawing/2010/main" xmlns:p14="http://schemas.microsoft.com/office/powerpoint/2010/main" xmlns:a16="http://schemas.microsoft.com/office/drawing/2014/main" id="{DA97F895-2A5A-4851-A9A5-9CA00A9C75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8902"/>
              <a:stretch/>
            </p:blipFill>
            <p:spPr>
              <a:xfrm>
                <a:off x="4054853" y="5636787"/>
                <a:ext cx="1059697" cy="912036"/>
              </a:xfrm>
              <a:prstGeom prst="rect">
                <a:avLst/>
              </a:prstGeom>
            </p:spPr>
          </p:pic>
          <p:pic>
            <p:nvPicPr>
              <p:cNvPr id="53" name="图片 52">
                <a:extLst>
                  <a:ext uri="{FF2B5EF4-FFF2-40B4-BE49-F238E27FC236}">
                    <a16:creationId xmlns="" xmlns:a14="http://schemas.microsoft.com/office/drawing/2010/main" xmlns:p14="http://schemas.microsoft.com/office/powerpoint/2010/main" xmlns:a16="http://schemas.microsoft.com/office/drawing/2014/main" id="{73E928C8-8850-4DA7-B722-A68D9733D71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0897"/>
              <a:stretch/>
            </p:blipFill>
            <p:spPr>
              <a:xfrm>
                <a:off x="5113136" y="5596386"/>
                <a:ext cx="2479847" cy="1151554"/>
              </a:xfrm>
              <a:prstGeom prst="rect">
                <a:avLst/>
              </a:prstGeom>
            </p:spPr>
          </p:pic>
        </p:grpSp>
        <p:sp>
          <p:nvSpPr>
            <p:cNvPr id="48" name="加号 47">
              <a:extLst>
                <a:ext uri="{FF2B5EF4-FFF2-40B4-BE49-F238E27FC236}">
                  <a16:creationId xmlns="" xmlns:a14="http://schemas.microsoft.com/office/drawing/2010/main" xmlns:p14="http://schemas.microsoft.com/office/powerpoint/2010/main" xmlns:a16="http://schemas.microsoft.com/office/drawing/2014/main" id="{9DE1734D-F659-4A22-83CA-A19623AFB1D7}"/>
                </a:ext>
              </a:extLst>
            </p:cNvPr>
            <p:cNvSpPr/>
            <p:nvPr/>
          </p:nvSpPr>
          <p:spPr>
            <a:xfrm>
              <a:off x="3291230" y="5583850"/>
              <a:ext cx="427383" cy="427383"/>
            </a:xfrm>
            <a:prstGeom prst="mathPlus">
              <a:avLst>
                <a:gd name="adj1" fmla="val 8886"/>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49" name="加号 48">
              <a:extLst>
                <a:ext uri="{FF2B5EF4-FFF2-40B4-BE49-F238E27FC236}">
                  <a16:creationId xmlns="" xmlns:a14="http://schemas.microsoft.com/office/drawing/2010/main" xmlns:p14="http://schemas.microsoft.com/office/powerpoint/2010/main" xmlns:a16="http://schemas.microsoft.com/office/drawing/2014/main" id="{1E7B673F-7D0B-4B15-93AC-F7928BE6F75C}"/>
                </a:ext>
              </a:extLst>
            </p:cNvPr>
            <p:cNvSpPr/>
            <p:nvPr/>
          </p:nvSpPr>
          <p:spPr>
            <a:xfrm>
              <a:off x="6165179" y="5583850"/>
              <a:ext cx="427383" cy="427383"/>
            </a:xfrm>
            <a:prstGeom prst="mathPlus">
              <a:avLst>
                <a:gd name="adj1" fmla="val 8886"/>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50" name="文本框 49">
              <a:extLst>
                <a:ext uri="{FF2B5EF4-FFF2-40B4-BE49-F238E27FC236}">
                  <a16:creationId xmlns="" xmlns:a14="http://schemas.microsoft.com/office/drawing/2010/main" xmlns:p14="http://schemas.microsoft.com/office/powerpoint/2010/main" xmlns:a16="http://schemas.microsoft.com/office/drawing/2014/main" id="{1E349529-66BC-4ED5-8390-0E6B836372FA}"/>
                </a:ext>
              </a:extLst>
            </p:cNvPr>
            <p:cNvSpPr txBox="1"/>
            <p:nvPr/>
          </p:nvSpPr>
          <p:spPr>
            <a:xfrm>
              <a:off x="8549907" y="5538487"/>
              <a:ext cx="503909" cy="443007"/>
            </a:xfrm>
            <a:prstGeom prst="rect">
              <a:avLst/>
            </a:prstGeom>
            <a:noFill/>
          </p:spPr>
          <p:txBody>
            <a:bodyPr wrap="square" lIns="0" tIns="0" rIns="0" bIns="0" rtlCol="0">
              <a:noAutofit/>
            </a:bodyPr>
            <a:lstStyle/>
            <a:p>
              <a:pPr algn="l" fontAlgn="ctr"/>
              <a:r>
                <a:rPr lang="en-US" sz="2000" dirty="0">
                  <a:solidFill>
                    <a:schemeClr val="tx1">
                      <a:lumMod val="50000"/>
                      <a:lumOff val="50000"/>
                    </a:schemeClr>
                  </a:solidFill>
                </a:rPr>
                <a:t>=</a:t>
              </a:r>
              <a:endParaRPr kumimoji="1" lang="en-US" altLang="zh-CN" sz="2000" dirty="0">
                <a:solidFill>
                  <a:schemeClr val="tx1">
                    <a:lumMod val="50000"/>
                    <a:lumOff val="50000"/>
                  </a:schemeClr>
                </a:solidFill>
              </a:endParaRPr>
            </a:p>
          </p:txBody>
        </p:sp>
        <p:sp>
          <p:nvSpPr>
            <p:cNvPr id="51" name="文本框 50">
              <a:extLst>
                <a:ext uri="{FF2B5EF4-FFF2-40B4-BE49-F238E27FC236}">
                  <a16:creationId xmlns="" xmlns:a14="http://schemas.microsoft.com/office/drawing/2010/main" xmlns:p14="http://schemas.microsoft.com/office/powerpoint/2010/main" xmlns:a16="http://schemas.microsoft.com/office/drawing/2014/main" id="{F30FCE5F-7A22-4C9B-AC34-C2936426E2FB}"/>
                </a:ext>
              </a:extLst>
            </p:cNvPr>
            <p:cNvSpPr txBox="1"/>
            <p:nvPr/>
          </p:nvSpPr>
          <p:spPr>
            <a:xfrm>
              <a:off x="10033033" y="5004140"/>
              <a:ext cx="949433" cy="348076"/>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Autonomous Driving </a:t>
              </a:r>
            </a:p>
            <a:p>
              <a:pPr algn="ctr" defTabSz="914377" fontAlgn="ctr"/>
              <a:r>
                <a:rPr lang="en-US" sz="1200" b="1" dirty="0">
                  <a:solidFill>
                    <a:schemeClr val="tx1"/>
                  </a:solidFill>
                </a:rPr>
                <a:t>Network System</a:t>
              </a:r>
              <a:endParaRPr lang="en-US" altLang="zh-CN" sz="1200" b="1" dirty="0">
                <a:solidFill>
                  <a:schemeClr val="tx1"/>
                </a:solidFill>
              </a:endParaRPr>
            </a:p>
          </p:txBody>
        </p:sp>
      </p:grpSp>
      <p:pic>
        <p:nvPicPr>
          <p:cNvPr id="54" name="图片 53">
            <a:extLst>
              <a:ext uri="{FF2B5EF4-FFF2-40B4-BE49-F238E27FC236}">
                <a16:creationId xmlns="" xmlns:a14="http://schemas.microsoft.com/office/drawing/2010/main" xmlns:p14="http://schemas.microsoft.com/office/powerpoint/2010/main" xmlns:a16="http://schemas.microsoft.com/office/drawing/2014/main" id="{83A75661-A89E-42B0-8AFB-50282CF8AF66}"/>
              </a:ext>
            </a:extLst>
          </p:cNvPr>
          <p:cNvPicPr>
            <a:picLocks noChangeAspect="1"/>
          </p:cNvPicPr>
          <p:nvPr/>
        </p:nvPicPr>
        <p:blipFill>
          <a:blip r:embed="rId7"/>
          <a:stretch>
            <a:fillRect/>
          </a:stretch>
        </p:blipFill>
        <p:spPr>
          <a:xfrm>
            <a:off x="8739209" y="5630292"/>
            <a:ext cx="2029193" cy="525203"/>
          </a:xfrm>
          <a:prstGeom prst="rect">
            <a:avLst/>
          </a:prstGeom>
        </p:spPr>
      </p:pic>
      <p:sp>
        <p:nvSpPr>
          <p:cNvPr id="55" name="文本框 54">
            <a:extLst>
              <a:ext uri="{FF2B5EF4-FFF2-40B4-BE49-F238E27FC236}">
                <a16:creationId xmlns="" xmlns:a14="http://schemas.microsoft.com/office/drawing/2010/main" xmlns:p14="http://schemas.microsoft.com/office/powerpoint/2010/main" xmlns:a16="http://schemas.microsoft.com/office/drawing/2014/main" id="{0526CFBF-479C-4BCC-9A5A-B704FE41A784}"/>
              </a:ext>
            </a:extLst>
          </p:cNvPr>
          <p:cNvSpPr txBox="1"/>
          <p:nvPr/>
        </p:nvSpPr>
        <p:spPr>
          <a:xfrm>
            <a:off x="2204336" y="5614648"/>
            <a:ext cx="849913" cy="461152"/>
          </a:xfrm>
          <a:prstGeom prst="rect">
            <a:avLst/>
          </a:prstGeom>
          <a:noFill/>
        </p:spPr>
        <p:txBody>
          <a:bodyPr wrap="none" rtlCol="0">
            <a:noAutofit/>
          </a:bodyPr>
          <a:lstStyle/>
          <a:p>
            <a:pPr algn="l" fontAlgn="ctr">
              <a:lnSpc>
                <a:spcPts val="3440"/>
              </a:lnSpc>
            </a:pPr>
            <a:r>
              <a:rPr lang="en-US" sz="1050" b="1" dirty="0"/>
              <a:t>Network</a:t>
            </a:r>
            <a:endParaRPr lang="en-US" altLang="zh-CN" sz="1050" b="1" dirty="0"/>
          </a:p>
        </p:txBody>
      </p:sp>
      <p:sp>
        <p:nvSpPr>
          <p:cNvPr id="57" name="文本框 56">
            <a:extLst>
              <a:ext uri="{FF2B5EF4-FFF2-40B4-BE49-F238E27FC236}">
                <a16:creationId xmlns="" xmlns:a14="http://schemas.microsoft.com/office/drawing/2010/main" xmlns:p14="http://schemas.microsoft.com/office/powerpoint/2010/main" xmlns:a16="http://schemas.microsoft.com/office/drawing/2014/main" id="{0F782F59-1326-4219-994A-1CB6CF1CF16A}"/>
              </a:ext>
            </a:extLst>
          </p:cNvPr>
          <p:cNvSpPr txBox="1"/>
          <p:nvPr/>
        </p:nvSpPr>
        <p:spPr>
          <a:xfrm>
            <a:off x="462921" y="1229022"/>
            <a:ext cx="11282992" cy="832407"/>
          </a:xfrm>
          <a:prstGeom prst="rect">
            <a:avLst/>
          </a:prstGeom>
        </p:spPr>
        <p:txBody>
          <a:bodyPr>
            <a:noAutofit/>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600" dirty="0"/>
              <a:t>Huawei iMaster NCE is an industry intelligent network automation platform that integrates management, control, analysis, and AI capabilities.</a:t>
            </a:r>
          </a:p>
        </p:txBody>
      </p:sp>
    </p:spTree>
    <p:extLst>
      <p:ext uri="{BB962C8B-B14F-4D97-AF65-F5344CB8AC3E}">
        <p14:creationId xmlns:p14="http://schemas.microsoft.com/office/powerpoint/2010/main" val="2451839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414">
            <a:extLst>
              <a:ext uri="{FF2B5EF4-FFF2-40B4-BE49-F238E27FC236}">
                <a16:creationId xmlns="" xmlns:a14="http://schemas.microsoft.com/office/drawing/2010/main" xmlns:p14="http://schemas.microsoft.com/office/powerpoint/2010/main" xmlns:a16="http://schemas.microsoft.com/office/drawing/2014/main" id="{1BA0098F-81DC-43DD-AEF7-5364ADBEAA7B}"/>
              </a:ext>
            </a:extLst>
          </p:cNvPr>
          <p:cNvSpPr/>
          <p:nvPr/>
        </p:nvSpPr>
        <p:spPr>
          <a:xfrm>
            <a:off x="6574828" y="3309902"/>
            <a:ext cx="4697515"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endParaRPr>
          </a:p>
        </p:txBody>
      </p:sp>
      <p:sp>
        <p:nvSpPr>
          <p:cNvPr id="37" name="圆角矩形 417">
            <a:extLst>
              <a:ext uri="{FF2B5EF4-FFF2-40B4-BE49-F238E27FC236}">
                <a16:creationId xmlns="" xmlns:a14="http://schemas.microsoft.com/office/drawing/2010/main" xmlns:p14="http://schemas.microsoft.com/office/powerpoint/2010/main" xmlns:a16="http://schemas.microsoft.com/office/drawing/2014/main" id="{1CCABBAF-67C8-422F-B46E-713842BCFD21}"/>
              </a:ext>
            </a:extLst>
          </p:cNvPr>
          <p:cNvSpPr/>
          <p:nvPr/>
        </p:nvSpPr>
        <p:spPr>
          <a:xfrm>
            <a:off x="6196015" y="4782956"/>
            <a:ext cx="4705046"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endParaRPr>
          </a:p>
        </p:txBody>
      </p:sp>
      <p:sp>
        <p:nvSpPr>
          <p:cNvPr id="40" name="圆角矩形 420">
            <a:extLst>
              <a:ext uri="{FF2B5EF4-FFF2-40B4-BE49-F238E27FC236}">
                <a16:creationId xmlns="" xmlns:a14="http://schemas.microsoft.com/office/drawing/2010/main" xmlns:p14="http://schemas.microsoft.com/office/powerpoint/2010/main" xmlns:a16="http://schemas.microsoft.com/office/drawing/2014/main" id="{60C3A96D-2F1B-4CF3-8F9F-212E1D620B23}"/>
              </a:ext>
            </a:extLst>
          </p:cNvPr>
          <p:cNvSpPr/>
          <p:nvPr/>
        </p:nvSpPr>
        <p:spPr>
          <a:xfrm>
            <a:off x="6399586" y="4046429"/>
            <a:ext cx="4676717"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endParaRPr>
          </a:p>
        </p:txBody>
      </p:sp>
      <p:sp>
        <p:nvSpPr>
          <p:cNvPr id="31" name="圆角矩形 411">
            <a:extLst>
              <a:ext uri="{FF2B5EF4-FFF2-40B4-BE49-F238E27FC236}">
                <a16:creationId xmlns="" xmlns:a14="http://schemas.microsoft.com/office/drawing/2010/main" xmlns:p14="http://schemas.microsoft.com/office/powerpoint/2010/main" xmlns:a16="http://schemas.microsoft.com/office/drawing/2014/main" id="{FD1E11F4-FB28-4BF6-A361-54BA6226FB3F}"/>
              </a:ext>
            </a:extLst>
          </p:cNvPr>
          <p:cNvSpPr/>
          <p:nvPr/>
        </p:nvSpPr>
        <p:spPr>
          <a:xfrm>
            <a:off x="6770868" y="2573375"/>
            <a:ext cx="4697515"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endParaRPr>
          </a:p>
        </p:txBody>
      </p:sp>
      <p:sp>
        <p:nvSpPr>
          <p:cNvPr id="28" name="圆角矩形 408">
            <a:extLst>
              <a:ext uri="{FF2B5EF4-FFF2-40B4-BE49-F238E27FC236}">
                <a16:creationId xmlns="" xmlns:a14="http://schemas.microsoft.com/office/drawing/2010/main" xmlns:p14="http://schemas.microsoft.com/office/powerpoint/2010/main" xmlns:a16="http://schemas.microsoft.com/office/drawing/2014/main" id="{E08FF664-5F7A-4135-8E84-8ECCCF963EAF}"/>
              </a:ext>
            </a:extLst>
          </p:cNvPr>
          <p:cNvSpPr/>
          <p:nvPr/>
        </p:nvSpPr>
        <p:spPr>
          <a:xfrm>
            <a:off x="7026531" y="1836848"/>
            <a:ext cx="4589274" cy="596204"/>
          </a:xfrm>
          <a:prstGeom prst="roundRect">
            <a:avLst>
              <a:gd name="adj" fmla="val 50000"/>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endParaRPr>
          </a:p>
        </p:txBody>
      </p:sp>
      <p:sp>
        <p:nvSpPr>
          <p:cNvPr id="2" name="标题 1">
            <a:extLst>
              <a:ext uri="{FF2B5EF4-FFF2-40B4-BE49-F238E27FC236}">
                <a16:creationId xmlns="" xmlns:a14="http://schemas.microsoft.com/office/drawing/2010/main" xmlns:p14="http://schemas.microsoft.com/office/powerpoint/2010/main" xmlns:a16="http://schemas.microsoft.com/office/drawing/2014/main" id="{BF49DB72-126A-4E2A-8BFA-B6DCBD68F728}"/>
              </a:ext>
            </a:extLst>
          </p:cNvPr>
          <p:cNvSpPr>
            <a:spLocks noGrp="1"/>
          </p:cNvSpPr>
          <p:nvPr>
            <p:ph type="title"/>
          </p:nvPr>
        </p:nvSpPr>
        <p:spPr/>
        <p:txBody>
          <a:bodyPr>
            <a:noAutofit/>
          </a:bodyPr>
          <a:lstStyle/>
          <a:p>
            <a:pPr fontAlgn="ctr"/>
            <a:r>
              <a:rPr lang="en-US" dirty="0" err="1"/>
              <a:t>iMaster</a:t>
            </a:r>
            <a:r>
              <a:rPr lang="en-US" dirty="0"/>
              <a:t> NCE </a:t>
            </a:r>
            <a:r>
              <a:rPr lang="en-US" altLang="zh-CN" dirty="0"/>
              <a:t>Application</a:t>
            </a:r>
            <a:endParaRPr lang="en-US" dirty="0"/>
          </a:p>
        </p:txBody>
      </p:sp>
      <p:pic>
        <p:nvPicPr>
          <p:cNvPr id="3" name="图片 2">
            <a:extLst>
              <a:ext uri="{FF2B5EF4-FFF2-40B4-BE49-F238E27FC236}">
                <a16:creationId xmlns="" xmlns:a14="http://schemas.microsoft.com/office/drawing/2010/main" xmlns:p14="http://schemas.microsoft.com/office/powerpoint/2010/main" xmlns:a16="http://schemas.microsoft.com/office/drawing/2014/main" id="{A31FC690-AE49-46D3-8283-471A92DA1D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666" y="1974610"/>
            <a:ext cx="5411024" cy="2823878"/>
          </a:xfrm>
          <a:prstGeom prst="rect">
            <a:avLst/>
          </a:prstGeom>
        </p:spPr>
      </p:pic>
      <p:pic>
        <p:nvPicPr>
          <p:cNvPr id="4" name="图片 3">
            <a:extLst>
              <a:ext uri="{FF2B5EF4-FFF2-40B4-BE49-F238E27FC236}">
                <a16:creationId xmlns="" xmlns:a14="http://schemas.microsoft.com/office/drawing/2010/main" xmlns:p14="http://schemas.microsoft.com/office/powerpoint/2010/main" xmlns:a16="http://schemas.microsoft.com/office/drawing/2014/main" id="{465B2B41-39F5-4072-8DF0-EE0D2D7102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2342"/>
          <a:stretch/>
        </p:blipFill>
        <p:spPr>
          <a:xfrm>
            <a:off x="1902235" y="4856062"/>
            <a:ext cx="2758562" cy="556097"/>
          </a:xfrm>
          <a:prstGeom prst="rect">
            <a:avLst/>
          </a:prstGeom>
        </p:spPr>
      </p:pic>
      <p:grpSp>
        <p:nvGrpSpPr>
          <p:cNvPr id="5" name="组合 7191">
            <a:extLst>
              <a:ext uri="{FF2B5EF4-FFF2-40B4-BE49-F238E27FC236}">
                <a16:creationId xmlns="" xmlns:a14="http://schemas.microsoft.com/office/drawing/2010/main" xmlns:p14="http://schemas.microsoft.com/office/powerpoint/2010/main" xmlns:a16="http://schemas.microsoft.com/office/drawing/2014/main" id="{F88E9119-14BC-4B51-B4CC-C42110C85A4A}"/>
              </a:ext>
            </a:extLst>
          </p:cNvPr>
          <p:cNvGrpSpPr/>
          <p:nvPr/>
        </p:nvGrpSpPr>
        <p:grpSpPr>
          <a:xfrm>
            <a:off x="7338172" y="1977779"/>
            <a:ext cx="344889" cy="355680"/>
            <a:chOff x="2270125" y="2087563"/>
            <a:chExt cx="517525" cy="576263"/>
          </a:xfrm>
          <a:solidFill>
            <a:srgbClr val="00B0F0"/>
          </a:solidFill>
        </p:grpSpPr>
        <p:sp>
          <p:nvSpPr>
            <p:cNvPr id="6" name="Freeform 16">
              <a:extLst>
                <a:ext uri="{FF2B5EF4-FFF2-40B4-BE49-F238E27FC236}">
                  <a16:creationId xmlns="" xmlns:a14="http://schemas.microsoft.com/office/drawing/2010/main" xmlns:p14="http://schemas.microsoft.com/office/powerpoint/2010/main" xmlns:a16="http://schemas.microsoft.com/office/drawing/2014/main" id="{9CACDB66-07EC-4C39-BBF7-AE9EB6BD23C3}"/>
                </a:ext>
              </a:extLst>
            </p:cNvPr>
            <p:cNvSpPr>
              <a:spLocks noEditPoints="1"/>
            </p:cNvSpPr>
            <p:nvPr/>
          </p:nvSpPr>
          <p:spPr bwMode="auto">
            <a:xfrm>
              <a:off x="2270125" y="2087563"/>
              <a:ext cx="517525" cy="576263"/>
            </a:xfrm>
            <a:custGeom>
              <a:avLst/>
              <a:gdLst>
                <a:gd name="T0" fmla="*/ 841 w 1191"/>
                <a:gd name="T1" fmla="*/ 440 h 1321"/>
                <a:gd name="T2" fmla="*/ 841 w 1191"/>
                <a:gd name="T3" fmla="*/ 186 h 1321"/>
                <a:gd name="T4" fmla="*/ 371 w 1191"/>
                <a:gd name="T5" fmla="*/ 974 h 1321"/>
                <a:gd name="T6" fmla="*/ 371 w 1191"/>
                <a:gd name="T7" fmla="*/ 1252 h 1321"/>
                <a:gd name="T8" fmla="*/ 371 w 1191"/>
                <a:gd name="T9" fmla="*/ 368 h 1321"/>
                <a:gd name="T10" fmla="*/ 625 w 1191"/>
                <a:gd name="T11" fmla="*/ 407 h 1321"/>
                <a:gd name="T12" fmla="*/ 625 w 1191"/>
                <a:gd name="T13" fmla="*/ 677 h 1321"/>
                <a:gd name="T14" fmla="*/ 625 w 1191"/>
                <a:gd name="T15" fmla="*/ 420 h 1321"/>
                <a:gd name="T16" fmla="*/ 841 w 1191"/>
                <a:gd name="T17" fmla="*/ 678 h 1321"/>
                <a:gd name="T18" fmla="*/ 841 w 1191"/>
                <a:gd name="T19" fmla="*/ 453 h 1321"/>
                <a:gd name="T20" fmla="*/ 1005 w 1191"/>
                <a:gd name="T21" fmla="*/ 478 h 1321"/>
                <a:gd name="T22" fmla="*/ 881 w 1191"/>
                <a:gd name="T23" fmla="*/ 459 h 1321"/>
                <a:gd name="T24" fmla="*/ 1005 w 1191"/>
                <a:gd name="T25" fmla="*/ 465 h 1321"/>
                <a:gd name="T26" fmla="*/ 1005 w 1191"/>
                <a:gd name="T27" fmla="*/ 226 h 1321"/>
                <a:gd name="T28" fmla="*/ 1137 w 1191"/>
                <a:gd name="T29" fmla="*/ 485 h 1321"/>
                <a:gd name="T30" fmla="*/ 1137 w 1191"/>
                <a:gd name="T31" fmla="*/ 259 h 1321"/>
                <a:gd name="T32" fmla="*/ 1045 w 1191"/>
                <a:gd name="T33" fmla="*/ 912 h 1321"/>
                <a:gd name="T34" fmla="*/ 1045 w 1191"/>
                <a:gd name="T35" fmla="*/ 1137 h 1321"/>
                <a:gd name="T36" fmla="*/ 881 w 1191"/>
                <a:gd name="T37" fmla="*/ 927 h 1321"/>
                <a:gd name="T38" fmla="*/ 881 w 1191"/>
                <a:gd name="T39" fmla="*/ 1165 h 1321"/>
                <a:gd name="T40" fmla="*/ 841 w 1191"/>
                <a:gd name="T41" fmla="*/ 931 h 1321"/>
                <a:gd name="T42" fmla="*/ 665 w 1191"/>
                <a:gd name="T43" fmla="*/ 947 h 1321"/>
                <a:gd name="T44" fmla="*/ 1005 w 1191"/>
                <a:gd name="T45" fmla="*/ 903 h 1321"/>
                <a:gd name="T46" fmla="*/ 1005 w 1191"/>
                <a:gd name="T47" fmla="*/ 692 h 1321"/>
                <a:gd name="T48" fmla="*/ 1137 w 1191"/>
                <a:gd name="T49" fmla="*/ 693 h 1321"/>
                <a:gd name="T50" fmla="*/ 1045 w 1191"/>
                <a:gd name="T51" fmla="*/ 692 h 1321"/>
                <a:gd name="T52" fmla="*/ 1137 w 1191"/>
                <a:gd name="T53" fmla="*/ 680 h 1321"/>
                <a:gd name="T54" fmla="*/ 1137 w 1191"/>
                <a:gd name="T55" fmla="*/ 499 h 1321"/>
                <a:gd name="T56" fmla="*/ 665 w 1191"/>
                <a:gd name="T57" fmla="*/ 691 h 1321"/>
                <a:gd name="T58" fmla="*/ 665 w 1191"/>
                <a:gd name="T59" fmla="*/ 933 h 1321"/>
                <a:gd name="T60" fmla="*/ 371 w 1191"/>
                <a:gd name="T61" fmla="*/ 689 h 1321"/>
                <a:gd name="T62" fmla="*/ 371 w 1191"/>
                <a:gd name="T63" fmla="*/ 960 h 1321"/>
                <a:gd name="T64" fmla="*/ 657 w 1191"/>
                <a:gd name="T65" fmla="*/ 72 h 1321"/>
                <a:gd name="T66" fmla="*/ 359 w 1191"/>
                <a:gd name="T67" fmla="*/ 0 h 1321"/>
                <a:gd name="T68" fmla="*/ 37 w 1191"/>
                <a:gd name="T69" fmla="*/ 829 h 1321"/>
                <a:gd name="T70" fmla="*/ 139 w 1191"/>
                <a:gd name="T71" fmla="*/ 890 h 1321"/>
                <a:gd name="T72" fmla="*/ 305 w 1191"/>
                <a:gd name="T73" fmla="*/ 67 h 1321"/>
                <a:gd name="T74" fmla="*/ 305 w 1191"/>
                <a:gd name="T75" fmla="*/ 1255 h 1321"/>
                <a:gd name="T76" fmla="*/ 140 w 1191"/>
                <a:gd name="T77" fmla="*/ 1091 h 1321"/>
                <a:gd name="T78" fmla="*/ 37 w 1191"/>
                <a:gd name="T79" fmla="*/ 1151 h 1321"/>
                <a:gd name="T80" fmla="*/ 338 w 1191"/>
                <a:gd name="T81" fmla="*/ 1321 h 1321"/>
                <a:gd name="T82" fmla="*/ 362 w 1191"/>
                <a:gd name="T83" fmla="*/ 1321 h 1321"/>
                <a:gd name="T84" fmla="*/ 1191 w 1191"/>
                <a:gd name="T85" fmla="*/ 1155 h 1321"/>
                <a:gd name="T86" fmla="*/ 1160 w 1191"/>
                <a:gd name="T87" fmla="*/ 196 h 1321"/>
                <a:gd name="T88" fmla="*/ 657 w 1191"/>
                <a:gd name="T89" fmla="*/ 7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1" h="1321">
                  <a:moveTo>
                    <a:pt x="841" y="186"/>
                  </a:moveTo>
                  <a:lnTo>
                    <a:pt x="841" y="186"/>
                  </a:lnTo>
                  <a:lnTo>
                    <a:pt x="841" y="440"/>
                  </a:lnTo>
                  <a:lnTo>
                    <a:pt x="665" y="413"/>
                  </a:lnTo>
                  <a:lnTo>
                    <a:pt x="665" y="143"/>
                  </a:lnTo>
                  <a:lnTo>
                    <a:pt x="841" y="186"/>
                  </a:lnTo>
                  <a:close/>
                  <a:moveTo>
                    <a:pt x="371" y="1252"/>
                  </a:moveTo>
                  <a:lnTo>
                    <a:pt x="371" y="1252"/>
                  </a:lnTo>
                  <a:lnTo>
                    <a:pt x="371" y="974"/>
                  </a:lnTo>
                  <a:lnTo>
                    <a:pt x="625" y="951"/>
                  </a:lnTo>
                  <a:lnTo>
                    <a:pt x="625" y="1209"/>
                  </a:lnTo>
                  <a:lnTo>
                    <a:pt x="371" y="1252"/>
                  </a:lnTo>
                  <a:lnTo>
                    <a:pt x="371" y="1252"/>
                  </a:lnTo>
                  <a:close/>
                  <a:moveTo>
                    <a:pt x="371" y="368"/>
                  </a:moveTo>
                  <a:lnTo>
                    <a:pt x="371" y="368"/>
                  </a:lnTo>
                  <a:lnTo>
                    <a:pt x="371" y="70"/>
                  </a:lnTo>
                  <a:lnTo>
                    <a:pt x="625" y="133"/>
                  </a:lnTo>
                  <a:lnTo>
                    <a:pt x="625" y="407"/>
                  </a:lnTo>
                  <a:lnTo>
                    <a:pt x="371" y="368"/>
                  </a:lnTo>
                  <a:close/>
                  <a:moveTo>
                    <a:pt x="625" y="677"/>
                  </a:moveTo>
                  <a:lnTo>
                    <a:pt x="625" y="677"/>
                  </a:lnTo>
                  <a:lnTo>
                    <a:pt x="371" y="676"/>
                  </a:lnTo>
                  <a:lnTo>
                    <a:pt x="371" y="381"/>
                  </a:lnTo>
                  <a:lnTo>
                    <a:pt x="625" y="420"/>
                  </a:lnTo>
                  <a:lnTo>
                    <a:pt x="625" y="677"/>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6"/>
                  </a:lnTo>
                  <a:lnTo>
                    <a:pt x="881" y="196"/>
                  </a:lnTo>
                  <a:lnTo>
                    <a:pt x="1005" y="226"/>
                  </a:lnTo>
                  <a:lnTo>
                    <a:pt x="1005" y="465"/>
                  </a:lnTo>
                  <a:close/>
                  <a:moveTo>
                    <a:pt x="1137" y="485"/>
                  </a:moveTo>
                  <a:lnTo>
                    <a:pt x="1137" y="485"/>
                  </a:lnTo>
                  <a:lnTo>
                    <a:pt x="1045" y="471"/>
                  </a:lnTo>
                  <a:lnTo>
                    <a:pt x="1045" y="236"/>
                  </a:lnTo>
                  <a:lnTo>
                    <a:pt x="1137" y="259"/>
                  </a:lnTo>
                  <a:lnTo>
                    <a:pt x="1137" y="485"/>
                  </a:lnTo>
                  <a:close/>
                  <a:moveTo>
                    <a:pt x="1045" y="912"/>
                  </a:moveTo>
                  <a:lnTo>
                    <a:pt x="1045" y="912"/>
                  </a:lnTo>
                  <a:lnTo>
                    <a:pt x="1137" y="904"/>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1"/>
                  </a:moveTo>
                  <a:lnTo>
                    <a:pt x="841" y="931"/>
                  </a:lnTo>
                  <a:lnTo>
                    <a:pt x="841" y="1172"/>
                  </a:lnTo>
                  <a:lnTo>
                    <a:pt x="665" y="1202"/>
                  </a:lnTo>
                  <a:lnTo>
                    <a:pt x="665" y="947"/>
                  </a:lnTo>
                  <a:lnTo>
                    <a:pt x="841" y="931"/>
                  </a:lnTo>
                  <a:close/>
                  <a:moveTo>
                    <a:pt x="1005" y="903"/>
                  </a:moveTo>
                  <a:lnTo>
                    <a:pt x="1005" y="903"/>
                  </a:lnTo>
                  <a:lnTo>
                    <a:pt x="881" y="914"/>
                  </a:lnTo>
                  <a:lnTo>
                    <a:pt x="881" y="692"/>
                  </a:lnTo>
                  <a:lnTo>
                    <a:pt x="1005" y="692"/>
                  </a:lnTo>
                  <a:lnTo>
                    <a:pt x="1005" y="903"/>
                  </a:lnTo>
                  <a:close/>
                  <a:moveTo>
                    <a:pt x="1137" y="693"/>
                  </a:moveTo>
                  <a:lnTo>
                    <a:pt x="1137" y="693"/>
                  </a:lnTo>
                  <a:lnTo>
                    <a:pt x="1137" y="890"/>
                  </a:lnTo>
                  <a:lnTo>
                    <a:pt x="1045" y="899"/>
                  </a:lnTo>
                  <a:lnTo>
                    <a:pt x="1045" y="692"/>
                  </a:lnTo>
                  <a:lnTo>
                    <a:pt x="1137" y="693"/>
                  </a:lnTo>
                  <a:close/>
                  <a:moveTo>
                    <a:pt x="1137" y="680"/>
                  </a:moveTo>
                  <a:lnTo>
                    <a:pt x="1137" y="680"/>
                  </a:lnTo>
                  <a:lnTo>
                    <a:pt x="1045" y="679"/>
                  </a:lnTo>
                  <a:lnTo>
                    <a:pt x="1045" y="485"/>
                  </a:lnTo>
                  <a:lnTo>
                    <a:pt x="1137" y="499"/>
                  </a:lnTo>
                  <a:lnTo>
                    <a:pt x="1137" y="680"/>
                  </a:lnTo>
                  <a:close/>
                  <a:moveTo>
                    <a:pt x="665" y="691"/>
                  </a:moveTo>
                  <a:lnTo>
                    <a:pt x="665" y="691"/>
                  </a:lnTo>
                  <a:lnTo>
                    <a:pt x="841" y="691"/>
                  </a:lnTo>
                  <a:lnTo>
                    <a:pt x="841" y="917"/>
                  </a:lnTo>
                  <a:lnTo>
                    <a:pt x="665" y="933"/>
                  </a:lnTo>
                  <a:lnTo>
                    <a:pt x="665" y="691"/>
                  </a:lnTo>
                  <a:close/>
                  <a:moveTo>
                    <a:pt x="371" y="689"/>
                  </a:moveTo>
                  <a:lnTo>
                    <a:pt x="371" y="689"/>
                  </a:lnTo>
                  <a:lnTo>
                    <a:pt x="625" y="690"/>
                  </a:lnTo>
                  <a:lnTo>
                    <a:pt x="625" y="937"/>
                  </a:lnTo>
                  <a:lnTo>
                    <a:pt x="371" y="960"/>
                  </a:lnTo>
                  <a:lnTo>
                    <a:pt x="371" y="689"/>
                  </a:lnTo>
                  <a:close/>
                  <a:moveTo>
                    <a:pt x="657" y="72"/>
                  </a:moveTo>
                  <a:lnTo>
                    <a:pt x="657" y="72"/>
                  </a:lnTo>
                  <a:lnTo>
                    <a:pt x="367" y="1"/>
                  </a:lnTo>
                  <a:lnTo>
                    <a:pt x="363" y="0"/>
                  </a:lnTo>
                  <a:lnTo>
                    <a:pt x="359" y="0"/>
                  </a:lnTo>
                  <a:lnTo>
                    <a:pt x="70" y="0"/>
                  </a:lnTo>
                  <a:cubicBezTo>
                    <a:pt x="52" y="0"/>
                    <a:pt x="37" y="15"/>
                    <a:pt x="37" y="33"/>
                  </a:cubicBezTo>
                  <a:lnTo>
                    <a:pt x="37" y="829"/>
                  </a:lnTo>
                  <a:cubicBezTo>
                    <a:pt x="15" y="841"/>
                    <a:pt x="0" y="864"/>
                    <a:pt x="0" y="890"/>
                  </a:cubicBezTo>
                  <a:cubicBezTo>
                    <a:pt x="0" y="928"/>
                    <a:pt x="32" y="959"/>
                    <a:pt x="70" y="959"/>
                  </a:cubicBezTo>
                  <a:cubicBezTo>
                    <a:pt x="108" y="959"/>
                    <a:pt x="139" y="928"/>
                    <a:pt x="139" y="890"/>
                  </a:cubicBezTo>
                  <a:cubicBezTo>
                    <a:pt x="139" y="864"/>
                    <a:pt x="125" y="841"/>
                    <a:pt x="104" y="830"/>
                  </a:cubicBezTo>
                  <a:lnTo>
                    <a:pt x="104" y="67"/>
                  </a:lnTo>
                  <a:lnTo>
                    <a:pt x="305" y="67"/>
                  </a:lnTo>
                  <a:cubicBezTo>
                    <a:pt x="305" y="68"/>
                    <a:pt x="305" y="68"/>
                    <a:pt x="305" y="69"/>
                  </a:cubicBezTo>
                  <a:lnTo>
                    <a:pt x="305" y="1252"/>
                  </a:lnTo>
                  <a:cubicBezTo>
                    <a:pt x="305" y="1253"/>
                    <a:pt x="305" y="1254"/>
                    <a:pt x="305" y="1255"/>
                  </a:cubicBezTo>
                  <a:lnTo>
                    <a:pt x="104" y="1255"/>
                  </a:lnTo>
                  <a:lnTo>
                    <a:pt x="104" y="1151"/>
                  </a:lnTo>
                  <a:cubicBezTo>
                    <a:pt x="125" y="1139"/>
                    <a:pt x="140" y="1117"/>
                    <a:pt x="140" y="1091"/>
                  </a:cubicBezTo>
                  <a:cubicBezTo>
                    <a:pt x="140" y="1052"/>
                    <a:pt x="109" y="1021"/>
                    <a:pt x="71" y="1021"/>
                  </a:cubicBezTo>
                  <a:cubicBezTo>
                    <a:pt x="32" y="1021"/>
                    <a:pt x="1" y="1052"/>
                    <a:pt x="1" y="1091"/>
                  </a:cubicBezTo>
                  <a:cubicBezTo>
                    <a:pt x="1" y="1116"/>
                    <a:pt x="16" y="1139"/>
                    <a:pt x="37" y="1151"/>
                  </a:cubicBezTo>
                  <a:lnTo>
                    <a:pt x="37" y="1288"/>
                  </a:lnTo>
                  <a:cubicBezTo>
                    <a:pt x="37" y="1307"/>
                    <a:pt x="52" y="1321"/>
                    <a:pt x="70" y="1321"/>
                  </a:cubicBezTo>
                  <a:lnTo>
                    <a:pt x="338" y="1321"/>
                  </a:lnTo>
                  <a:cubicBezTo>
                    <a:pt x="341" y="1321"/>
                    <a:pt x="344" y="1321"/>
                    <a:pt x="347" y="1320"/>
                  </a:cubicBezTo>
                  <a:cubicBezTo>
                    <a:pt x="351" y="1321"/>
                    <a:pt x="355" y="1321"/>
                    <a:pt x="359" y="1321"/>
                  </a:cubicBezTo>
                  <a:lnTo>
                    <a:pt x="362" y="1321"/>
                  </a:lnTo>
                  <a:lnTo>
                    <a:pt x="1158" y="1185"/>
                  </a:lnTo>
                  <a:cubicBezTo>
                    <a:pt x="1162" y="1185"/>
                    <a:pt x="1166" y="1183"/>
                    <a:pt x="1169" y="1181"/>
                  </a:cubicBezTo>
                  <a:cubicBezTo>
                    <a:pt x="1181" y="1179"/>
                    <a:pt x="1191" y="1168"/>
                    <a:pt x="1191" y="1155"/>
                  </a:cubicBezTo>
                  <a:lnTo>
                    <a:pt x="1191" y="231"/>
                  </a:lnTo>
                  <a:cubicBezTo>
                    <a:pt x="1191" y="223"/>
                    <a:pt x="1187" y="215"/>
                    <a:pt x="1180" y="210"/>
                  </a:cubicBezTo>
                  <a:cubicBezTo>
                    <a:pt x="1176" y="203"/>
                    <a:pt x="1169" y="198"/>
                    <a:pt x="1160" y="196"/>
                  </a:cubicBezTo>
                  <a:lnTo>
                    <a:pt x="665" y="74"/>
                  </a:lnTo>
                  <a:lnTo>
                    <a:pt x="665" y="72"/>
                  </a:lnTo>
                  <a:lnTo>
                    <a:pt x="657" y="7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7" name="Freeform 17">
              <a:extLst>
                <a:ext uri="{FF2B5EF4-FFF2-40B4-BE49-F238E27FC236}">
                  <a16:creationId xmlns="" xmlns:a14="http://schemas.microsoft.com/office/drawing/2010/main" xmlns:p14="http://schemas.microsoft.com/office/powerpoint/2010/main" xmlns:a16="http://schemas.microsoft.com/office/drawing/2014/main" id="{0BAF4ACC-1B05-4C3C-8362-B069EE1B2E76}"/>
                </a:ext>
              </a:extLst>
            </p:cNvPr>
            <p:cNvSpPr>
              <a:spLocks noEditPoints="1"/>
            </p:cNvSpPr>
            <p:nvPr/>
          </p:nvSpPr>
          <p:spPr bwMode="auto">
            <a:xfrm>
              <a:off x="2454275" y="2160588"/>
              <a:ext cx="68263" cy="79375"/>
            </a:xfrm>
            <a:custGeom>
              <a:avLst/>
              <a:gdLst>
                <a:gd name="T0" fmla="*/ 132 w 159"/>
                <a:gd name="T1" fmla="*/ 146 h 181"/>
                <a:gd name="T2" fmla="*/ 132 w 159"/>
                <a:gd name="T3" fmla="*/ 146 h 181"/>
                <a:gd name="T4" fmla="*/ 130 w 159"/>
                <a:gd name="T5" fmla="*/ 154 h 181"/>
                <a:gd name="T6" fmla="*/ 29 w 159"/>
                <a:gd name="T7" fmla="*/ 142 h 181"/>
                <a:gd name="T8" fmla="*/ 27 w 159"/>
                <a:gd name="T9" fmla="*/ 130 h 181"/>
                <a:gd name="T10" fmla="*/ 27 w 159"/>
                <a:gd name="T11" fmla="*/ 37 h 181"/>
                <a:gd name="T12" fmla="*/ 28 w 159"/>
                <a:gd name="T13" fmla="*/ 27 h 181"/>
                <a:gd name="T14" fmla="*/ 128 w 159"/>
                <a:gd name="T15" fmla="*/ 52 h 181"/>
                <a:gd name="T16" fmla="*/ 132 w 159"/>
                <a:gd name="T17" fmla="*/ 62 h 181"/>
                <a:gd name="T18" fmla="*/ 132 w 159"/>
                <a:gd name="T19" fmla="*/ 146 h 181"/>
                <a:gd name="T20" fmla="*/ 135 w 159"/>
                <a:gd name="T21" fmla="*/ 26 h 181"/>
                <a:gd name="T22" fmla="*/ 135 w 159"/>
                <a:gd name="T23" fmla="*/ 26 h 181"/>
                <a:gd name="T24" fmla="*/ 29 w 159"/>
                <a:gd name="T25" fmla="*/ 0 h 181"/>
                <a:gd name="T26" fmla="*/ 26 w 159"/>
                <a:gd name="T27" fmla="*/ 0 h 181"/>
                <a:gd name="T28" fmla="*/ 0 w 159"/>
                <a:gd name="T29" fmla="*/ 37 h 181"/>
                <a:gd name="T30" fmla="*/ 0 w 159"/>
                <a:gd name="T31" fmla="*/ 130 h 181"/>
                <a:gd name="T32" fmla="*/ 6 w 159"/>
                <a:gd name="T33" fmla="*/ 154 h 181"/>
                <a:gd name="T34" fmla="*/ 27 w 159"/>
                <a:gd name="T35" fmla="*/ 168 h 181"/>
                <a:gd name="T36" fmla="*/ 131 w 159"/>
                <a:gd name="T37" fmla="*/ 181 h 181"/>
                <a:gd name="T38" fmla="*/ 132 w 159"/>
                <a:gd name="T39" fmla="*/ 181 h 181"/>
                <a:gd name="T40" fmla="*/ 159 w 159"/>
                <a:gd name="T41" fmla="*/ 146 h 181"/>
                <a:gd name="T42" fmla="*/ 159 w 159"/>
                <a:gd name="T43" fmla="*/ 62 h 181"/>
                <a:gd name="T44" fmla="*/ 135 w 159"/>
                <a:gd name="T45"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1">
                  <a:moveTo>
                    <a:pt x="132" y="146"/>
                  </a:moveTo>
                  <a:lnTo>
                    <a:pt x="132" y="146"/>
                  </a:lnTo>
                  <a:cubicBezTo>
                    <a:pt x="132" y="150"/>
                    <a:pt x="131" y="152"/>
                    <a:pt x="130" y="154"/>
                  </a:cubicBezTo>
                  <a:lnTo>
                    <a:pt x="29" y="142"/>
                  </a:lnTo>
                  <a:cubicBezTo>
                    <a:pt x="28" y="140"/>
                    <a:pt x="27" y="136"/>
                    <a:pt x="27" y="130"/>
                  </a:cubicBezTo>
                  <a:lnTo>
                    <a:pt x="27" y="37"/>
                  </a:lnTo>
                  <a:cubicBezTo>
                    <a:pt x="27" y="33"/>
                    <a:pt x="28" y="29"/>
                    <a:pt x="28" y="27"/>
                  </a:cubicBezTo>
                  <a:lnTo>
                    <a:pt x="128" y="52"/>
                  </a:lnTo>
                  <a:cubicBezTo>
                    <a:pt x="129" y="53"/>
                    <a:pt x="132" y="57"/>
                    <a:pt x="132" y="62"/>
                  </a:cubicBezTo>
                  <a:lnTo>
                    <a:pt x="132" y="146"/>
                  </a:lnTo>
                  <a:close/>
                  <a:moveTo>
                    <a:pt x="135" y="26"/>
                  </a:moveTo>
                  <a:lnTo>
                    <a:pt x="135" y="26"/>
                  </a:lnTo>
                  <a:lnTo>
                    <a:pt x="29" y="0"/>
                  </a:lnTo>
                  <a:lnTo>
                    <a:pt x="26" y="0"/>
                  </a:lnTo>
                  <a:cubicBezTo>
                    <a:pt x="11" y="0"/>
                    <a:pt x="0" y="16"/>
                    <a:pt x="0" y="37"/>
                  </a:cubicBezTo>
                  <a:lnTo>
                    <a:pt x="0" y="130"/>
                  </a:lnTo>
                  <a:cubicBezTo>
                    <a:pt x="0" y="139"/>
                    <a:pt x="2" y="147"/>
                    <a:pt x="6" y="154"/>
                  </a:cubicBezTo>
                  <a:cubicBezTo>
                    <a:pt x="10" y="163"/>
                    <a:pt x="18" y="168"/>
                    <a:pt x="27" y="168"/>
                  </a:cubicBezTo>
                  <a:lnTo>
                    <a:pt x="131" y="181"/>
                  </a:lnTo>
                  <a:lnTo>
                    <a:pt x="132" y="181"/>
                  </a:lnTo>
                  <a:cubicBezTo>
                    <a:pt x="147" y="180"/>
                    <a:pt x="159" y="165"/>
                    <a:pt x="159" y="146"/>
                  </a:cubicBezTo>
                  <a:lnTo>
                    <a:pt x="159" y="62"/>
                  </a:lnTo>
                  <a:cubicBezTo>
                    <a:pt x="159" y="44"/>
                    <a:pt x="148" y="28"/>
                    <a:pt x="135" y="26"/>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8" name="Freeform 18">
              <a:extLst>
                <a:ext uri="{FF2B5EF4-FFF2-40B4-BE49-F238E27FC236}">
                  <a16:creationId xmlns="" xmlns:a14="http://schemas.microsoft.com/office/drawing/2010/main" xmlns:p14="http://schemas.microsoft.com/office/powerpoint/2010/main" xmlns:a16="http://schemas.microsoft.com/office/drawing/2014/main" id="{5DFEDEEB-EC61-4A6E-A94D-724F697B085F}"/>
                </a:ext>
              </a:extLst>
            </p:cNvPr>
            <p:cNvSpPr>
              <a:spLocks noEditPoints="1"/>
            </p:cNvSpPr>
            <p:nvPr/>
          </p:nvSpPr>
          <p:spPr bwMode="auto">
            <a:xfrm>
              <a:off x="2571750" y="2189163"/>
              <a:ext cx="57150" cy="66675"/>
            </a:xfrm>
            <a:custGeom>
              <a:avLst/>
              <a:gdLst>
                <a:gd name="T0" fmla="*/ 26 w 131"/>
                <a:gd name="T1" fmla="*/ 35 h 155"/>
                <a:gd name="T2" fmla="*/ 26 w 131"/>
                <a:gd name="T3" fmla="*/ 35 h 155"/>
                <a:gd name="T4" fmla="*/ 27 w 131"/>
                <a:gd name="T5" fmla="*/ 28 h 155"/>
                <a:gd name="T6" fmla="*/ 100 w 131"/>
                <a:gd name="T7" fmla="*/ 50 h 155"/>
                <a:gd name="T8" fmla="*/ 101 w 131"/>
                <a:gd name="T9" fmla="*/ 50 h 155"/>
                <a:gd name="T10" fmla="*/ 104 w 131"/>
                <a:gd name="T11" fmla="*/ 58 h 155"/>
                <a:gd name="T12" fmla="*/ 104 w 131"/>
                <a:gd name="T13" fmla="*/ 121 h 155"/>
                <a:gd name="T14" fmla="*/ 103 w 131"/>
                <a:gd name="T15" fmla="*/ 128 h 155"/>
                <a:gd name="T16" fmla="*/ 29 w 131"/>
                <a:gd name="T17" fmla="*/ 117 h 155"/>
                <a:gd name="T18" fmla="*/ 28 w 131"/>
                <a:gd name="T19" fmla="*/ 117 h 155"/>
                <a:gd name="T20" fmla="*/ 26 w 131"/>
                <a:gd name="T21" fmla="*/ 107 h 155"/>
                <a:gd name="T22" fmla="*/ 26 w 131"/>
                <a:gd name="T23" fmla="*/ 35 h 155"/>
                <a:gd name="T24" fmla="*/ 5 w 131"/>
                <a:gd name="T25" fmla="*/ 130 h 155"/>
                <a:gd name="T26" fmla="*/ 5 w 131"/>
                <a:gd name="T27" fmla="*/ 130 h 155"/>
                <a:gd name="T28" fmla="*/ 25 w 131"/>
                <a:gd name="T29" fmla="*/ 143 h 155"/>
                <a:gd name="T30" fmla="*/ 103 w 131"/>
                <a:gd name="T31" fmla="*/ 155 h 155"/>
                <a:gd name="T32" fmla="*/ 105 w 131"/>
                <a:gd name="T33" fmla="*/ 155 h 155"/>
                <a:gd name="T34" fmla="*/ 131 w 131"/>
                <a:gd name="T35" fmla="*/ 121 h 155"/>
                <a:gd name="T36" fmla="*/ 131 w 131"/>
                <a:gd name="T37" fmla="*/ 58 h 155"/>
                <a:gd name="T38" fmla="*/ 107 w 131"/>
                <a:gd name="T39" fmla="*/ 24 h 155"/>
                <a:gd name="T40" fmla="*/ 31 w 131"/>
                <a:gd name="T41" fmla="*/ 1 h 155"/>
                <a:gd name="T42" fmla="*/ 26 w 131"/>
                <a:gd name="T43" fmla="*/ 0 h 155"/>
                <a:gd name="T44" fmla="*/ 0 w 131"/>
                <a:gd name="T45" fmla="*/ 35 h 155"/>
                <a:gd name="T46" fmla="*/ 0 w 131"/>
                <a:gd name="T47" fmla="*/ 107 h 155"/>
                <a:gd name="T48" fmla="*/ 5 w 131"/>
                <a:gd name="T49"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55">
                  <a:moveTo>
                    <a:pt x="26" y="35"/>
                  </a:moveTo>
                  <a:lnTo>
                    <a:pt x="26" y="35"/>
                  </a:lnTo>
                  <a:cubicBezTo>
                    <a:pt x="26" y="32"/>
                    <a:pt x="27" y="29"/>
                    <a:pt x="27" y="28"/>
                  </a:cubicBezTo>
                  <a:lnTo>
                    <a:pt x="100" y="50"/>
                  </a:lnTo>
                  <a:lnTo>
                    <a:pt x="101" y="50"/>
                  </a:lnTo>
                  <a:cubicBezTo>
                    <a:pt x="102" y="50"/>
                    <a:pt x="104" y="53"/>
                    <a:pt x="104" y="58"/>
                  </a:cubicBezTo>
                  <a:lnTo>
                    <a:pt x="104" y="121"/>
                  </a:lnTo>
                  <a:cubicBezTo>
                    <a:pt x="104" y="124"/>
                    <a:pt x="103" y="127"/>
                    <a:pt x="103" y="128"/>
                  </a:cubicBezTo>
                  <a:lnTo>
                    <a:pt x="29" y="117"/>
                  </a:lnTo>
                  <a:lnTo>
                    <a:pt x="28" y="117"/>
                  </a:lnTo>
                  <a:cubicBezTo>
                    <a:pt x="27" y="115"/>
                    <a:pt x="26" y="112"/>
                    <a:pt x="26" y="107"/>
                  </a:cubicBezTo>
                  <a:lnTo>
                    <a:pt x="26" y="35"/>
                  </a:lnTo>
                  <a:close/>
                  <a:moveTo>
                    <a:pt x="5" y="130"/>
                  </a:moveTo>
                  <a:lnTo>
                    <a:pt x="5" y="130"/>
                  </a:lnTo>
                  <a:cubicBezTo>
                    <a:pt x="10" y="138"/>
                    <a:pt x="16" y="142"/>
                    <a:pt x="25" y="143"/>
                  </a:cubicBezTo>
                  <a:lnTo>
                    <a:pt x="103" y="155"/>
                  </a:lnTo>
                  <a:lnTo>
                    <a:pt x="105" y="155"/>
                  </a:lnTo>
                  <a:cubicBezTo>
                    <a:pt x="119" y="154"/>
                    <a:pt x="131" y="139"/>
                    <a:pt x="131" y="121"/>
                  </a:cubicBezTo>
                  <a:lnTo>
                    <a:pt x="131" y="58"/>
                  </a:lnTo>
                  <a:cubicBezTo>
                    <a:pt x="131" y="41"/>
                    <a:pt x="121" y="27"/>
                    <a:pt x="107" y="24"/>
                  </a:cubicBezTo>
                  <a:lnTo>
                    <a:pt x="31" y="1"/>
                  </a:lnTo>
                  <a:lnTo>
                    <a:pt x="26" y="0"/>
                  </a:lnTo>
                  <a:cubicBezTo>
                    <a:pt x="11" y="0"/>
                    <a:pt x="0" y="15"/>
                    <a:pt x="0" y="35"/>
                  </a:cubicBezTo>
                  <a:lnTo>
                    <a:pt x="0" y="107"/>
                  </a:lnTo>
                  <a:cubicBezTo>
                    <a:pt x="0" y="116"/>
                    <a:pt x="2" y="124"/>
                    <a:pt x="5" y="13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9" name="Freeform 19">
              <a:extLst>
                <a:ext uri="{FF2B5EF4-FFF2-40B4-BE49-F238E27FC236}">
                  <a16:creationId xmlns="" xmlns:a14="http://schemas.microsoft.com/office/drawing/2010/main" xmlns:p14="http://schemas.microsoft.com/office/powerpoint/2010/main" xmlns:a16="http://schemas.microsoft.com/office/drawing/2014/main" id="{5A5EA43A-72F7-47D1-8C7F-6D84D457200C}"/>
                </a:ext>
              </a:extLst>
            </p:cNvPr>
            <p:cNvSpPr>
              <a:spLocks noEditPoints="1"/>
            </p:cNvSpPr>
            <p:nvPr/>
          </p:nvSpPr>
          <p:spPr bwMode="auto">
            <a:xfrm>
              <a:off x="2454275" y="2284413"/>
              <a:ext cx="68263" cy="73025"/>
            </a:xfrm>
            <a:custGeom>
              <a:avLst/>
              <a:gdLst>
                <a:gd name="T0" fmla="*/ 27 w 159"/>
                <a:gd name="T1" fmla="*/ 37 h 168"/>
                <a:gd name="T2" fmla="*/ 27 w 159"/>
                <a:gd name="T3" fmla="*/ 37 h 168"/>
                <a:gd name="T4" fmla="*/ 29 w 159"/>
                <a:gd name="T5" fmla="*/ 27 h 168"/>
                <a:gd name="T6" fmla="*/ 129 w 159"/>
                <a:gd name="T7" fmla="*/ 35 h 168"/>
                <a:gd name="T8" fmla="*/ 132 w 159"/>
                <a:gd name="T9" fmla="*/ 45 h 168"/>
                <a:gd name="T10" fmla="*/ 132 w 159"/>
                <a:gd name="T11" fmla="*/ 132 h 168"/>
                <a:gd name="T12" fmla="*/ 129 w 159"/>
                <a:gd name="T13" fmla="*/ 141 h 168"/>
                <a:gd name="T14" fmla="*/ 29 w 159"/>
                <a:gd name="T15" fmla="*/ 141 h 168"/>
                <a:gd name="T16" fmla="*/ 27 w 159"/>
                <a:gd name="T17" fmla="*/ 130 h 168"/>
                <a:gd name="T18" fmla="*/ 27 w 159"/>
                <a:gd name="T19" fmla="*/ 37 h 168"/>
                <a:gd name="T20" fmla="*/ 27 w 159"/>
                <a:gd name="T21" fmla="*/ 168 h 168"/>
                <a:gd name="T22" fmla="*/ 27 w 159"/>
                <a:gd name="T23" fmla="*/ 168 h 168"/>
                <a:gd name="T24" fmla="*/ 132 w 159"/>
                <a:gd name="T25" fmla="*/ 167 h 168"/>
                <a:gd name="T26" fmla="*/ 159 w 159"/>
                <a:gd name="T27" fmla="*/ 132 h 168"/>
                <a:gd name="T28" fmla="*/ 159 w 159"/>
                <a:gd name="T29" fmla="*/ 45 h 168"/>
                <a:gd name="T30" fmla="*/ 132 w 159"/>
                <a:gd name="T31" fmla="*/ 9 h 168"/>
                <a:gd name="T32" fmla="*/ 29 w 159"/>
                <a:gd name="T33" fmla="*/ 0 h 168"/>
                <a:gd name="T34" fmla="*/ 26 w 159"/>
                <a:gd name="T35" fmla="*/ 0 h 168"/>
                <a:gd name="T36" fmla="*/ 0 w 159"/>
                <a:gd name="T37" fmla="*/ 37 h 168"/>
                <a:gd name="T38" fmla="*/ 0 w 159"/>
                <a:gd name="T39" fmla="*/ 130 h 168"/>
                <a:gd name="T40" fmla="*/ 27 w 159"/>
                <a:gd name="T4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27" y="37"/>
                  </a:moveTo>
                  <a:lnTo>
                    <a:pt x="27" y="37"/>
                  </a:lnTo>
                  <a:cubicBezTo>
                    <a:pt x="27" y="32"/>
                    <a:pt x="28" y="28"/>
                    <a:pt x="29" y="27"/>
                  </a:cubicBezTo>
                  <a:lnTo>
                    <a:pt x="129" y="35"/>
                  </a:lnTo>
                  <a:cubicBezTo>
                    <a:pt x="130" y="36"/>
                    <a:pt x="132" y="40"/>
                    <a:pt x="132" y="45"/>
                  </a:cubicBezTo>
                  <a:lnTo>
                    <a:pt x="132" y="132"/>
                  </a:lnTo>
                  <a:cubicBezTo>
                    <a:pt x="132" y="136"/>
                    <a:pt x="130" y="139"/>
                    <a:pt x="129" y="141"/>
                  </a:cubicBezTo>
                  <a:lnTo>
                    <a:pt x="29" y="141"/>
                  </a:lnTo>
                  <a:cubicBezTo>
                    <a:pt x="28" y="139"/>
                    <a:pt x="27" y="135"/>
                    <a:pt x="27" y="130"/>
                  </a:cubicBezTo>
                  <a:lnTo>
                    <a:pt x="27" y="37"/>
                  </a:lnTo>
                  <a:close/>
                  <a:moveTo>
                    <a:pt x="27" y="168"/>
                  </a:moveTo>
                  <a:lnTo>
                    <a:pt x="27" y="168"/>
                  </a:lnTo>
                  <a:lnTo>
                    <a:pt x="132" y="167"/>
                  </a:lnTo>
                  <a:cubicBezTo>
                    <a:pt x="147" y="166"/>
                    <a:pt x="159" y="151"/>
                    <a:pt x="159" y="132"/>
                  </a:cubicBezTo>
                  <a:lnTo>
                    <a:pt x="159" y="45"/>
                  </a:lnTo>
                  <a:cubicBezTo>
                    <a:pt x="159" y="27"/>
                    <a:pt x="148" y="11"/>
                    <a:pt x="132" y="9"/>
                  </a:cubicBezTo>
                  <a:lnTo>
                    <a:pt x="29" y="0"/>
                  </a:lnTo>
                  <a:lnTo>
                    <a:pt x="26" y="0"/>
                  </a:lnTo>
                  <a:cubicBezTo>
                    <a:pt x="11" y="0"/>
                    <a:pt x="0" y="15"/>
                    <a:pt x="0" y="37"/>
                  </a:cubicBezTo>
                  <a:lnTo>
                    <a:pt x="0" y="130"/>
                  </a:lnTo>
                  <a:cubicBezTo>
                    <a:pt x="0" y="152"/>
                    <a:pt x="11" y="168"/>
                    <a:pt x="27" y="168"/>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0" name="Freeform 20">
              <a:extLst>
                <a:ext uri="{FF2B5EF4-FFF2-40B4-BE49-F238E27FC236}">
                  <a16:creationId xmlns="" xmlns:a14="http://schemas.microsoft.com/office/drawing/2010/main" xmlns:p14="http://schemas.microsoft.com/office/powerpoint/2010/main" xmlns:a16="http://schemas.microsoft.com/office/drawing/2014/main" id="{F8859662-8A96-490D-AA68-110A00A0A173}"/>
                </a:ext>
              </a:extLst>
            </p:cNvPr>
            <p:cNvSpPr>
              <a:spLocks noEditPoints="1"/>
            </p:cNvSpPr>
            <p:nvPr/>
          </p:nvSpPr>
          <p:spPr bwMode="auto">
            <a:xfrm>
              <a:off x="2571750" y="2295525"/>
              <a:ext cx="57150" cy="65088"/>
            </a:xfrm>
            <a:custGeom>
              <a:avLst/>
              <a:gdLst>
                <a:gd name="T0" fmla="*/ 26 w 131"/>
                <a:gd name="T1" fmla="*/ 33 h 146"/>
                <a:gd name="T2" fmla="*/ 26 w 131"/>
                <a:gd name="T3" fmla="*/ 33 h 146"/>
                <a:gd name="T4" fmla="*/ 27 w 131"/>
                <a:gd name="T5" fmla="*/ 27 h 146"/>
                <a:gd name="T6" fmla="*/ 102 w 131"/>
                <a:gd name="T7" fmla="*/ 39 h 146"/>
                <a:gd name="T8" fmla="*/ 104 w 131"/>
                <a:gd name="T9" fmla="*/ 45 h 146"/>
                <a:gd name="T10" fmla="*/ 104 w 131"/>
                <a:gd name="T11" fmla="*/ 114 h 146"/>
                <a:gd name="T12" fmla="*/ 104 w 131"/>
                <a:gd name="T13" fmla="*/ 119 h 146"/>
                <a:gd name="T14" fmla="*/ 28 w 131"/>
                <a:gd name="T15" fmla="*/ 120 h 146"/>
                <a:gd name="T16" fmla="*/ 26 w 131"/>
                <a:gd name="T17" fmla="*/ 112 h 146"/>
                <a:gd name="T18" fmla="*/ 26 w 131"/>
                <a:gd name="T19" fmla="*/ 33 h 146"/>
                <a:gd name="T20" fmla="*/ 26 w 131"/>
                <a:gd name="T21" fmla="*/ 146 h 146"/>
                <a:gd name="T22" fmla="*/ 26 w 131"/>
                <a:gd name="T23" fmla="*/ 146 h 146"/>
                <a:gd name="T24" fmla="*/ 105 w 131"/>
                <a:gd name="T25" fmla="*/ 146 h 146"/>
                <a:gd name="T26" fmla="*/ 131 w 131"/>
                <a:gd name="T27" fmla="*/ 114 h 146"/>
                <a:gd name="T28" fmla="*/ 131 w 131"/>
                <a:gd name="T29" fmla="*/ 45 h 146"/>
                <a:gd name="T30" fmla="*/ 106 w 131"/>
                <a:gd name="T31" fmla="*/ 12 h 146"/>
                <a:gd name="T32" fmla="*/ 28 w 131"/>
                <a:gd name="T33" fmla="*/ 0 h 146"/>
                <a:gd name="T34" fmla="*/ 26 w 131"/>
                <a:gd name="T35" fmla="*/ 0 h 146"/>
                <a:gd name="T36" fmla="*/ 0 w 131"/>
                <a:gd name="T37" fmla="*/ 33 h 146"/>
                <a:gd name="T38" fmla="*/ 0 w 131"/>
                <a:gd name="T39" fmla="*/ 112 h 146"/>
                <a:gd name="T40" fmla="*/ 26 w 131"/>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46">
                  <a:moveTo>
                    <a:pt x="26" y="33"/>
                  </a:moveTo>
                  <a:lnTo>
                    <a:pt x="26" y="33"/>
                  </a:lnTo>
                  <a:cubicBezTo>
                    <a:pt x="26" y="30"/>
                    <a:pt x="27" y="28"/>
                    <a:pt x="27" y="27"/>
                  </a:cubicBezTo>
                  <a:lnTo>
                    <a:pt x="102" y="39"/>
                  </a:lnTo>
                  <a:cubicBezTo>
                    <a:pt x="102" y="39"/>
                    <a:pt x="104" y="42"/>
                    <a:pt x="104" y="45"/>
                  </a:cubicBezTo>
                  <a:lnTo>
                    <a:pt x="104" y="114"/>
                  </a:lnTo>
                  <a:cubicBezTo>
                    <a:pt x="104" y="117"/>
                    <a:pt x="103" y="119"/>
                    <a:pt x="104" y="119"/>
                  </a:cubicBezTo>
                  <a:lnTo>
                    <a:pt x="28" y="120"/>
                  </a:lnTo>
                  <a:cubicBezTo>
                    <a:pt x="27" y="118"/>
                    <a:pt x="26" y="116"/>
                    <a:pt x="26" y="112"/>
                  </a:cubicBezTo>
                  <a:lnTo>
                    <a:pt x="26" y="33"/>
                  </a:lnTo>
                  <a:close/>
                  <a:moveTo>
                    <a:pt x="26" y="146"/>
                  </a:moveTo>
                  <a:lnTo>
                    <a:pt x="26" y="146"/>
                  </a:lnTo>
                  <a:lnTo>
                    <a:pt x="105" y="146"/>
                  </a:lnTo>
                  <a:cubicBezTo>
                    <a:pt x="119" y="145"/>
                    <a:pt x="131" y="131"/>
                    <a:pt x="131" y="114"/>
                  </a:cubicBezTo>
                  <a:lnTo>
                    <a:pt x="131" y="45"/>
                  </a:lnTo>
                  <a:cubicBezTo>
                    <a:pt x="131" y="29"/>
                    <a:pt x="120" y="14"/>
                    <a:pt x="106" y="12"/>
                  </a:cubicBezTo>
                  <a:lnTo>
                    <a:pt x="28" y="0"/>
                  </a:lnTo>
                  <a:lnTo>
                    <a:pt x="26" y="0"/>
                  </a:lnTo>
                  <a:cubicBezTo>
                    <a:pt x="11" y="0"/>
                    <a:pt x="0" y="14"/>
                    <a:pt x="0" y="33"/>
                  </a:cubicBezTo>
                  <a:lnTo>
                    <a:pt x="0" y="112"/>
                  </a:lnTo>
                  <a:cubicBezTo>
                    <a:pt x="0" y="131"/>
                    <a:pt x="11" y="146"/>
                    <a:pt x="26" y="146"/>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1" name="Freeform 21">
              <a:extLst>
                <a:ext uri="{FF2B5EF4-FFF2-40B4-BE49-F238E27FC236}">
                  <a16:creationId xmlns="" xmlns:a14="http://schemas.microsoft.com/office/drawing/2010/main" xmlns:p14="http://schemas.microsoft.com/office/powerpoint/2010/main" xmlns:a16="http://schemas.microsoft.com/office/drawing/2014/main" id="{A9B849CB-AE76-4979-9BE4-0ACF7A834257}"/>
                </a:ext>
              </a:extLst>
            </p:cNvPr>
            <p:cNvSpPr>
              <a:spLocks noEditPoints="1"/>
            </p:cNvSpPr>
            <p:nvPr/>
          </p:nvSpPr>
          <p:spPr bwMode="auto">
            <a:xfrm>
              <a:off x="2454275" y="2409825"/>
              <a:ext cx="68263" cy="73025"/>
            </a:xfrm>
            <a:custGeom>
              <a:avLst/>
              <a:gdLst>
                <a:gd name="T0" fmla="*/ 132 w 159"/>
                <a:gd name="T1" fmla="*/ 125 h 168"/>
                <a:gd name="T2" fmla="*/ 132 w 159"/>
                <a:gd name="T3" fmla="*/ 125 h 168"/>
                <a:gd name="T4" fmla="*/ 129 w 159"/>
                <a:gd name="T5" fmla="*/ 134 h 168"/>
                <a:gd name="T6" fmla="*/ 29 w 159"/>
                <a:gd name="T7" fmla="*/ 141 h 168"/>
                <a:gd name="T8" fmla="*/ 27 w 159"/>
                <a:gd name="T9" fmla="*/ 130 h 168"/>
                <a:gd name="T10" fmla="*/ 27 w 159"/>
                <a:gd name="T11" fmla="*/ 37 h 168"/>
                <a:gd name="T12" fmla="*/ 29 w 159"/>
                <a:gd name="T13" fmla="*/ 27 h 168"/>
                <a:gd name="T14" fmla="*/ 129 w 159"/>
                <a:gd name="T15" fmla="*/ 29 h 168"/>
                <a:gd name="T16" fmla="*/ 132 w 159"/>
                <a:gd name="T17" fmla="*/ 38 h 168"/>
                <a:gd name="T18" fmla="*/ 132 w 159"/>
                <a:gd name="T19" fmla="*/ 125 h 168"/>
                <a:gd name="T20" fmla="*/ 133 w 159"/>
                <a:gd name="T21" fmla="*/ 2 h 168"/>
                <a:gd name="T22" fmla="*/ 133 w 159"/>
                <a:gd name="T23" fmla="*/ 2 h 168"/>
                <a:gd name="T24" fmla="*/ 28 w 159"/>
                <a:gd name="T25" fmla="*/ 0 h 168"/>
                <a:gd name="T26" fmla="*/ 26 w 159"/>
                <a:gd name="T27" fmla="*/ 0 h 168"/>
                <a:gd name="T28" fmla="*/ 0 w 159"/>
                <a:gd name="T29" fmla="*/ 37 h 168"/>
                <a:gd name="T30" fmla="*/ 0 w 159"/>
                <a:gd name="T31" fmla="*/ 130 h 168"/>
                <a:gd name="T32" fmla="*/ 27 w 159"/>
                <a:gd name="T33" fmla="*/ 168 h 168"/>
                <a:gd name="T34" fmla="*/ 132 w 159"/>
                <a:gd name="T35" fmla="*/ 160 h 168"/>
                <a:gd name="T36" fmla="*/ 159 w 159"/>
                <a:gd name="T37" fmla="*/ 125 h 168"/>
                <a:gd name="T38" fmla="*/ 159 w 159"/>
                <a:gd name="T39" fmla="*/ 38 h 168"/>
                <a:gd name="T40" fmla="*/ 133 w 159"/>
                <a:gd name="T41"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132" y="125"/>
                  </a:moveTo>
                  <a:lnTo>
                    <a:pt x="132" y="125"/>
                  </a:lnTo>
                  <a:cubicBezTo>
                    <a:pt x="132" y="130"/>
                    <a:pt x="130" y="133"/>
                    <a:pt x="129" y="134"/>
                  </a:cubicBezTo>
                  <a:lnTo>
                    <a:pt x="29" y="141"/>
                  </a:lnTo>
                  <a:cubicBezTo>
                    <a:pt x="28" y="139"/>
                    <a:pt x="27" y="135"/>
                    <a:pt x="27" y="130"/>
                  </a:cubicBezTo>
                  <a:lnTo>
                    <a:pt x="27" y="37"/>
                  </a:lnTo>
                  <a:cubicBezTo>
                    <a:pt x="27" y="32"/>
                    <a:pt x="28" y="28"/>
                    <a:pt x="29" y="27"/>
                  </a:cubicBezTo>
                  <a:lnTo>
                    <a:pt x="129" y="29"/>
                  </a:lnTo>
                  <a:cubicBezTo>
                    <a:pt x="130" y="30"/>
                    <a:pt x="132" y="34"/>
                    <a:pt x="132" y="38"/>
                  </a:cubicBezTo>
                  <a:lnTo>
                    <a:pt x="132" y="125"/>
                  </a:lnTo>
                  <a:close/>
                  <a:moveTo>
                    <a:pt x="133" y="2"/>
                  </a:moveTo>
                  <a:lnTo>
                    <a:pt x="133" y="2"/>
                  </a:lnTo>
                  <a:lnTo>
                    <a:pt x="28" y="0"/>
                  </a:lnTo>
                  <a:lnTo>
                    <a:pt x="26" y="0"/>
                  </a:lnTo>
                  <a:cubicBezTo>
                    <a:pt x="11" y="0"/>
                    <a:pt x="0" y="15"/>
                    <a:pt x="0" y="37"/>
                  </a:cubicBezTo>
                  <a:lnTo>
                    <a:pt x="0" y="130"/>
                  </a:lnTo>
                  <a:cubicBezTo>
                    <a:pt x="0" y="152"/>
                    <a:pt x="11" y="168"/>
                    <a:pt x="27" y="168"/>
                  </a:cubicBezTo>
                  <a:lnTo>
                    <a:pt x="132" y="160"/>
                  </a:lnTo>
                  <a:cubicBezTo>
                    <a:pt x="147" y="159"/>
                    <a:pt x="159" y="144"/>
                    <a:pt x="159" y="125"/>
                  </a:cubicBezTo>
                  <a:lnTo>
                    <a:pt x="159" y="38"/>
                  </a:lnTo>
                  <a:cubicBezTo>
                    <a:pt x="159" y="20"/>
                    <a:pt x="148" y="4"/>
                    <a:pt x="133" y="2"/>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2" name="Freeform 22">
              <a:extLst>
                <a:ext uri="{FF2B5EF4-FFF2-40B4-BE49-F238E27FC236}">
                  <a16:creationId xmlns="" xmlns:a14="http://schemas.microsoft.com/office/drawing/2010/main" xmlns:p14="http://schemas.microsoft.com/office/powerpoint/2010/main" xmlns:a16="http://schemas.microsoft.com/office/drawing/2014/main" id="{13230B00-040C-4294-B920-598368FACFD1}"/>
                </a:ext>
              </a:extLst>
            </p:cNvPr>
            <p:cNvSpPr>
              <a:spLocks noEditPoints="1"/>
            </p:cNvSpPr>
            <p:nvPr/>
          </p:nvSpPr>
          <p:spPr bwMode="auto">
            <a:xfrm>
              <a:off x="2568575" y="2409825"/>
              <a:ext cx="60325" cy="61913"/>
            </a:xfrm>
            <a:custGeom>
              <a:avLst/>
              <a:gdLst>
                <a:gd name="T0" fmla="*/ 109 w 136"/>
                <a:gd name="T1" fmla="*/ 105 h 143"/>
                <a:gd name="T2" fmla="*/ 109 w 136"/>
                <a:gd name="T3" fmla="*/ 105 h 143"/>
                <a:gd name="T4" fmla="*/ 108 w 136"/>
                <a:gd name="T5" fmla="*/ 110 h 143"/>
                <a:gd name="T6" fmla="*/ 28 w 136"/>
                <a:gd name="T7" fmla="*/ 116 h 143"/>
                <a:gd name="T8" fmla="*/ 27 w 136"/>
                <a:gd name="T9" fmla="*/ 109 h 143"/>
                <a:gd name="T10" fmla="*/ 27 w 136"/>
                <a:gd name="T11" fmla="*/ 33 h 143"/>
                <a:gd name="T12" fmla="*/ 28 w 136"/>
                <a:gd name="T13" fmla="*/ 26 h 143"/>
                <a:gd name="T14" fmla="*/ 108 w 136"/>
                <a:gd name="T15" fmla="*/ 28 h 143"/>
                <a:gd name="T16" fmla="*/ 109 w 136"/>
                <a:gd name="T17" fmla="*/ 34 h 143"/>
                <a:gd name="T18" fmla="*/ 109 w 136"/>
                <a:gd name="T19" fmla="*/ 105 h 143"/>
                <a:gd name="T20" fmla="*/ 113 w 136"/>
                <a:gd name="T21" fmla="*/ 2 h 143"/>
                <a:gd name="T22" fmla="*/ 113 w 136"/>
                <a:gd name="T23" fmla="*/ 2 h 143"/>
                <a:gd name="T24" fmla="*/ 26 w 136"/>
                <a:gd name="T25" fmla="*/ 0 h 143"/>
                <a:gd name="T26" fmla="*/ 24 w 136"/>
                <a:gd name="T27" fmla="*/ 0 h 143"/>
                <a:gd name="T28" fmla="*/ 0 w 136"/>
                <a:gd name="T29" fmla="*/ 33 h 143"/>
                <a:gd name="T30" fmla="*/ 0 w 136"/>
                <a:gd name="T31" fmla="*/ 109 h 143"/>
                <a:gd name="T32" fmla="*/ 25 w 136"/>
                <a:gd name="T33" fmla="*/ 143 h 143"/>
                <a:gd name="T34" fmla="*/ 112 w 136"/>
                <a:gd name="T35" fmla="*/ 137 h 143"/>
                <a:gd name="T36" fmla="*/ 136 w 136"/>
                <a:gd name="T37" fmla="*/ 105 h 143"/>
                <a:gd name="T38" fmla="*/ 136 w 136"/>
                <a:gd name="T39" fmla="*/ 34 h 143"/>
                <a:gd name="T40" fmla="*/ 113 w 136"/>
                <a:gd name="T41"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43">
                  <a:moveTo>
                    <a:pt x="109" y="105"/>
                  </a:moveTo>
                  <a:lnTo>
                    <a:pt x="109" y="105"/>
                  </a:lnTo>
                  <a:cubicBezTo>
                    <a:pt x="109" y="108"/>
                    <a:pt x="108" y="109"/>
                    <a:pt x="108" y="110"/>
                  </a:cubicBezTo>
                  <a:lnTo>
                    <a:pt x="28" y="116"/>
                  </a:lnTo>
                  <a:cubicBezTo>
                    <a:pt x="27" y="115"/>
                    <a:pt x="27" y="112"/>
                    <a:pt x="27" y="109"/>
                  </a:cubicBezTo>
                  <a:lnTo>
                    <a:pt x="27" y="33"/>
                  </a:lnTo>
                  <a:cubicBezTo>
                    <a:pt x="27" y="30"/>
                    <a:pt x="27" y="28"/>
                    <a:pt x="28" y="26"/>
                  </a:cubicBezTo>
                  <a:lnTo>
                    <a:pt x="108" y="28"/>
                  </a:lnTo>
                  <a:cubicBezTo>
                    <a:pt x="108" y="29"/>
                    <a:pt x="109" y="31"/>
                    <a:pt x="109" y="34"/>
                  </a:cubicBezTo>
                  <a:lnTo>
                    <a:pt x="109" y="105"/>
                  </a:lnTo>
                  <a:close/>
                  <a:moveTo>
                    <a:pt x="113" y="2"/>
                  </a:moveTo>
                  <a:lnTo>
                    <a:pt x="113" y="2"/>
                  </a:lnTo>
                  <a:lnTo>
                    <a:pt x="26" y="0"/>
                  </a:lnTo>
                  <a:lnTo>
                    <a:pt x="24" y="0"/>
                  </a:lnTo>
                  <a:cubicBezTo>
                    <a:pt x="10" y="0"/>
                    <a:pt x="0" y="14"/>
                    <a:pt x="0" y="33"/>
                  </a:cubicBezTo>
                  <a:lnTo>
                    <a:pt x="0" y="109"/>
                  </a:lnTo>
                  <a:cubicBezTo>
                    <a:pt x="0" y="129"/>
                    <a:pt x="10" y="143"/>
                    <a:pt x="25" y="143"/>
                  </a:cubicBezTo>
                  <a:lnTo>
                    <a:pt x="112" y="137"/>
                  </a:lnTo>
                  <a:cubicBezTo>
                    <a:pt x="125" y="136"/>
                    <a:pt x="136" y="122"/>
                    <a:pt x="136" y="105"/>
                  </a:cubicBezTo>
                  <a:lnTo>
                    <a:pt x="136" y="34"/>
                  </a:lnTo>
                  <a:cubicBezTo>
                    <a:pt x="136" y="17"/>
                    <a:pt x="126" y="4"/>
                    <a:pt x="113" y="2"/>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3" name="Freeform 23">
              <a:extLst>
                <a:ext uri="{FF2B5EF4-FFF2-40B4-BE49-F238E27FC236}">
                  <a16:creationId xmlns="" xmlns:a14="http://schemas.microsoft.com/office/drawing/2010/main" xmlns:p14="http://schemas.microsoft.com/office/powerpoint/2010/main" xmlns:a16="http://schemas.microsoft.com/office/drawing/2014/main" id="{49DC476F-1F05-403E-9B3F-88D1389E5308}"/>
                </a:ext>
              </a:extLst>
            </p:cNvPr>
            <p:cNvSpPr>
              <a:spLocks/>
            </p:cNvSpPr>
            <p:nvPr/>
          </p:nvSpPr>
          <p:spPr bwMode="auto">
            <a:xfrm>
              <a:off x="2451100" y="2532063"/>
              <a:ext cx="74613" cy="25400"/>
            </a:xfrm>
            <a:custGeom>
              <a:avLst/>
              <a:gdLst>
                <a:gd name="T0" fmla="*/ 16 w 173"/>
                <a:gd name="T1" fmla="*/ 59 h 59"/>
                <a:gd name="T2" fmla="*/ 16 w 173"/>
                <a:gd name="T3" fmla="*/ 59 h 59"/>
                <a:gd name="T4" fmla="*/ 16 w 173"/>
                <a:gd name="T5" fmla="*/ 59 h 59"/>
                <a:gd name="T6" fmla="*/ 157 w 173"/>
                <a:gd name="T7" fmla="*/ 44 h 59"/>
                <a:gd name="T8" fmla="*/ 173 w 173"/>
                <a:gd name="T9" fmla="*/ 22 h 59"/>
                <a:gd name="T10" fmla="*/ 156 w 173"/>
                <a:gd name="T11" fmla="*/ 0 h 59"/>
                <a:gd name="T12" fmla="*/ 16 w 173"/>
                <a:gd name="T13" fmla="*/ 15 h 59"/>
                <a:gd name="T14" fmla="*/ 0 w 173"/>
                <a:gd name="T15" fmla="*/ 37 h 59"/>
                <a:gd name="T16" fmla="*/ 16 w 17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59">
                  <a:moveTo>
                    <a:pt x="16" y="59"/>
                  </a:moveTo>
                  <a:lnTo>
                    <a:pt x="16" y="59"/>
                  </a:lnTo>
                  <a:lnTo>
                    <a:pt x="16" y="59"/>
                  </a:lnTo>
                  <a:lnTo>
                    <a:pt x="157" y="44"/>
                  </a:lnTo>
                  <a:cubicBezTo>
                    <a:pt x="165" y="44"/>
                    <a:pt x="173" y="34"/>
                    <a:pt x="173" y="22"/>
                  </a:cubicBezTo>
                  <a:cubicBezTo>
                    <a:pt x="173" y="10"/>
                    <a:pt x="165" y="0"/>
                    <a:pt x="156" y="0"/>
                  </a:cubicBezTo>
                  <a:lnTo>
                    <a:pt x="16" y="15"/>
                  </a:lnTo>
                  <a:cubicBezTo>
                    <a:pt x="7" y="15"/>
                    <a:pt x="0" y="25"/>
                    <a:pt x="0" y="37"/>
                  </a:cubicBezTo>
                  <a:cubicBezTo>
                    <a:pt x="0" y="49"/>
                    <a:pt x="7" y="59"/>
                    <a:pt x="16" y="59"/>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4" name="Freeform 24">
              <a:extLst>
                <a:ext uri="{FF2B5EF4-FFF2-40B4-BE49-F238E27FC236}">
                  <a16:creationId xmlns="" xmlns:a14="http://schemas.microsoft.com/office/drawing/2010/main" xmlns:p14="http://schemas.microsoft.com/office/powerpoint/2010/main" xmlns:a16="http://schemas.microsoft.com/office/drawing/2014/main" id="{4CCA0466-08B2-42AE-8C42-B60E07B157B2}"/>
                </a:ext>
              </a:extLst>
            </p:cNvPr>
            <p:cNvSpPr>
              <a:spLocks/>
            </p:cNvSpPr>
            <p:nvPr/>
          </p:nvSpPr>
          <p:spPr bwMode="auto">
            <a:xfrm>
              <a:off x="2451100" y="2566988"/>
              <a:ext cx="74613" cy="26988"/>
            </a:xfrm>
            <a:custGeom>
              <a:avLst/>
              <a:gdLst>
                <a:gd name="T0" fmla="*/ 156 w 173"/>
                <a:gd name="T1" fmla="*/ 0 h 64"/>
                <a:gd name="T2" fmla="*/ 156 w 173"/>
                <a:gd name="T3" fmla="*/ 0 h 64"/>
                <a:gd name="T4" fmla="*/ 156 w 173"/>
                <a:gd name="T5" fmla="*/ 0 h 64"/>
                <a:gd name="T6" fmla="*/ 16 w 173"/>
                <a:gd name="T7" fmla="*/ 21 h 64"/>
                <a:gd name="T8" fmla="*/ 0 w 173"/>
                <a:gd name="T9" fmla="*/ 42 h 64"/>
                <a:gd name="T10" fmla="*/ 16 w 173"/>
                <a:gd name="T11" fmla="*/ 64 h 64"/>
                <a:gd name="T12" fmla="*/ 16 w 173"/>
                <a:gd name="T13" fmla="*/ 64 h 64"/>
                <a:gd name="T14" fmla="*/ 157 w 173"/>
                <a:gd name="T15" fmla="*/ 43 h 64"/>
                <a:gd name="T16" fmla="*/ 173 w 173"/>
                <a:gd name="T17" fmla="*/ 22 h 64"/>
                <a:gd name="T18" fmla="*/ 156 w 17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64">
                  <a:moveTo>
                    <a:pt x="156" y="0"/>
                  </a:moveTo>
                  <a:lnTo>
                    <a:pt x="156" y="0"/>
                  </a:lnTo>
                  <a:lnTo>
                    <a:pt x="156" y="0"/>
                  </a:lnTo>
                  <a:lnTo>
                    <a:pt x="16" y="21"/>
                  </a:lnTo>
                  <a:cubicBezTo>
                    <a:pt x="7" y="21"/>
                    <a:pt x="0" y="30"/>
                    <a:pt x="0" y="42"/>
                  </a:cubicBezTo>
                  <a:cubicBezTo>
                    <a:pt x="0" y="54"/>
                    <a:pt x="7" y="64"/>
                    <a:pt x="16" y="64"/>
                  </a:cubicBezTo>
                  <a:lnTo>
                    <a:pt x="16" y="64"/>
                  </a:lnTo>
                  <a:lnTo>
                    <a:pt x="157" y="43"/>
                  </a:lnTo>
                  <a:cubicBezTo>
                    <a:pt x="165" y="43"/>
                    <a:pt x="173" y="34"/>
                    <a:pt x="173" y="22"/>
                  </a:cubicBezTo>
                  <a:cubicBezTo>
                    <a:pt x="173" y="10"/>
                    <a:pt x="166" y="0"/>
                    <a:pt x="156"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5" name="Freeform 25">
              <a:extLst>
                <a:ext uri="{FF2B5EF4-FFF2-40B4-BE49-F238E27FC236}">
                  <a16:creationId xmlns="" xmlns:a14="http://schemas.microsoft.com/office/drawing/2010/main" xmlns:p14="http://schemas.microsoft.com/office/powerpoint/2010/main" xmlns:a16="http://schemas.microsoft.com/office/drawing/2014/main" id="{54F1D204-BEE7-4721-8D77-02EEB92449F1}"/>
                </a:ext>
              </a:extLst>
            </p:cNvPr>
            <p:cNvSpPr>
              <a:spLocks/>
            </p:cNvSpPr>
            <p:nvPr/>
          </p:nvSpPr>
          <p:spPr bwMode="auto">
            <a:xfrm>
              <a:off x="2570163" y="2522538"/>
              <a:ext cx="57150" cy="19050"/>
            </a:xfrm>
            <a:custGeom>
              <a:avLst/>
              <a:gdLst>
                <a:gd name="T0" fmla="*/ 12 w 132"/>
                <a:gd name="T1" fmla="*/ 44 h 44"/>
                <a:gd name="T2" fmla="*/ 12 w 132"/>
                <a:gd name="T3" fmla="*/ 44 h 44"/>
                <a:gd name="T4" fmla="*/ 12 w 132"/>
                <a:gd name="T5" fmla="*/ 44 h 44"/>
                <a:gd name="T6" fmla="*/ 120 w 132"/>
                <a:gd name="T7" fmla="*/ 33 h 44"/>
                <a:gd name="T8" fmla="*/ 132 w 132"/>
                <a:gd name="T9" fmla="*/ 16 h 44"/>
                <a:gd name="T10" fmla="*/ 120 w 132"/>
                <a:gd name="T11" fmla="*/ 0 h 44"/>
                <a:gd name="T12" fmla="*/ 12 w 132"/>
                <a:gd name="T13" fmla="*/ 11 h 44"/>
                <a:gd name="T14" fmla="*/ 0 w 132"/>
                <a:gd name="T15" fmla="*/ 28 h 44"/>
                <a:gd name="T16" fmla="*/ 12 w 13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4">
                  <a:moveTo>
                    <a:pt x="12" y="44"/>
                  </a:moveTo>
                  <a:lnTo>
                    <a:pt x="12" y="44"/>
                  </a:lnTo>
                  <a:lnTo>
                    <a:pt x="12" y="44"/>
                  </a:lnTo>
                  <a:lnTo>
                    <a:pt x="120" y="33"/>
                  </a:lnTo>
                  <a:cubicBezTo>
                    <a:pt x="127" y="33"/>
                    <a:pt x="132" y="25"/>
                    <a:pt x="132" y="16"/>
                  </a:cubicBezTo>
                  <a:cubicBezTo>
                    <a:pt x="132" y="7"/>
                    <a:pt x="127" y="0"/>
                    <a:pt x="120" y="0"/>
                  </a:cubicBezTo>
                  <a:lnTo>
                    <a:pt x="12" y="11"/>
                  </a:lnTo>
                  <a:cubicBezTo>
                    <a:pt x="5" y="11"/>
                    <a:pt x="0" y="19"/>
                    <a:pt x="0" y="28"/>
                  </a:cubicBezTo>
                  <a:cubicBezTo>
                    <a:pt x="0" y="37"/>
                    <a:pt x="5" y="44"/>
                    <a:pt x="12" y="44"/>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6" name="Freeform 26">
              <a:extLst>
                <a:ext uri="{FF2B5EF4-FFF2-40B4-BE49-F238E27FC236}">
                  <a16:creationId xmlns="" xmlns:a14="http://schemas.microsoft.com/office/drawing/2010/main" xmlns:p14="http://schemas.microsoft.com/office/powerpoint/2010/main" xmlns:a16="http://schemas.microsoft.com/office/drawing/2014/main" id="{61604E1D-5B53-4C00-B3A5-73376F9CFBEC}"/>
                </a:ext>
              </a:extLst>
            </p:cNvPr>
            <p:cNvSpPr>
              <a:spLocks/>
            </p:cNvSpPr>
            <p:nvPr/>
          </p:nvSpPr>
          <p:spPr bwMode="auto">
            <a:xfrm>
              <a:off x="2570163" y="2547938"/>
              <a:ext cx="57150" cy="20638"/>
            </a:xfrm>
            <a:custGeom>
              <a:avLst/>
              <a:gdLst>
                <a:gd name="T0" fmla="*/ 119 w 132"/>
                <a:gd name="T1" fmla="*/ 0 h 49"/>
                <a:gd name="T2" fmla="*/ 119 w 132"/>
                <a:gd name="T3" fmla="*/ 0 h 49"/>
                <a:gd name="T4" fmla="*/ 119 w 132"/>
                <a:gd name="T5" fmla="*/ 0 h 49"/>
                <a:gd name="T6" fmla="*/ 12 w 132"/>
                <a:gd name="T7" fmla="*/ 16 h 49"/>
                <a:gd name="T8" fmla="*/ 0 w 132"/>
                <a:gd name="T9" fmla="*/ 32 h 49"/>
                <a:gd name="T10" fmla="*/ 12 w 132"/>
                <a:gd name="T11" fmla="*/ 49 h 49"/>
                <a:gd name="T12" fmla="*/ 12 w 132"/>
                <a:gd name="T13" fmla="*/ 49 h 49"/>
                <a:gd name="T14" fmla="*/ 120 w 132"/>
                <a:gd name="T15" fmla="*/ 33 h 49"/>
                <a:gd name="T16" fmla="*/ 132 w 132"/>
                <a:gd name="T17" fmla="*/ 17 h 49"/>
                <a:gd name="T18" fmla="*/ 119 w 13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9">
                  <a:moveTo>
                    <a:pt x="119" y="0"/>
                  </a:moveTo>
                  <a:lnTo>
                    <a:pt x="119" y="0"/>
                  </a:lnTo>
                  <a:lnTo>
                    <a:pt x="119" y="0"/>
                  </a:lnTo>
                  <a:lnTo>
                    <a:pt x="12" y="16"/>
                  </a:lnTo>
                  <a:cubicBezTo>
                    <a:pt x="5" y="16"/>
                    <a:pt x="0" y="23"/>
                    <a:pt x="0" y="32"/>
                  </a:cubicBezTo>
                  <a:cubicBezTo>
                    <a:pt x="0" y="42"/>
                    <a:pt x="5" y="49"/>
                    <a:pt x="12" y="49"/>
                  </a:cubicBezTo>
                  <a:lnTo>
                    <a:pt x="12" y="49"/>
                  </a:lnTo>
                  <a:lnTo>
                    <a:pt x="120" y="33"/>
                  </a:lnTo>
                  <a:cubicBezTo>
                    <a:pt x="127" y="33"/>
                    <a:pt x="132" y="26"/>
                    <a:pt x="132" y="17"/>
                  </a:cubicBezTo>
                  <a:cubicBezTo>
                    <a:pt x="132" y="8"/>
                    <a:pt x="127" y="0"/>
                    <a:pt x="119"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7" name="Freeform 27">
              <a:extLst>
                <a:ext uri="{FF2B5EF4-FFF2-40B4-BE49-F238E27FC236}">
                  <a16:creationId xmlns="" xmlns:a14="http://schemas.microsoft.com/office/drawing/2010/main" xmlns:p14="http://schemas.microsoft.com/office/powerpoint/2010/main" xmlns:a16="http://schemas.microsoft.com/office/drawing/2014/main" id="{BDBD88A9-EF78-4245-98C8-7242DF2B387E}"/>
                </a:ext>
              </a:extLst>
            </p:cNvPr>
            <p:cNvSpPr>
              <a:spLocks noEditPoints="1"/>
            </p:cNvSpPr>
            <p:nvPr/>
          </p:nvSpPr>
          <p:spPr bwMode="auto">
            <a:xfrm>
              <a:off x="2662238" y="2209800"/>
              <a:ext cx="38100" cy="52388"/>
            </a:xfrm>
            <a:custGeom>
              <a:avLst/>
              <a:gdLst>
                <a:gd name="T0" fmla="*/ 20 w 91"/>
                <a:gd name="T1" fmla="*/ 31 h 120"/>
                <a:gd name="T2" fmla="*/ 20 w 91"/>
                <a:gd name="T3" fmla="*/ 31 h 120"/>
                <a:gd name="T4" fmla="*/ 21 w 91"/>
                <a:gd name="T5" fmla="*/ 21 h 120"/>
                <a:gd name="T6" fmla="*/ 68 w 91"/>
                <a:gd name="T7" fmla="*/ 36 h 120"/>
                <a:gd name="T8" fmla="*/ 71 w 91"/>
                <a:gd name="T9" fmla="*/ 47 h 120"/>
                <a:gd name="T10" fmla="*/ 71 w 91"/>
                <a:gd name="T11" fmla="*/ 90 h 120"/>
                <a:gd name="T12" fmla="*/ 69 w 91"/>
                <a:gd name="T13" fmla="*/ 100 h 120"/>
                <a:gd name="T14" fmla="*/ 22 w 91"/>
                <a:gd name="T15" fmla="*/ 96 h 120"/>
                <a:gd name="T16" fmla="*/ 20 w 91"/>
                <a:gd name="T17" fmla="*/ 83 h 120"/>
                <a:gd name="T18" fmla="*/ 20 w 91"/>
                <a:gd name="T19" fmla="*/ 31 h 120"/>
                <a:gd name="T20" fmla="*/ 3 w 91"/>
                <a:gd name="T21" fmla="*/ 103 h 120"/>
                <a:gd name="T22" fmla="*/ 3 w 91"/>
                <a:gd name="T23" fmla="*/ 103 h 120"/>
                <a:gd name="T24" fmla="*/ 19 w 91"/>
                <a:gd name="T25" fmla="*/ 116 h 120"/>
                <a:gd name="T26" fmla="*/ 71 w 91"/>
                <a:gd name="T27" fmla="*/ 120 h 120"/>
                <a:gd name="T28" fmla="*/ 72 w 91"/>
                <a:gd name="T29" fmla="*/ 120 h 120"/>
                <a:gd name="T30" fmla="*/ 91 w 91"/>
                <a:gd name="T31" fmla="*/ 90 h 120"/>
                <a:gd name="T32" fmla="*/ 91 w 91"/>
                <a:gd name="T33" fmla="*/ 47 h 120"/>
                <a:gd name="T34" fmla="*/ 74 w 91"/>
                <a:gd name="T35" fmla="*/ 17 h 120"/>
                <a:gd name="T36" fmla="*/ 23 w 91"/>
                <a:gd name="T37" fmla="*/ 0 h 120"/>
                <a:gd name="T38" fmla="*/ 19 w 91"/>
                <a:gd name="T39" fmla="*/ 0 h 120"/>
                <a:gd name="T40" fmla="*/ 0 w 91"/>
                <a:gd name="T41" fmla="*/ 31 h 120"/>
                <a:gd name="T42" fmla="*/ 0 w 91"/>
                <a:gd name="T43" fmla="*/ 83 h 120"/>
                <a:gd name="T44" fmla="*/ 3 w 91"/>
                <a:gd name="T4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20">
                  <a:moveTo>
                    <a:pt x="20" y="31"/>
                  </a:moveTo>
                  <a:lnTo>
                    <a:pt x="20" y="31"/>
                  </a:lnTo>
                  <a:cubicBezTo>
                    <a:pt x="20" y="27"/>
                    <a:pt x="20" y="23"/>
                    <a:pt x="21" y="21"/>
                  </a:cubicBezTo>
                  <a:lnTo>
                    <a:pt x="68" y="36"/>
                  </a:lnTo>
                  <a:cubicBezTo>
                    <a:pt x="69" y="37"/>
                    <a:pt x="71" y="41"/>
                    <a:pt x="71" y="47"/>
                  </a:cubicBezTo>
                  <a:lnTo>
                    <a:pt x="71" y="90"/>
                  </a:lnTo>
                  <a:cubicBezTo>
                    <a:pt x="71" y="95"/>
                    <a:pt x="70" y="99"/>
                    <a:pt x="69" y="100"/>
                  </a:cubicBezTo>
                  <a:lnTo>
                    <a:pt x="22" y="96"/>
                  </a:lnTo>
                  <a:cubicBezTo>
                    <a:pt x="21" y="94"/>
                    <a:pt x="20" y="90"/>
                    <a:pt x="20" y="83"/>
                  </a:cubicBezTo>
                  <a:lnTo>
                    <a:pt x="20" y="31"/>
                  </a:lnTo>
                  <a:close/>
                  <a:moveTo>
                    <a:pt x="3" y="103"/>
                  </a:moveTo>
                  <a:lnTo>
                    <a:pt x="3" y="103"/>
                  </a:lnTo>
                  <a:cubicBezTo>
                    <a:pt x="8" y="113"/>
                    <a:pt x="14" y="116"/>
                    <a:pt x="19" y="116"/>
                  </a:cubicBezTo>
                  <a:lnTo>
                    <a:pt x="71" y="120"/>
                  </a:lnTo>
                  <a:lnTo>
                    <a:pt x="72" y="120"/>
                  </a:lnTo>
                  <a:cubicBezTo>
                    <a:pt x="83" y="119"/>
                    <a:pt x="91" y="107"/>
                    <a:pt x="91" y="90"/>
                  </a:cubicBezTo>
                  <a:lnTo>
                    <a:pt x="91" y="47"/>
                  </a:lnTo>
                  <a:cubicBezTo>
                    <a:pt x="91" y="34"/>
                    <a:pt x="85" y="19"/>
                    <a:pt x="74" y="17"/>
                  </a:cubicBezTo>
                  <a:lnTo>
                    <a:pt x="23" y="0"/>
                  </a:lnTo>
                  <a:lnTo>
                    <a:pt x="19" y="0"/>
                  </a:lnTo>
                  <a:cubicBezTo>
                    <a:pt x="7" y="0"/>
                    <a:pt x="0" y="12"/>
                    <a:pt x="0" y="31"/>
                  </a:cubicBezTo>
                  <a:lnTo>
                    <a:pt x="0" y="83"/>
                  </a:lnTo>
                  <a:cubicBezTo>
                    <a:pt x="0" y="91"/>
                    <a:pt x="1" y="98"/>
                    <a:pt x="3" y="103"/>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8" name="Freeform 28">
              <a:extLst>
                <a:ext uri="{FF2B5EF4-FFF2-40B4-BE49-F238E27FC236}">
                  <a16:creationId xmlns="" xmlns:a14="http://schemas.microsoft.com/office/drawing/2010/main" xmlns:p14="http://schemas.microsoft.com/office/powerpoint/2010/main" xmlns:a16="http://schemas.microsoft.com/office/drawing/2014/main" id="{FC84729C-C4E3-4B11-B082-42DC61A8C855}"/>
                </a:ext>
              </a:extLst>
            </p:cNvPr>
            <p:cNvSpPr>
              <a:spLocks noEditPoints="1"/>
            </p:cNvSpPr>
            <p:nvPr/>
          </p:nvSpPr>
          <p:spPr bwMode="auto">
            <a:xfrm>
              <a:off x="2662238" y="2311400"/>
              <a:ext cx="38100" cy="55563"/>
            </a:xfrm>
            <a:custGeom>
              <a:avLst/>
              <a:gdLst>
                <a:gd name="T0" fmla="*/ 20 w 91"/>
                <a:gd name="T1" fmla="*/ 30 h 126"/>
                <a:gd name="T2" fmla="*/ 20 w 91"/>
                <a:gd name="T3" fmla="*/ 30 h 126"/>
                <a:gd name="T4" fmla="*/ 21 w 91"/>
                <a:gd name="T5" fmla="*/ 20 h 126"/>
                <a:gd name="T6" fmla="*/ 68 w 91"/>
                <a:gd name="T7" fmla="*/ 32 h 126"/>
                <a:gd name="T8" fmla="*/ 71 w 91"/>
                <a:gd name="T9" fmla="*/ 42 h 126"/>
                <a:gd name="T10" fmla="*/ 71 w 91"/>
                <a:gd name="T11" fmla="*/ 97 h 126"/>
                <a:gd name="T12" fmla="*/ 69 w 91"/>
                <a:gd name="T13" fmla="*/ 105 h 126"/>
                <a:gd name="T14" fmla="*/ 22 w 91"/>
                <a:gd name="T15" fmla="*/ 106 h 126"/>
                <a:gd name="T16" fmla="*/ 20 w 91"/>
                <a:gd name="T17" fmla="*/ 95 h 126"/>
                <a:gd name="T18" fmla="*/ 20 w 91"/>
                <a:gd name="T19" fmla="*/ 30 h 126"/>
                <a:gd name="T20" fmla="*/ 19 w 91"/>
                <a:gd name="T21" fmla="*/ 126 h 126"/>
                <a:gd name="T22" fmla="*/ 19 w 91"/>
                <a:gd name="T23" fmla="*/ 126 h 126"/>
                <a:gd name="T24" fmla="*/ 72 w 91"/>
                <a:gd name="T25" fmla="*/ 125 h 126"/>
                <a:gd name="T26" fmla="*/ 91 w 91"/>
                <a:gd name="T27" fmla="*/ 97 h 126"/>
                <a:gd name="T28" fmla="*/ 91 w 91"/>
                <a:gd name="T29" fmla="*/ 42 h 126"/>
                <a:gd name="T30" fmla="*/ 73 w 91"/>
                <a:gd name="T31" fmla="*/ 13 h 126"/>
                <a:gd name="T32" fmla="*/ 21 w 91"/>
                <a:gd name="T33" fmla="*/ 0 h 126"/>
                <a:gd name="T34" fmla="*/ 19 w 91"/>
                <a:gd name="T35" fmla="*/ 0 h 126"/>
                <a:gd name="T36" fmla="*/ 0 w 91"/>
                <a:gd name="T37" fmla="*/ 30 h 126"/>
                <a:gd name="T38" fmla="*/ 0 w 91"/>
                <a:gd name="T39" fmla="*/ 95 h 126"/>
                <a:gd name="T40" fmla="*/ 19 w 9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26">
                  <a:moveTo>
                    <a:pt x="20" y="30"/>
                  </a:moveTo>
                  <a:lnTo>
                    <a:pt x="20" y="30"/>
                  </a:lnTo>
                  <a:cubicBezTo>
                    <a:pt x="20" y="25"/>
                    <a:pt x="20" y="22"/>
                    <a:pt x="21" y="20"/>
                  </a:cubicBezTo>
                  <a:lnTo>
                    <a:pt x="68" y="32"/>
                  </a:lnTo>
                  <a:cubicBezTo>
                    <a:pt x="69" y="32"/>
                    <a:pt x="71" y="36"/>
                    <a:pt x="71" y="42"/>
                  </a:cubicBezTo>
                  <a:lnTo>
                    <a:pt x="71" y="97"/>
                  </a:lnTo>
                  <a:cubicBezTo>
                    <a:pt x="71" y="101"/>
                    <a:pt x="70" y="104"/>
                    <a:pt x="69" y="105"/>
                  </a:cubicBezTo>
                  <a:lnTo>
                    <a:pt x="22" y="106"/>
                  </a:lnTo>
                  <a:cubicBezTo>
                    <a:pt x="21" y="104"/>
                    <a:pt x="20" y="100"/>
                    <a:pt x="20" y="95"/>
                  </a:cubicBezTo>
                  <a:lnTo>
                    <a:pt x="20" y="30"/>
                  </a:lnTo>
                  <a:close/>
                  <a:moveTo>
                    <a:pt x="19" y="126"/>
                  </a:moveTo>
                  <a:lnTo>
                    <a:pt x="19" y="126"/>
                  </a:lnTo>
                  <a:lnTo>
                    <a:pt x="72" y="125"/>
                  </a:lnTo>
                  <a:cubicBezTo>
                    <a:pt x="83" y="124"/>
                    <a:pt x="91" y="112"/>
                    <a:pt x="91" y="97"/>
                  </a:cubicBezTo>
                  <a:lnTo>
                    <a:pt x="91" y="42"/>
                  </a:lnTo>
                  <a:cubicBezTo>
                    <a:pt x="91" y="29"/>
                    <a:pt x="85" y="14"/>
                    <a:pt x="73" y="13"/>
                  </a:cubicBezTo>
                  <a:lnTo>
                    <a:pt x="21" y="0"/>
                  </a:lnTo>
                  <a:lnTo>
                    <a:pt x="19" y="0"/>
                  </a:lnTo>
                  <a:cubicBezTo>
                    <a:pt x="7" y="0"/>
                    <a:pt x="0" y="12"/>
                    <a:pt x="0" y="30"/>
                  </a:cubicBezTo>
                  <a:lnTo>
                    <a:pt x="0" y="95"/>
                  </a:lnTo>
                  <a:cubicBezTo>
                    <a:pt x="0" y="113"/>
                    <a:pt x="8" y="126"/>
                    <a:pt x="19" y="126"/>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9" name="Freeform 29">
              <a:extLst>
                <a:ext uri="{FF2B5EF4-FFF2-40B4-BE49-F238E27FC236}">
                  <a16:creationId xmlns="" xmlns:a14="http://schemas.microsoft.com/office/drawing/2010/main" xmlns:p14="http://schemas.microsoft.com/office/powerpoint/2010/main" xmlns:a16="http://schemas.microsoft.com/office/drawing/2014/main" id="{65A860A6-F7BE-4142-93EB-DA8466ECFD14}"/>
                </a:ext>
              </a:extLst>
            </p:cNvPr>
            <p:cNvSpPr>
              <a:spLocks noEditPoints="1"/>
            </p:cNvSpPr>
            <p:nvPr/>
          </p:nvSpPr>
          <p:spPr bwMode="auto">
            <a:xfrm>
              <a:off x="2659063" y="2413000"/>
              <a:ext cx="41275" cy="53975"/>
            </a:xfrm>
            <a:custGeom>
              <a:avLst/>
              <a:gdLst>
                <a:gd name="T0" fmla="*/ 20 w 94"/>
                <a:gd name="T1" fmla="*/ 30 h 123"/>
                <a:gd name="T2" fmla="*/ 20 w 94"/>
                <a:gd name="T3" fmla="*/ 30 h 123"/>
                <a:gd name="T4" fmla="*/ 21 w 94"/>
                <a:gd name="T5" fmla="*/ 20 h 123"/>
                <a:gd name="T6" fmla="*/ 72 w 94"/>
                <a:gd name="T7" fmla="*/ 22 h 123"/>
                <a:gd name="T8" fmla="*/ 74 w 94"/>
                <a:gd name="T9" fmla="*/ 31 h 123"/>
                <a:gd name="T10" fmla="*/ 74 w 94"/>
                <a:gd name="T11" fmla="*/ 89 h 123"/>
                <a:gd name="T12" fmla="*/ 72 w 94"/>
                <a:gd name="T13" fmla="*/ 97 h 123"/>
                <a:gd name="T14" fmla="*/ 21 w 94"/>
                <a:gd name="T15" fmla="*/ 103 h 123"/>
                <a:gd name="T16" fmla="*/ 20 w 94"/>
                <a:gd name="T17" fmla="*/ 93 h 123"/>
                <a:gd name="T18" fmla="*/ 20 w 94"/>
                <a:gd name="T19" fmla="*/ 30 h 123"/>
                <a:gd name="T20" fmla="*/ 18 w 94"/>
                <a:gd name="T21" fmla="*/ 123 h 123"/>
                <a:gd name="T22" fmla="*/ 18 w 94"/>
                <a:gd name="T23" fmla="*/ 123 h 123"/>
                <a:gd name="T24" fmla="*/ 77 w 94"/>
                <a:gd name="T25" fmla="*/ 117 h 123"/>
                <a:gd name="T26" fmla="*/ 94 w 94"/>
                <a:gd name="T27" fmla="*/ 89 h 123"/>
                <a:gd name="T28" fmla="*/ 94 w 94"/>
                <a:gd name="T29" fmla="*/ 31 h 123"/>
                <a:gd name="T30" fmla="*/ 78 w 94"/>
                <a:gd name="T31" fmla="*/ 2 h 123"/>
                <a:gd name="T32" fmla="*/ 19 w 94"/>
                <a:gd name="T33" fmla="*/ 0 h 123"/>
                <a:gd name="T34" fmla="*/ 17 w 94"/>
                <a:gd name="T35" fmla="*/ 0 h 123"/>
                <a:gd name="T36" fmla="*/ 0 w 94"/>
                <a:gd name="T37" fmla="*/ 30 h 123"/>
                <a:gd name="T38" fmla="*/ 0 w 94"/>
                <a:gd name="T39" fmla="*/ 93 h 123"/>
                <a:gd name="T40" fmla="*/ 18 w 94"/>
                <a:gd name="T4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23">
                  <a:moveTo>
                    <a:pt x="20" y="30"/>
                  </a:moveTo>
                  <a:lnTo>
                    <a:pt x="20" y="30"/>
                  </a:lnTo>
                  <a:cubicBezTo>
                    <a:pt x="20" y="26"/>
                    <a:pt x="20" y="22"/>
                    <a:pt x="21" y="20"/>
                  </a:cubicBezTo>
                  <a:lnTo>
                    <a:pt x="72" y="22"/>
                  </a:lnTo>
                  <a:cubicBezTo>
                    <a:pt x="73" y="24"/>
                    <a:pt x="74" y="27"/>
                    <a:pt x="74" y="31"/>
                  </a:cubicBezTo>
                  <a:lnTo>
                    <a:pt x="74" y="89"/>
                  </a:lnTo>
                  <a:cubicBezTo>
                    <a:pt x="74" y="93"/>
                    <a:pt x="73" y="96"/>
                    <a:pt x="72" y="97"/>
                  </a:cubicBezTo>
                  <a:lnTo>
                    <a:pt x="21" y="103"/>
                  </a:lnTo>
                  <a:cubicBezTo>
                    <a:pt x="20" y="101"/>
                    <a:pt x="20" y="97"/>
                    <a:pt x="20" y="93"/>
                  </a:cubicBezTo>
                  <a:lnTo>
                    <a:pt x="20" y="30"/>
                  </a:lnTo>
                  <a:close/>
                  <a:moveTo>
                    <a:pt x="18" y="123"/>
                  </a:moveTo>
                  <a:lnTo>
                    <a:pt x="18" y="123"/>
                  </a:lnTo>
                  <a:lnTo>
                    <a:pt x="77" y="117"/>
                  </a:lnTo>
                  <a:cubicBezTo>
                    <a:pt x="87" y="116"/>
                    <a:pt x="94" y="105"/>
                    <a:pt x="94" y="89"/>
                  </a:cubicBezTo>
                  <a:lnTo>
                    <a:pt x="94" y="31"/>
                  </a:lnTo>
                  <a:cubicBezTo>
                    <a:pt x="94" y="19"/>
                    <a:pt x="89" y="5"/>
                    <a:pt x="78" y="2"/>
                  </a:cubicBezTo>
                  <a:lnTo>
                    <a:pt x="19" y="0"/>
                  </a:lnTo>
                  <a:lnTo>
                    <a:pt x="17" y="0"/>
                  </a:lnTo>
                  <a:cubicBezTo>
                    <a:pt x="7" y="0"/>
                    <a:pt x="0" y="12"/>
                    <a:pt x="0" y="30"/>
                  </a:cubicBezTo>
                  <a:lnTo>
                    <a:pt x="0" y="93"/>
                  </a:lnTo>
                  <a:cubicBezTo>
                    <a:pt x="0" y="111"/>
                    <a:pt x="7" y="123"/>
                    <a:pt x="18" y="123"/>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0" name="Freeform 30">
              <a:extLst>
                <a:ext uri="{FF2B5EF4-FFF2-40B4-BE49-F238E27FC236}">
                  <a16:creationId xmlns="" xmlns:a14="http://schemas.microsoft.com/office/drawing/2010/main" xmlns:p14="http://schemas.microsoft.com/office/powerpoint/2010/main" xmlns:a16="http://schemas.microsoft.com/office/drawing/2014/main" id="{F24B31E3-2E66-4DA0-9B81-65FD30B3C9EE}"/>
                </a:ext>
              </a:extLst>
            </p:cNvPr>
            <p:cNvSpPr>
              <a:spLocks/>
            </p:cNvSpPr>
            <p:nvPr/>
          </p:nvSpPr>
          <p:spPr bwMode="auto">
            <a:xfrm>
              <a:off x="2662238" y="2511425"/>
              <a:ext cx="36513" cy="15875"/>
            </a:xfrm>
            <a:custGeom>
              <a:avLst/>
              <a:gdLst>
                <a:gd name="T0" fmla="*/ 7 w 87"/>
                <a:gd name="T1" fmla="*/ 37 h 37"/>
                <a:gd name="T2" fmla="*/ 7 w 87"/>
                <a:gd name="T3" fmla="*/ 37 h 37"/>
                <a:gd name="T4" fmla="*/ 7 w 87"/>
                <a:gd name="T5" fmla="*/ 37 h 37"/>
                <a:gd name="T6" fmla="*/ 80 w 87"/>
                <a:gd name="T7" fmla="*/ 30 h 37"/>
                <a:gd name="T8" fmla="*/ 87 w 87"/>
                <a:gd name="T9" fmla="*/ 15 h 37"/>
                <a:gd name="T10" fmla="*/ 79 w 87"/>
                <a:gd name="T11" fmla="*/ 0 h 37"/>
                <a:gd name="T12" fmla="*/ 7 w 87"/>
                <a:gd name="T13" fmla="*/ 7 h 37"/>
                <a:gd name="T14" fmla="*/ 0 w 87"/>
                <a:gd name="T15" fmla="*/ 22 h 37"/>
                <a:gd name="T16" fmla="*/ 7 w 87"/>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7">
                  <a:moveTo>
                    <a:pt x="7" y="37"/>
                  </a:moveTo>
                  <a:lnTo>
                    <a:pt x="7" y="37"/>
                  </a:lnTo>
                  <a:lnTo>
                    <a:pt x="7" y="37"/>
                  </a:lnTo>
                  <a:lnTo>
                    <a:pt x="80" y="30"/>
                  </a:lnTo>
                  <a:cubicBezTo>
                    <a:pt x="84" y="30"/>
                    <a:pt x="87" y="23"/>
                    <a:pt x="87" y="15"/>
                  </a:cubicBezTo>
                  <a:cubicBezTo>
                    <a:pt x="87" y="6"/>
                    <a:pt x="84" y="0"/>
                    <a:pt x="79" y="0"/>
                  </a:cubicBezTo>
                  <a:lnTo>
                    <a:pt x="7" y="7"/>
                  </a:lnTo>
                  <a:cubicBezTo>
                    <a:pt x="3" y="7"/>
                    <a:pt x="0" y="14"/>
                    <a:pt x="0" y="22"/>
                  </a:cubicBezTo>
                  <a:cubicBezTo>
                    <a:pt x="0" y="31"/>
                    <a:pt x="3" y="37"/>
                    <a:pt x="7" y="37"/>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1" name="Freeform 31">
              <a:extLst>
                <a:ext uri="{FF2B5EF4-FFF2-40B4-BE49-F238E27FC236}">
                  <a16:creationId xmlns="" xmlns:a14="http://schemas.microsoft.com/office/drawing/2010/main" xmlns:p14="http://schemas.microsoft.com/office/powerpoint/2010/main" xmlns:a16="http://schemas.microsoft.com/office/drawing/2014/main" id="{23B83D03-CCAE-4FF5-B272-D430853B2203}"/>
                </a:ext>
              </a:extLst>
            </p:cNvPr>
            <p:cNvSpPr>
              <a:spLocks/>
            </p:cNvSpPr>
            <p:nvPr/>
          </p:nvSpPr>
          <p:spPr bwMode="auto">
            <a:xfrm>
              <a:off x="2662238" y="2535238"/>
              <a:ext cx="36513" cy="19050"/>
            </a:xfrm>
            <a:custGeom>
              <a:avLst/>
              <a:gdLst>
                <a:gd name="T0" fmla="*/ 79 w 87"/>
                <a:gd name="T1" fmla="*/ 0 h 41"/>
                <a:gd name="T2" fmla="*/ 79 w 87"/>
                <a:gd name="T3" fmla="*/ 0 h 41"/>
                <a:gd name="T4" fmla="*/ 7 w 87"/>
                <a:gd name="T5" fmla="*/ 11 h 41"/>
                <a:gd name="T6" fmla="*/ 0 w 87"/>
                <a:gd name="T7" fmla="*/ 26 h 41"/>
                <a:gd name="T8" fmla="*/ 7 w 87"/>
                <a:gd name="T9" fmla="*/ 41 h 41"/>
                <a:gd name="T10" fmla="*/ 8 w 87"/>
                <a:gd name="T11" fmla="*/ 41 h 41"/>
                <a:gd name="T12" fmla="*/ 80 w 87"/>
                <a:gd name="T13" fmla="*/ 30 h 41"/>
                <a:gd name="T14" fmla="*/ 87 w 87"/>
                <a:gd name="T15" fmla="*/ 15 h 41"/>
                <a:gd name="T16" fmla="*/ 79 w 87"/>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41">
                  <a:moveTo>
                    <a:pt x="79" y="0"/>
                  </a:moveTo>
                  <a:lnTo>
                    <a:pt x="79" y="0"/>
                  </a:lnTo>
                  <a:lnTo>
                    <a:pt x="7" y="11"/>
                  </a:lnTo>
                  <a:cubicBezTo>
                    <a:pt x="3" y="11"/>
                    <a:pt x="0" y="18"/>
                    <a:pt x="0" y="26"/>
                  </a:cubicBezTo>
                  <a:cubicBezTo>
                    <a:pt x="0" y="34"/>
                    <a:pt x="3" y="41"/>
                    <a:pt x="7" y="41"/>
                  </a:cubicBezTo>
                  <a:lnTo>
                    <a:pt x="8" y="41"/>
                  </a:lnTo>
                  <a:lnTo>
                    <a:pt x="80" y="30"/>
                  </a:lnTo>
                  <a:cubicBezTo>
                    <a:pt x="84" y="30"/>
                    <a:pt x="87" y="23"/>
                    <a:pt x="87" y="15"/>
                  </a:cubicBezTo>
                  <a:cubicBezTo>
                    <a:pt x="87" y="7"/>
                    <a:pt x="84" y="0"/>
                    <a:pt x="79"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2" name="Freeform 32">
              <a:extLst>
                <a:ext uri="{FF2B5EF4-FFF2-40B4-BE49-F238E27FC236}">
                  <a16:creationId xmlns="" xmlns:a14="http://schemas.microsoft.com/office/drawing/2010/main" xmlns:p14="http://schemas.microsoft.com/office/powerpoint/2010/main" xmlns:a16="http://schemas.microsoft.com/office/drawing/2014/main" id="{93397C97-9353-4606-8F58-7C1FCD20F70F}"/>
                </a:ext>
              </a:extLst>
            </p:cNvPr>
            <p:cNvSpPr>
              <a:spLocks/>
            </p:cNvSpPr>
            <p:nvPr/>
          </p:nvSpPr>
          <p:spPr bwMode="auto">
            <a:xfrm>
              <a:off x="2730500" y="2511425"/>
              <a:ext cx="25400" cy="11113"/>
            </a:xfrm>
            <a:custGeom>
              <a:avLst/>
              <a:gdLst>
                <a:gd name="T0" fmla="*/ 6 w 60"/>
                <a:gd name="T1" fmla="*/ 25 h 25"/>
                <a:gd name="T2" fmla="*/ 6 w 60"/>
                <a:gd name="T3" fmla="*/ 25 h 25"/>
                <a:gd name="T4" fmla="*/ 6 w 60"/>
                <a:gd name="T5" fmla="*/ 25 h 25"/>
                <a:gd name="T6" fmla="*/ 55 w 60"/>
                <a:gd name="T7" fmla="*/ 20 h 25"/>
                <a:gd name="T8" fmla="*/ 60 w 60"/>
                <a:gd name="T9" fmla="*/ 10 h 25"/>
                <a:gd name="T10" fmla="*/ 55 w 60"/>
                <a:gd name="T11" fmla="*/ 0 h 25"/>
                <a:gd name="T12" fmla="*/ 6 w 60"/>
                <a:gd name="T13" fmla="*/ 5 h 25"/>
                <a:gd name="T14" fmla="*/ 0 w 60"/>
                <a:gd name="T15" fmla="*/ 15 h 25"/>
                <a:gd name="T16" fmla="*/ 6 w 60"/>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6" y="25"/>
                  </a:moveTo>
                  <a:lnTo>
                    <a:pt x="6" y="25"/>
                  </a:lnTo>
                  <a:lnTo>
                    <a:pt x="6" y="25"/>
                  </a:lnTo>
                  <a:lnTo>
                    <a:pt x="55" y="20"/>
                  </a:lnTo>
                  <a:cubicBezTo>
                    <a:pt x="58" y="20"/>
                    <a:pt x="60" y="16"/>
                    <a:pt x="60" y="10"/>
                  </a:cubicBezTo>
                  <a:cubicBezTo>
                    <a:pt x="60" y="4"/>
                    <a:pt x="58" y="0"/>
                    <a:pt x="55" y="0"/>
                  </a:cubicBezTo>
                  <a:lnTo>
                    <a:pt x="6" y="5"/>
                  </a:lnTo>
                  <a:cubicBezTo>
                    <a:pt x="3" y="5"/>
                    <a:pt x="0" y="9"/>
                    <a:pt x="0" y="15"/>
                  </a:cubicBezTo>
                  <a:cubicBezTo>
                    <a:pt x="0" y="21"/>
                    <a:pt x="3" y="25"/>
                    <a:pt x="6" y="25"/>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3" name="Freeform 33">
              <a:extLst>
                <a:ext uri="{FF2B5EF4-FFF2-40B4-BE49-F238E27FC236}">
                  <a16:creationId xmlns="" xmlns:a14="http://schemas.microsoft.com/office/drawing/2010/main" xmlns:p14="http://schemas.microsoft.com/office/powerpoint/2010/main" xmlns:a16="http://schemas.microsoft.com/office/drawing/2014/main" id="{34E9B67E-F467-4667-8A4D-44F839431BB6}"/>
                </a:ext>
              </a:extLst>
            </p:cNvPr>
            <p:cNvSpPr>
              <a:spLocks/>
            </p:cNvSpPr>
            <p:nvPr/>
          </p:nvSpPr>
          <p:spPr bwMode="auto">
            <a:xfrm>
              <a:off x="2730500" y="2527300"/>
              <a:ext cx="25400" cy="12700"/>
            </a:xfrm>
            <a:custGeom>
              <a:avLst/>
              <a:gdLst>
                <a:gd name="T0" fmla="*/ 55 w 60"/>
                <a:gd name="T1" fmla="*/ 0 h 28"/>
                <a:gd name="T2" fmla="*/ 55 w 60"/>
                <a:gd name="T3" fmla="*/ 0 h 28"/>
                <a:gd name="T4" fmla="*/ 55 w 60"/>
                <a:gd name="T5" fmla="*/ 0 h 28"/>
                <a:gd name="T6" fmla="*/ 6 w 60"/>
                <a:gd name="T7" fmla="*/ 8 h 28"/>
                <a:gd name="T8" fmla="*/ 0 w 60"/>
                <a:gd name="T9" fmla="*/ 18 h 28"/>
                <a:gd name="T10" fmla="*/ 6 w 60"/>
                <a:gd name="T11" fmla="*/ 28 h 28"/>
                <a:gd name="T12" fmla="*/ 6 w 60"/>
                <a:gd name="T13" fmla="*/ 28 h 28"/>
                <a:gd name="T14" fmla="*/ 55 w 60"/>
                <a:gd name="T15" fmla="*/ 21 h 28"/>
                <a:gd name="T16" fmla="*/ 60 w 60"/>
                <a:gd name="T17" fmla="*/ 11 h 28"/>
                <a:gd name="T18" fmla="*/ 55 w 60"/>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8">
                  <a:moveTo>
                    <a:pt x="55" y="0"/>
                  </a:moveTo>
                  <a:lnTo>
                    <a:pt x="55" y="0"/>
                  </a:lnTo>
                  <a:lnTo>
                    <a:pt x="55" y="0"/>
                  </a:lnTo>
                  <a:lnTo>
                    <a:pt x="6" y="8"/>
                  </a:lnTo>
                  <a:cubicBezTo>
                    <a:pt x="3" y="8"/>
                    <a:pt x="0" y="12"/>
                    <a:pt x="0" y="18"/>
                  </a:cubicBezTo>
                  <a:cubicBezTo>
                    <a:pt x="0" y="24"/>
                    <a:pt x="3" y="28"/>
                    <a:pt x="6" y="28"/>
                  </a:cubicBezTo>
                  <a:lnTo>
                    <a:pt x="6" y="28"/>
                  </a:lnTo>
                  <a:lnTo>
                    <a:pt x="55" y="21"/>
                  </a:lnTo>
                  <a:cubicBezTo>
                    <a:pt x="58" y="21"/>
                    <a:pt x="60" y="16"/>
                    <a:pt x="60" y="11"/>
                  </a:cubicBezTo>
                  <a:cubicBezTo>
                    <a:pt x="60" y="5"/>
                    <a:pt x="58" y="0"/>
                    <a:pt x="55"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4" name="Freeform 34">
              <a:extLst>
                <a:ext uri="{FF2B5EF4-FFF2-40B4-BE49-F238E27FC236}">
                  <a16:creationId xmlns="" xmlns:a14="http://schemas.microsoft.com/office/drawing/2010/main" xmlns:p14="http://schemas.microsoft.com/office/powerpoint/2010/main" xmlns:a16="http://schemas.microsoft.com/office/drawing/2014/main" id="{D542E7B3-C61E-42BD-BF63-5C6AAD5E845B}"/>
                </a:ext>
              </a:extLst>
            </p:cNvPr>
            <p:cNvSpPr>
              <a:spLocks noEditPoints="1"/>
            </p:cNvSpPr>
            <p:nvPr/>
          </p:nvSpPr>
          <p:spPr bwMode="auto">
            <a:xfrm>
              <a:off x="2730500" y="2232025"/>
              <a:ext cx="28575" cy="36513"/>
            </a:xfrm>
            <a:custGeom>
              <a:avLst/>
              <a:gdLst>
                <a:gd name="T0" fmla="*/ 14 w 63"/>
                <a:gd name="T1" fmla="*/ 21 h 83"/>
                <a:gd name="T2" fmla="*/ 14 w 63"/>
                <a:gd name="T3" fmla="*/ 21 h 83"/>
                <a:gd name="T4" fmla="*/ 15 w 63"/>
                <a:gd name="T5" fmla="*/ 14 h 83"/>
                <a:gd name="T6" fmla="*/ 48 w 63"/>
                <a:gd name="T7" fmla="*/ 24 h 83"/>
                <a:gd name="T8" fmla="*/ 50 w 63"/>
                <a:gd name="T9" fmla="*/ 32 h 83"/>
                <a:gd name="T10" fmla="*/ 50 w 63"/>
                <a:gd name="T11" fmla="*/ 62 h 83"/>
                <a:gd name="T12" fmla="*/ 48 w 63"/>
                <a:gd name="T13" fmla="*/ 69 h 83"/>
                <a:gd name="T14" fmla="*/ 16 w 63"/>
                <a:gd name="T15" fmla="*/ 66 h 83"/>
                <a:gd name="T16" fmla="*/ 14 w 63"/>
                <a:gd name="T17" fmla="*/ 57 h 83"/>
                <a:gd name="T18" fmla="*/ 14 w 63"/>
                <a:gd name="T19" fmla="*/ 21 h 83"/>
                <a:gd name="T20" fmla="*/ 3 w 63"/>
                <a:gd name="T21" fmla="*/ 71 h 83"/>
                <a:gd name="T22" fmla="*/ 3 w 63"/>
                <a:gd name="T23" fmla="*/ 71 h 83"/>
                <a:gd name="T24" fmla="*/ 14 w 63"/>
                <a:gd name="T25" fmla="*/ 79 h 83"/>
                <a:gd name="T26" fmla="*/ 50 w 63"/>
                <a:gd name="T27" fmla="*/ 83 h 83"/>
                <a:gd name="T28" fmla="*/ 50 w 63"/>
                <a:gd name="T29" fmla="*/ 83 h 83"/>
                <a:gd name="T30" fmla="*/ 63 w 63"/>
                <a:gd name="T31" fmla="*/ 62 h 83"/>
                <a:gd name="T32" fmla="*/ 63 w 63"/>
                <a:gd name="T33" fmla="*/ 32 h 83"/>
                <a:gd name="T34" fmla="*/ 52 w 63"/>
                <a:gd name="T35" fmla="*/ 12 h 83"/>
                <a:gd name="T36" fmla="*/ 15 w 63"/>
                <a:gd name="T37" fmla="*/ 0 h 83"/>
                <a:gd name="T38" fmla="*/ 14 w 63"/>
                <a:gd name="T39" fmla="*/ 0 h 83"/>
                <a:gd name="T40" fmla="*/ 0 w 63"/>
                <a:gd name="T41" fmla="*/ 21 h 83"/>
                <a:gd name="T42" fmla="*/ 0 w 63"/>
                <a:gd name="T43" fmla="*/ 57 h 83"/>
                <a:gd name="T44" fmla="*/ 3 w 63"/>
                <a:gd name="T45"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83">
                  <a:moveTo>
                    <a:pt x="14" y="21"/>
                  </a:moveTo>
                  <a:lnTo>
                    <a:pt x="14" y="21"/>
                  </a:lnTo>
                  <a:cubicBezTo>
                    <a:pt x="14" y="18"/>
                    <a:pt x="14" y="15"/>
                    <a:pt x="15" y="14"/>
                  </a:cubicBezTo>
                  <a:lnTo>
                    <a:pt x="48" y="24"/>
                  </a:lnTo>
                  <a:cubicBezTo>
                    <a:pt x="48" y="25"/>
                    <a:pt x="50" y="28"/>
                    <a:pt x="50" y="32"/>
                  </a:cubicBezTo>
                  <a:lnTo>
                    <a:pt x="50" y="62"/>
                  </a:lnTo>
                  <a:cubicBezTo>
                    <a:pt x="50" y="66"/>
                    <a:pt x="49" y="68"/>
                    <a:pt x="48" y="69"/>
                  </a:cubicBezTo>
                  <a:lnTo>
                    <a:pt x="16" y="66"/>
                  </a:lnTo>
                  <a:cubicBezTo>
                    <a:pt x="15" y="65"/>
                    <a:pt x="14" y="62"/>
                    <a:pt x="14" y="57"/>
                  </a:cubicBezTo>
                  <a:lnTo>
                    <a:pt x="14" y="21"/>
                  </a:lnTo>
                  <a:close/>
                  <a:moveTo>
                    <a:pt x="3" y="71"/>
                  </a:moveTo>
                  <a:lnTo>
                    <a:pt x="3" y="71"/>
                  </a:lnTo>
                  <a:cubicBezTo>
                    <a:pt x="6" y="79"/>
                    <a:pt x="12" y="80"/>
                    <a:pt x="14" y="79"/>
                  </a:cubicBezTo>
                  <a:lnTo>
                    <a:pt x="50" y="83"/>
                  </a:lnTo>
                  <a:lnTo>
                    <a:pt x="50" y="83"/>
                  </a:lnTo>
                  <a:cubicBezTo>
                    <a:pt x="58" y="82"/>
                    <a:pt x="63" y="73"/>
                    <a:pt x="63" y="62"/>
                  </a:cubicBezTo>
                  <a:lnTo>
                    <a:pt x="63" y="32"/>
                  </a:lnTo>
                  <a:cubicBezTo>
                    <a:pt x="63" y="23"/>
                    <a:pt x="59" y="13"/>
                    <a:pt x="52" y="12"/>
                  </a:cubicBezTo>
                  <a:lnTo>
                    <a:pt x="15" y="0"/>
                  </a:lnTo>
                  <a:lnTo>
                    <a:pt x="14" y="0"/>
                  </a:lnTo>
                  <a:cubicBezTo>
                    <a:pt x="6" y="0"/>
                    <a:pt x="0" y="8"/>
                    <a:pt x="0" y="21"/>
                  </a:cubicBezTo>
                  <a:lnTo>
                    <a:pt x="0" y="57"/>
                  </a:lnTo>
                  <a:cubicBezTo>
                    <a:pt x="0" y="62"/>
                    <a:pt x="1" y="67"/>
                    <a:pt x="3" y="71"/>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5" name="Freeform 35">
              <a:extLst>
                <a:ext uri="{FF2B5EF4-FFF2-40B4-BE49-F238E27FC236}">
                  <a16:creationId xmlns="" xmlns:a14="http://schemas.microsoft.com/office/drawing/2010/main" xmlns:p14="http://schemas.microsoft.com/office/powerpoint/2010/main" xmlns:a16="http://schemas.microsoft.com/office/drawing/2014/main" id="{1500C5AE-B4FE-4509-9483-0267B9A6B5EA}"/>
                </a:ext>
              </a:extLst>
            </p:cNvPr>
            <p:cNvSpPr>
              <a:spLocks noEditPoints="1"/>
            </p:cNvSpPr>
            <p:nvPr/>
          </p:nvSpPr>
          <p:spPr bwMode="auto">
            <a:xfrm>
              <a:off x="2732088" y="2328863"/>
              <a:ext cx="25400" cy="36513"/>
            </a:xfrm>
            <a:custGeom>
              <a:avLst/>
              <a:gdLst>
                <a:gd name="T0" fmla="*/ 14 w 59"/>
                <a:gd name="T1" fmla="*/ 20 h 81"/>
                <a:gd name="T2" fmla="*/ 14 w 59"/>
                <a:gd name="T3" fmla="*/ 20 h 81"/>
                <a:gd name="T4" fmla="*/ 15 w 59"/>
                <a:gd name="T5" fmla="*/ 14 h 81"/>
                <a:gd name="T6" fmla="*/ 44 w 59"/>
                <a:gd name="T7" fmla="*/ 21 h 81"/>
                <a:gd name="T8" fmla="*/ 46 w 59"/>
                <a:gd name="T9" fmla="*/ 27 h 81"/>
                <a:gd name="T10" fmla="*/ 46 w 59"/>
                <a:gd name="T11" fmla="*/ 62 h 81"/>
                <a:gd name="T12" fmla="*/ 45 w 59"/>
                <a:gd name="T13" fmla="*/ 67 h 81"/>
                <a:gd name="T14" fmla="*/ 15 w 59"/>
                <a:gd name="T15" fmla="*/ 68 h 81"/>
                <a:gd name="T16" fmla="*/ 14 w 59"/>
                <a:gd name="T17" fmla="*/ 61 h 81"/>
                <a:gd name="T18" fmla="*/ 14 w 59"/>
                <a:gd name="T19" fmla="*/ 20 h 81"/>
                <a:gd name="T20" fmla="*/ 13 w 59"/>
                <a:gd name="T21" fmla="*/ 81 h 81"/>
                <a:gd name="T22" fmla="*/ 13 w 59"/>
                <a:gd name="T23" fmla="*/ 81 h 81"/>
                <a:gd name="T24" fmla="*/ 47 w 59"/>
                <a:gd name="T25" fmla="*/ 81 h 81"/>
                <a:gd name="T26" fmla="*/ 59 w 59"/>
                <a:gd name="T27" fmla="*/ 62 h 81"/>
                <a:gd name="T28" fmla="*/ 59 w 59"/>
                <a:gd name="T29" fmla="*/ 27 h 81"/>
                <a:gd name="T30" fmla="*/ 48 w 59"/>
                <a:gd name="T31" fmla="*/ 8 h 81"/>
                <a:gd name="T32" fmla="*/ 15 w 59"/>
                <a:gd name="T33" fmla="*/ 0 h 81"/>
                <a:gd name="T34" fmla="*/ 13 w 59"/>
                <a:gd name="T35" fmla="*/ 0 h 81"/>
                <a:gd name="T36" fmla="*/ 0 w 59"/>
                <a:gd name="T37" fmla="*/ 20 h 81"/>
                <a:gd name="T38" fmla="*/ 0 w 59"/>
                <a:gd name="T39" fmla="*/ 61 h 81"/>
                <a:gd name="T40" fmla="*/ 13 w 59"/>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1">
                  <a:moveTo>
                    <a:pt x="14" y="20"/>
                  </a:moveTo>
                  <a:lnTo>
                    <a:pt x="14" y="20"/>
                  </a:lnTo>
                  <a:cubicBezTo>
                    <a:pt x="14" y="17"/>
                    <a:pt x="14" y="15"/>
                    <a:pt x="15" y="14"/>
                  </a:cubicBezTo>
                  <a:lnTo>
                    <a:pt x="44" y="21"/>
                  </a:lnTo>
                  <a:cubicBezTo>
                    <a:pt x="45" y="21"/>
                    <a:pt x="46" y="24"/>
                    <a:pt x="46" y="27"/>
                  </a:cubicBezTo>
                  <a:lnTo>
                    <a:pt x="46" y="62"/>
                  </a:lnTo>
                  <a:cubicBezTo>
                    <a:pt x="46" y="65"/>
                    <a:pt x="45" y="67"/>
                    <a:pt x="45" y="67"/>
                  </a:cubicBezTo>
                  <a:lnTo>
                    <a:pt x="15" y="68"/>
                  </a:lnTo>
                  <a:cubicBezTo>
                    <a:pt x="14" y="67"/>
                    <a:pt x="14" y="64"/>
                    <a:pt x="14" y="61"/>
                  </a:cubicBezTo>
                  <a:lnTo>
                    <a:pt x="14" y="20"/>
                  </a:lnTo>
                  <a:close/>
                  <a:moveTo>
                    <a:pt x="13" y="81"/>
                  </a:moveTo>
                  <a:lnTo>
                    <a:pt x="13" y="81"/>
                  </a:lnTo>
                  <a:lnTo>
                    <a:pt x="47" y="81"/>
                  </a:lnTo>
                  <a:cubicBezTo>
                    <a:pt x="54" y="80"/>
                    <a:pt x="59" y="72"/>
                    <a:pt x="59" y="62"/>
                  </a:cubicBezTo>
                  <a:lnTo>
                    <a:pt x="59" y="27"/>
                  </a:lnTo>
                  <a:cubicBezTo>
                    <a:pt x="59" y="17"/>
                    <a:pt x="54" y="9"/>
                    <a:pt x="48" y="8"/>
                  </a:cubicBezTo>
                  <a:lnTo>
                    <a:pt x="15" y="0"/>
                  </a:lnTo>
                  <a:lnTo>
                    <a:pt x="13" y="0"/>
                  </a:lnTo>
                  <a:cubicBezTo>
                    <a:pt x="6" y="0"/>
                    <a:pt x="0" y="8"/>
                    <a:pt x="0" y="20"/>
                  </a:cubicBezTo>
                  <a:lnTo>
                    <a:pt x="0" y="61"/>
                  </a:lnTo>
                  <a:cubicBezTo>
                    <a:pt x="0" y="73"/>
                    <a:pt x="6" y="81"/>
                    <a:pt x="13" y="81"/>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6" name="Freeform 36">
              <a:extLst>
                <a:ext uri="{FF2B5EF4-FFF2-40B4-BE49-F238E27FC236}">
                  <a16:creationId xmlns="" xmlns:a14="http://schemas.microsoft.com/office/drawing/2010/main" xmlns:p14="http://schemas.microsoft.com/office/powerpoint/2010/main" xmlns:a16="http://schemas.microsoft.com/office/drawing/2014/main" id="{D179DD5B-C313-455F-BE76-7F2F9852D4A0}"/>
                </a:ext>
              </a:extLst>
            </p:cNvPr>
            <p:cNvSpPr>
              <a:spLocks noEditPoints="1"/>
            </p:cNvSpPr>
            <p:nvPr/>
          </p:nvSpPr>
          <p:spPr bwMode="auto">
            <a:xfrm>
              <a:off x="2730500" y="2419350"/>
              <a:ext cx="26988" cy="34925"/>
            </a:xfrm>
            <a:custGeom>
              <a:avLst/>
              <a:gdLst>
                <a:gd name="T0" fmla="*/ 13 w 61"/>
                <a:gd name="T1" fmla="*/ 19 h 80"/>
                <a:gd name="T2" fmla="*/ 13 w 61"/>
                <a:gd name="T3" fmla="*/ 19 h 80"/>
                <a:gd name="T4" fmla="*/ 14 w 61"/>
                <a:gd name="T5" fmla="*/ 13 h 80"/>
                <a:gd name="T6" fmla="*/ 47 w 61"/>
                <a:gd name="T7" fmla="*/ 14 h 80"/>
                <a:gd name="T8" fmla="*/ 48 w 61"/>
                <a:gd name="T9" fmla="*/ 20 h 80"/>
                <a:gd name="T10" fmla="*/ 48 w 61"/>
                <a:gd name="T11" fmla="*/ 58 h 80"/>
                <a:gd name="T12" fmla="*/ 47 w 61"/>
                <a:gd name="T13" fmla="*/ 63 h 80"/>
                <a:gd name="T14" fmla="*/ 14 w 61"/>
                <a:gd name="T15" fmla="*/ 66 h 80"/>
                <a:gd name="T16" fmla="*/ 13 w 61"/>
                <a:gd name="T17" fmla="*/ 60 h 80"/>
                <a:gd name="T18" fmla="*/ 13 w 61"/>
                <a:gd name="T19" fmla="*/ 19 h 80"/>
                <a:gd name="T20" fmla="*/ 12 w 61"/>
                <a:gd name="T21" fmla="*/ 80 h 80"/>
                <a:gd name="T22" fmla="*/ 12 w 61"/>
                <a:gd name="T23" fmla="*/ 80 h 80"/>
                <a:gd name="T24" fmla="*/ 50 w 61"/>
                <a:gd name="T25" fmla="*/ 76 h 80"/>
                <a:gd name="T26" fmla="*/ 61 w 61"/>
                <a:gd name="T27" fmla="*/ 58 h 80"/>
                <a:gd name="T28" fmla="*/ 61 w 61"/>
                <a:gd name="T29" fmla="*/ 20 h 80"/>
                <a:gd name="T30" fmla="*/ 49 w 61"/>
                <a:gd name="T31" fmla="*/ 1 h 80"/>
                <a:gd name="T32" fmla="*/ 13 w 61"/>
                <a:gd name="T33" fmla="*/ 0 h 80"/>
                <a:gd name="T34" fmla="*/ 11 w 61"/>
                <a:gd name="T35" fmla="*/ 0 h 80"/>
                <a:gd name="T36" fmla="*/ 0 w 61"/>
                <a:gd name="T37" fmla="*/ 19 h 80"/>
                <a:gd name="T38" fmla="*/ 0 w 61"/>
                <a:gd name="T39" fmla="*/ 60 h 80"/>
                <a:gd name="T40" fmla="*/ 12 w 61"/>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80">
                  <a:moveTo>
                    <a:pt x="13" y="19"/>
                  </a:moveTo>
                  <a:lnTo>
                    <a:pt x="13" y="19"/>
                  </a:lnTo>
                  <a:cubicBezTo>
                    <a:pt x="13" y="17"/>
                    <a:pt x="13" y="15"/>
                    <a:pt x="14" y="13"/>
                  </a:cubicBezTo>
                  <a:lnTo>
                    <a:pt x="47" y="14"/>
                  </a:lnTo>
                  <a:cubicBezTo>
                    <a:pt x="47" y="15"/>
                    <a:pt x="48" y="17"/>
                    <a:pt x="48" y="20"/>
                  </a:cubicBezTo>
                  <a:lnTo>
                    <a:pt x="48" y="58"/>
                  </a:lnTo>
                  <a:cubicBezTo>
                    <a:pt x="48" y="60"/>
                    <a:pt x="47" y="62"/>
                    <a:pt x="47" y="63"/>
                  </a:cubicBezTo>
                  <a:lnTo>
                    <a:pt x="14" y="66"/>
                  </a:lnTo>
                  <a:cubicBezTo>
                    <a:pt x="14" y="65"/>
                    <a:pt x="13" y="63"/>
                    <a:pt x="13" y="60"/>
                  </a:cubicBezTo>
                  <a:lnTo>
                    <a:pt x="13" y="19"/>
                  </a:lnTo>
                  <a:close/>
                  <a:moveTo>
                    <a:pt x="12" y="80"/>
                  </a:moveTo>
                  <a:lnTo>
                    <a:pt x="12" y="80"/>
                  </a:lnTo>
                  <a:lnTo>
                    <a:pt x="50" y="76"/>
                  </a:lnTo>
                  <a:cubicBezTo>
                    <a:pt x="56" y="75"/>
                    <a:pt x="61" y="68"/>
                    <a:pt x="61" y="58"/>
                  </a:cubicBezTo>
                  <a:lnTo>
                    <a:pt x="61" y="20"/>
                  </a:lnTo>
                  <a:cubicBezTo>
                    <a:pt x="61" y="12"/>
                    <a:pt x="58" y="3"/>
                    <a:pt x="49" y="1"/>
                  </a:cubicBezTo>
                  <a:lnTo>
                    <a:pt x="13" y="0"/>
                  </a:lnTo>
                  <a:lnTo>
                    <a:pt x="11" y="0"/>
                  </a:lnTo>
                  <a:cubicBezTo>
                    <a:pt x="4" y="0"/>
                    <a:pt x="0" y="8"/>
                    <a:pt x="0" y="19"/>
                  </a:cubicBezTo>
                  <a:lnTo>
                    <a:pt x="0" y="60"/>
                  </a:lnTo>
                  <a:cubicBezTo>
                    <a:pt x="0" y="72"/>
                    <a:pt x="4" y="80"/>
                    <a:pt x="12" y="80"/>
                  </a:cubicBezTo>
                  <a:close/>
                </a:path>
              </a:pathLst>
            </a:custGeom>
            <a:grpFill/>
            <a:ln w="0">
              <a:noFill/>
              <a:prstDash val="solid"/>
              <a:round/>
              <a:headEnd/>
              <a:tailEnd/>
            </a:ln>
          </p:spPr>
          <p:txBody>
            <a:bodyPr>
              <a:noAutofit/>
            </a:bodyPr>
            <a:lstStyle/>
            <a:p>
              <a:pPr defTabSz="511816" fontAlgn="ctr">
                <a:defRPr/>
              </a:pPr>
              <a:endParaRPr lang="en-US" altLang="zh-CN" dirty="0"/>
            </a:p>
          </p:txBody>
        </p:sp>
      </p:grpSp>
      <p:sp>
        <p:nvSpPr>
          <p:cNvPr id="27" name="矩形 26">
            <a:extLst>
              <a:ext uri="{FF2B5EF4-FFF2-40B4-BE49-F238E27FC236}">
                <a16:creationId xmlns="" xmlns:a14="http://schemas.microsoft.com/office/drawing/2010/main" xmlns:p14="http://schemas.microsoft.com/office/powerpoint/2010/main" xmlns:a16="http://schemas.microsoft.com/office/drawing/2014/main" id="{C2C98435-845A-413C-A641-A85C1646D487}"/>
              </a:ext>
            </a:extLst>
          </p:cNvPr>
          <p:cNvSpPr/>
          <p:nvPr/>
        </p:nvSpPr>
        <p:spPr>
          <a:xfrm>
            <a:off x="7721342" y="1986342"/>
            <a:ext cx="1237533" cy="338554"/>
          </a:xfrm>
          <a:prstGeom prst="rect">
            <a:avLst/>
          </a:prstGeom>
          <a:noFill/>
        </p:spPr>
        <p:txBody>
          <a:bodyPr wrap="square" anchor="ctr">
            <a:noAutofit/>
          </a:bodyPr>
          <a:lstStyle/>
          <a:p>
            <a:pPr lvl="0" algn="r" defTabSz="914400" fontAlgn="ctr">
              <a:defRPr/>
            </a:pPr>
            <a:r>
              <a:rPr lang="en-US" sz="1400" b="1" dirty="0"/>
              <a:t>Data center</a:t>
            </a:r>
            <a:endParaRPr lang="en-US" altLang="zh-CN" sz="1400" b="1" dirty="0"/>
          </a:p>
        </p:txBody>
      </p:sp>
      <p:sp>
        <p:nvSpPr>
          <p:cNvPr id="29" name="矩形 28">
            <a:extLst>
              <a:ext uri="{FF2B5EF4-FFF2-40B4-BE49-F238E27FC236}">
                <a16:creationId xmlns="" xmlns:a14="http://schemas.microsoft.com/office/drawing/2010/main" xmlns:p14="http://schemas.microsoft.com/office/powerpoint/2010/main" xmlns:a16="http://schemas.microsoft.com/office/drawing/2014/main" id="{7D252FE8-9816-43A9-82ED-C4BB565FCA2C}"/>
              </a:ext>
            </a:extLst>
          </p:cNvPr>
          <p:cNvSpPr/>
          <p:nvPr/>
        </p:nvSpPr>
        <p:spPr>
          <a:xfrm>
            <a:off x="8965309" y="1970953"/>
            <a:ext cx="2479020" cy="338554"/>
          </a:xfrm>
          <a:prstGeom prst="rect">
            <a:avLst/>
          </a:prstGeom>
        </p:spPr>
        <p:txBody>
          <a:bodyPr wrap="square">
            <a:noAutofit/>
          </a:bodyPr>
          <a:lstStyle/>
          <a:p>
            <a:pPr algn="ctr" defTabSz="914400" fontAlgn="ctr">
              <a:defRPr/>
            </a:pPr>
            <a:r>
              <a:rPr lang="en-US" sz="1400" b="1" dirty="0"/>
              <a:t>iMaster NCE-Fabric </a:t>
            </a:r>
            <a:r>
              <a:rPr lang="zh-CN" altLang="en-US" sz="1400" b="1" dirty="0">
                <a:solidFill>
                  <a:srgbClr val="EC7061"/>
                </a:solidFill>
              </a:rPr>
              <a:t>*</a:t>
            </a:r>
            <a:endParaRPr lang="en-US" altLang="zh-CN" sz="1400" b="1" dirty="0">
              <a:solidFill>
                <a:srgbClr val="EC7061"/>
              </a:solidFill>
            </a:endParaRPr>
          </a:p>
          <a:p>
            <a:pPr lvl="0" algn="ctr" defTabSz="914400" fontAlgn="ctr">
              <a:defRPr/>
            </a:pPr>
            <a:endParaRPr lang="en-US" altLang="zh-CN" sz="1400" b="1" dirty="0">
              <a:solidFill>
                <a:srgbClr val="EC7061"/>
              </a:solidFill>
            </a:endParaRPr>
          </a:p>
        </p:txBody>
      </p:sp>
      <p:sp>
        <p:nvSpPr>
          <p:cNvPr id="30" name="矩形 29">
            <a:extLst>
              <a:ext uri="{FF2B5EF4-FFF2-40B4-BE49-F238E27FC236}">
                <a16:creationId xmlns="" xmlns:a14="http://schemas.microsoft.com/office/drawing/2010/main" xmlns:p14="http://schemas.microsoft.com/office/powerpoint/2010/main" xmlns:a16="http://schemas.microsoft.com/office/drawing/2014/main" id="{B5A9069C-FCF3-42D0-B05C-0FD94D78944D}"/>
              </a:ext>
            </a:extLst>
          </p:cNvPr>
          <p:cNvSpPr/>
          <p:nvPr/>
        </p:nvSpPr>
        <p:spPr>
          <a:xfrm>
            <a:off x="7542707" y="2717605"/>
            <a:ext cx="1237533" cy="338554"/>
          </a:xfrm>
          <a:prstGeom prst="rect">
            <a:avLst/>
          </a:prstGeom>
          <a:noFill/>
        </p:spPr>
        <p:txBody>
          <a:bodyPr wrap="square" anchor="ctr">
            <a:noAutofit/>
          </a:bodyPr>
          <a:lstStyle/>
          <a:p>
            <a:pPr lvl="0" algn="r" defTabSz="914400" fontAlgn="ctr">
              <a:defRPr/>
            </a:pPr>
            <a:r>
              <a:rPr lang="en-US" sz="1400" b="1" dirty="0"/>
              <a:t>Enterprise campus</a:t>
            </a:r>
            <a:endParaRPr lang="en-US" altLang="zh-CN" sz="1400" b="1" dirty="0"/>
          </a:p>
        </p:txBody>
      </p:sp>
      <p:sp>
        <p:nvSpPr>
          <p:cNvPr id="32" name="矩形 31">
            <a:extLst>
              <a:ext uri="{FF2B5EF4-FFF2-40B4-BE49-F238E27FC236}">
                <a16:creationId xmlns="" xmlns:a14="http://schemas.microsoft.com/office/drawing/2010/main" xmlns:p14="http://schemas.microsoft.com/office/powerpoint/2010/main" xmlns:a16="http://schemas.microsoft.com/office/drawing/2014/main" id="{A6D0E7CB-4A70-4593-A949-E56BAF33E7AD}"/>
              </a:ext>
            </a:extLst>
          </p:cNvPr>
          <p:cNvSpPr/>
          <p:nvPr/>
        </p:nvSpPr>
        <p:spPr>
          <a:xfrm>
            <a:off x="8738920" y="2699573"/>
            <a:ext cx="2827186" cy="338554"/>
          </a:xfrm>
          <a:prstGeom prst="rect">
            <a:avLst/>
          </a:prstGeom>
        </p:spPr>
        <p:txBody>
          <a:bodyPr wrap="square">
            <a:noAutofit/>
          </a:bodyPr>
          <a:lstStyle/>
          <a:p>
            <a:pPr lvl="0" algn="ctr" defTabSz="914400" fontAlgn="ctr">
              <a:defRPr/>
            </a:pPr>
            <a:r>
              <a:rPr lang="en-US" sz="1400" b="1" dirty="0"/>
              <a:t>iMaster NCE-Campus </a:t>
            </a:r>
            <a:r>
              <a:rPr lang="zh-CN" altLang="en-US" sz="1400" b="1" dirty="0">
                <a:solidFill>
                  <a:srgbClr val="EC7061"/>
                </a:solidFill>
              </a:rPr>
              <a:t>*</a:t>
            </a:r>
            <a:endParaRPr lang="en-US" altLang="zh-CN" sz="1400" b="1" dirty="0">
              <a:solidFill>
                <a:srgbClr val="EC7061"/>
              </a:solidFill>
            </a:endParaRPr>
          </a:p>
        </p:txBody>
      </p:sp>
      <p:grpSp>
        <p:nvGrpSpPr>
          <p:cNvPr id="42" name="组合 7193">
            <a:extLst>
              <a:ext uri="{FF2B5EF4-FFF2-40B4-BE49-F238E27FC236}">
                <a16:creationId xmlns="" xmlns:a14="http://schemas.microsoft.com/office/drawing/2010/main" xmlns:p14="http://schemas.microsoft.com/office/powerpoint/2010/main" xmlns:a16="http://schemas.microsoft.com/office/drawing/2014/main" id="{287913B9-C3E3-4A70-B21F-4443F9D02DB3}"/>
              </a:ext>
            </a:extLst>
          </p:cNvPr>
          <p:cNvGrpSpPr/>
          <p:nvPr/>
        </p:nvGrpSpPr>
        <p:grpSpPr>
          <a:xfrm>
            <a:off x="7045474" y="2691134"/>
            <a:ext cx="518681" cy="347561"/>
            <a:chOff x="6848475" y="2165350"/>
            <a:chExt cx="688975" cy="498475"/>
          </a:xfrm>
          <a:solidFill>
            <a:srgbClr val="00B0F0"/>
          </a:solidFill>
        </p:grpSpPr>
        <p:sp>
          <p:nvSpPr>
            <p:cNvPr id="43" name="Freeform 40">
              <a:extLst>
                <a:ext uri="{FF2B5EF4-FFF2-40B4-BE49-F238E27FC236}">
                  <a16:creationId xmlns="" xmlns:a14="http://schemas.microsoft.com/office/drawing/2010/main" xmlns:p14="http://schemas.microsoft.com/office/powerpoint/2010/main" xmlns:a16="http://schemas.microsoft.com/office/drawing/2014/main" id="{CAD44B77-E026-438B-9967-26D985A246B9}"/>
                </a:ext>
              </a:extLst>
            </p:cNvPr>
            <p:cNvSpPr>
              <a:spLocks/>
            </p:cNvSpPr>
            <p:nvPr/>
          </p:nvSpPr>
          <p:spPr bwMode="auto">
            <a:xfrm>
              <a:off x="6848475" y="2165350"/>
              <a:ext cx="688975" cy="498475"/>
            </a:xfrm>
            <a:custGeom>
              <a:avLst/>
              <a:gdLst>
                <a:gd name="T0" fmla="*/ 33 w 1582"/>
                <a:gd name="T1" fmla="*/ 1108 h 1145"/>
                <a:gd name="T2" fmla="*/ 33 w 1582"/>
                <a:gd name="T3" fmla="*/ 1108 h 1145"/>
                <a:gd name="T4" fmla="*/ 838 w 1582"/>
                <a:gd name="T5" fmla="*/ 1108 h 1145"/>
                <a:gd name="T6" fmla="*/ 898 w 1582"/>
                <a:gd name="T7" fmla="*/ 1145 h 1145"/>
                <a:gd name="T8" fmla="*/ 968 w 1582"/>
                <a:gd name="T9" fmla="*/ 1075 h 1145"/>
                <a:gd name="T10" fmla="*/ 898 w 1582"/>
                <a:gd name="T11" fmla="*/ 1006 h 1145"/>
                <a:gd name="T12" fmla="*/ 838 w 1582"/>
                <a:gd name="T13" fmla="*/ 1042 h 1145"/>
                <a:gd name="T14" fmla="*/ 80 w 1582"/>
                <a:gd name="T15" fmla="*/ 1042 h 1145"/>
                <a:gd name="T16" fmla="*/ 128 w 1582"/>
                <a:gd name="T17" fmla="*/ 908 h 1145"/>
                <a:gd name="T18" fmla="*/ 194 w 1582"/>
                <a:gd name="T19" fmla="*/ 908 h 1145"/>
                <a:gd name="T20" fmla="*/ 194 w 1582"/>
                <a:gd name="T21" fmla="*/ 260 h 1145"/>
                <a:gd name="T22" fmla="*/ 319 w 1582"/>
                <a:gd name="T23" fmla="*/ 260 h 1145"/>
                <a:gd name="T24" fmla="*/ 319 w 1582"/>
                <a:gd name="T25" fmla="*/ 176 h 1145"/>
                <a:gd name="T26" fmla="*/ 440 w 1582"/>
                <a:gd name="T27" fmla="*/ 132 h 1145"/>
                <a:gd name="T28" fmla="*/ 440 w 1582"/>
                <a:gd name="T29" fmla="*/ 260 h 1145"/>
                <a:gd name="T30" fmla="*/ 514 w 1582"/>
                <a:gd name="T31" fmla="*/ 260 h 1145"/>
                <a:gd name="T32" fmla="*/ 514 w 1582"/>
                <a:gd name="T33" fmla="*/ 914 h 1145"/>
                <a:gd name="T34" fmla="*/ 709 w 1582"/>
                <a:gd name="T35" fmla="*/ 914 h 1145"/>
                <a:gd name="T36" fmla="*/ 709 w 1582"/>
                <a:gd name="T37" fmla="*/ 541 h 1145"/>
                <a:gd name="T38" fmla="*/ 875 w 1582"/>
                <a:gd name="T39" fmla="*/ 488 h 1145"/>
                <a:gd name="T40" fmla="*/ 875 w 1582"/>
                <a:gd name="T41" fmla="*/ 550 h 1145"/>
                <a:gd name="T42" fmla="*/ 931 w 1582"/>
                <a:gd name="T43" fmla="*/ 550 h 1145"/>
                <a:gd name="T44" fmla="*/ 931 w 1582"/>
                <a:gd name="T45" fmla="*/ 908 h 1145"/>
                <a:gd name="T46" fmla="*/ 1128 w 1582"/>
                <a:gd name="T47" fmla="*/ 908 h 1145"/>
                <a:gd name="T48" fmla="*/ 1128 w 1582"/>
                <a:gd name="T49" fmla="*/ 67 h 1145"/>
                <a:gd name="T50" fmla="*/ 1345 w 1582"/>
                <a:gd name="T51" fmla="*/ 67 h 1145"/>
                <a:gd name="T52" fmla="*/ 1345 w 1582"/>
                <a:gd name="T53" fmla="*/ 908 h 1145"/>
                <a:gd name="T54" fmla="*/ 1437 w 1582"/>
                <a:gd name="T55" fmla="*/ 908 h 1145"/>
                <a:gd name="T56" fmla="*/ 1502 w 1582"/>
                <a:gd name="T57" fmla="*/ 1034 h 1145"/>
                <a:gd name="T58" fmla="*/ 1229 w 1582"/>
                <a:gd name="T59" fmla="*/ 1034 h 1145"/>
                <a:gd name="T60" fmla="*/ 1174 w 1582"/>
                <a:gd name="T61" fmla="*/ 1006 h 1145"/>
                <a:gd name="T62" fmla="*/ 1105 w 1582"/>
                <a:gd name="T63" fmla="*/ 1075 h 1145"/>
                <a:gd name="T64" fmla="*/ 1174 w 1582"/>
                <a:gd name="T65" fmla="*/ 1145 h 1145"/>
                <a:gd name="T66" fmla="*/ 1239 w 1582"/>
                <a:gd name="T67" fmla="*/ 1100 h 1145"/>
                <a:gd name="T68" fmla="*/ 1582 w 1582"/>
                <a:gd name="T69" fmla="*/ 1100 h 1145"/>
                <a:gd name="T70" fmla="*/ 1582 w 1582"/>
                <a:gd name="T71" fmla="*/ 1042 h 1145"/>
                <a:gd name="T72" fmla="*/ 1478 w 1582"/>
                <a:gd name="T73" fmla="*/ 842 h 1145"/>
                <a:gd name="T74" fmla="*/ 1412 w 1582"/>
                <a:gd name="T75" fmla="*/ 842 h 1145"/>
                <a:gd name="T76" fmla="*/ 1412 w 1582"/>
                <a:gd name="T77" fmla="*/ 0 h 1145"/>
                <a:gd name="T78" fmla="*/ 1061 w 1582"/>
                <a:gd name="T79" fmla="*/ 0 h 1145"/>
                <a:gd name="T80" fmla="*/ 1061 w 1582"/>
                <a:gd name="T81" fmla="*/ 842 h 1145"/>
                <a:gd name="T82" fmla="*/ 997 w 1582"/>
                <a:gd name="T83" fmla="*/ 842 h 1145"/>
                <a:gd name="T84" fmla="*/ 997 w 1582"/>
                <a:gd name="T85" fmla="*/ 483 h 1145"/>
                <a:gd name="T86" fmla="*/ 941 w 1582"/>
                <a:gd name="T87" fmla="*/ 483 h 1145"/>
                <a:gd name="T88" fmla="*/ 941 w 1582"/>
                <a:gd name="T89" fmla="*/ 397 h 1145"/>
                <a:gd name="T90" fmla="*/ 643 w 1582"/>
                <a:gd name="T91" fmla="*/ 492 h 1145"/>
                <a:gd name="T92" fmla="*/ 643 w 1582"/>
                <a:gd name="T93" fmla="*/ 847 h 1145"/>
                <a:gd name="T94" fmla="*/ 581 w 1582"/>
                <a:gd name="T95" fmla="*/ 847 h 1145"/>
                <a:gd name="T96" fmla="*/ 581 w 1582"/>
                <a:gd name="T97" fmla="*/ 193 h 1145"/>
                <a:gd name="T98" fmla="*/ 506 w 1582"/>
                <a:gd name="T99" fmla="*/ 193 h 1145"/>
                <a:gd name="T100" fmla="*/ 506 w 1582"/>
                <a:gd name="T101" fmla="*/ 37 h 1145"/>
                <a:gd name="T102" fmla="*/ 253 w 1582"/>
                <a:gd name="T103" fmla="*/ 129 h 1145"/>
                <a:gd name="T104" fmla="*/ 253 w 1582"/>
                <a:gd name="T105" fmla="*/ 193 h 1145"/>
                <a:gd name="T106" fmla="*/ 128 w 1582"/>
                <a:gd name="T107" fmla="*/ 193 h 1145"/>
                <a:gd name="T108" fmla="*/ 128 w 1582"/>
                <a:gd name="T109" fmla="*/ 842 h 1145"/>
                <a:gd name="T110" fmla="*/ 81 w 1582"/>
                <a:gd name="T111" fmla="*/ 842 h 1145"/>
                <a:gd name="T112" fmla="*/ 10 w 1582"/>
                <a:gd name="T113" fmla="*/ 1039 h 1145"/>
                <a:gd name="T114" fmla="*/ 8 w 1582"/>
                <a:gd name="T115" fmla="*/ 1053 h 1145"/>
                <a:gd name="T116" fmla="*/ 0 w 1582"/>
                <a:gd name="T117" fmla="*/ 1075 h 1145"/>
                <a:gd name="T118" fmla="*/ 33 w 1582"/>
                <a:gd name="T119" fmla="*/ 110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2" h="1145">
                  <a:moveTo>
                    <a:pt x="33" y="1108"/>
                  </a:moveTo>
                  <a:lnTo>
                    <a:pt x="33" y="1108"/>
                  </a:lnTo>
                  <a:lnTo>
                    <a:pt x="838" y="1108"/>
                  </a:lnTo>
                  <a:cubicBezTo>
                    <a:pt x="849" y="1130"/>
                    <a:pt x="872" y="1145"/>
                    <a:pt x="898" y="1145"/>
                  </a:cubicBezTo>
                  <a:cubicBezTo>
                    <a:pt x="936" y="1145"/>
                    <a:pt x="968" y="1113"/>
                    <a:pt x="968" y="1075"/>
                  </a:cubicBezTo>
                  <a:cubicBezTo>
                    <a:pt x="968" y="1037"/>
                    <a:pt x="936" y="1006"/>
                    <a:pt x="898" y="1006"/>
                  </a:cubicBezTo>
                  <a:cubicBezTo>
                    <a:pt x="872" y="1006"/>
                    <a:pt x="849" y="1020"/>
                    <a:pt x="838" y="1042"/>
                  </a:cubicBezTo>
                  <a:lnTo>
                    <a:pt x="80" y="1042"/>
                  </a:lnTo>
                  <a:lnTo>
                    <a:pt x="128" y="908"/>
                  </a:lnTo>
                  <a:lnTo>
                    <a:pt x="194" y="908"/>
                  </a:lnTo>
                  <a:lnTo>
                    <a:pt x="194" y="260"/>
                  </a:lnTo>
                  <a:lnTo>
                    <a:pt x="319" y="260"/>
                  </a:lnTo>
                  <a:lnTo>
                    <a:pt x="319" y="176"/>
                  </a:lnTo>
                  <a:lnTo>
                    <a:pt x="440" y="132"/>
                  </a:lnTo>
                  <a:lnTo>
                    <a:pt x="440" y="260"/>
                  </a:lnTo>
                  <a:lnTo>
                    <a:pt x="514" y="260"/>
                  </a:lnTo>
                  <a:lnTo>
                    <a:pt x="514" y="914"/>
                  </a:lnTo>
                  <a:lnTo>
                    <a:pt x="709" y="914"/>
                  </a:lnTo>
                  <a:lnTo>
                    <a:pt x="709" y="541"/>
                  </a:lnTo>
                  <a:lnTo>
                    <a:pt x="875" y="488"/>
                  </a:lnTo>
                  <a:lnTo>
                    <a:pt x="875" y="550"/>
                  </a:lnTo>
                  <a:lnTo>
                    <a:pt x="931" y="550"/>
                  </a:lnTo>
                  <a:lnTo>
                    <a:pt x="931" y="908"/>
                  </a:lnTo>
                  <a:lnTo>
                    <a:pt x="1128" y="908"/>
                  </a:lnTo>
                  <a:lnTo>
                    <a:pt x="1128" y="67"/>
                  </a:lnTo>
                  <a:lnTo>
                    <a:pt x="1345" y="67"/>
                  </a:lnTo>
                  <a:lnTo>
                    <a:pt x="1345" y="908"/>
                  </a:lnTo>
                  <a:lnTo>
                    <a:pt x="1437" y="908"/>
                  </a:lnTo>
                  <a:lnTo>
                    <a:pt x="1502" y="1034"/>
                  </a:lnTo>
                  <a:lnTo>
                    <a:pt x="1229" y="1034"/>
                  </a:lnTo>
                  <a:cubicBezTo>
                    <a:pt x="1217" y="1017"/>
                    <a:pt x="1197" y="1006"/>
                    <a:pt x="1174" y="1006"/>
                  </a:cubicBezTo>
                  <a:cubicBezTo>
                    <a:pt x="1136" y="1006"/>
                    <a:pt x="1105" y="1037"/>
                    <a:pt x="1105" y="1075"/>
                  </a:cubicBezTo>
                  <a:cubicBezTo>
                    <a:pt x="1105" y="1113"/>
                    <a:pt x="1136" y="1145"/>
                    <a:pt x="1174" y="1145"/>
                  </a:cubicBezTo>
                  <a:cubicBezTo>
                    <a:pt x="1203" y="1145"/>
                    <a:pt x="1228" y="1126"/>
                    <a:pt x="1239" y="1100"/>
                  </a:cubicBezTo>
                  <a:lnTo>
                    <a:pt x="1582" y="1100"/>
                  </a:lnTo>
                  <a:lnTo>
                    <a:pt x="1582" y="1042"/>
                  </a:lnTo>
                  <a:lnTo>
                    <a:pt x="1478" y="842"/>
                  </a:lnTo>
                  <a:lnTo>
                    <a:pt x="1412" y="842"/>
                  </a:lnTo>
                  <a:lnTo>
                    <a:pt x="1412" y="0"/>
                  </a:lnTo>
                  <a:lnTo>
                    <a:pt x="1061" y="0"/>
                  </a:lnTo>
                  <a:lnTo>
                    <a:pt x="1061" y="842"/>
                  </a:lnTo>
                  <a:lnTo>
                    <a:pt x="997" y="842"/>
                  </a:lnTo>
                  <a:lnTo>
                    <a:pt x="997" y="483"/>
                  </a:lnTo>
                  <a:lnTo>
                    <a:pt x="941" y="483"/>
                  </a:lnTo>
                  <a:lnTo>
                    <a:pt x="941" y="397"/>
                  </a:lnTo>
                  <a:lnTo>
                    <a:pt x="643" y="492"/>
                  </a:lnTo>
                  <a:lnTo>
                    <a:pt x="643" y="847"/>
                  </a:lnTo>
                  <a:lnTo>
                    <a:pt x="581" y="847"/>
                  </a:lnTo>
                  <a:lnTo>
                    <a:pt x="581" y="193"/>
                  </a:lnTo>
                  <a:lnTo>
                    <a:pt x="506" y="193"/>
                  </a:lnTo>
                  <a:lnTo>
                    <a:pt x="506" y="37"/>
                  </a:lnTo>
                  <a:lnTo>
                    <a:pt x="253" y="129"/>
                  </a:lnTo>
                  <a:lnTo>
                    <a:pt x="253" y="193"/>
                  </a:lnTo>
                  <a:lnTo>
                    <a:pt x="128" y="193"/>
                  </a:lnTo>
                  <a:lnTo>
                    <a:pt x="128" y="842"/>
                  </a:lnTo>
                  <a:lnTo>
                    <a:pt x="81" y="842"/>
                  </a:lnTo>
                  <a:lnTo>
                    <a:pt x="10" y="1039"/>
                  </a:lnTo>
                  <a:cubicBezTo>
                    <a:pt x="8" y="1044"/>
                    <a:pt x="8" y="1048"/>
                    <a:pt x="8" y="1053"/>
                  </a:cubicBezTo>
                  <a:cubicBezTo>
                    <a:pt x="3" y="1059"/>
                    <a:pt x="0" y="1067"/>
                    <a:pt x="0" y="1075"/>
                  </a:cubicBezTo>
                  <a:cubicBezTo>
                    <a:pt x="0" y="1093"/>
                    <a:pt x="15" y="1108"/>
                    <a:pt x="33" y="1108"/>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4" name="Freeform 41">
              <a:extLst>
                <a:ext uri="{FF2B5EF4-FFF2-40B4-BE49-F238E27FC236}">
                  <a16:creationId xmlns="" xmlns:a14="http://schemas.microsoft.com/office/drawing/2010/main" xmlns:p14="http://schemas.microsoft.com/office/powerpoint/2010/main" xmlns:a16="http://schemas.microsoft.com/office/drawing/2014/main" id="{DB6D8731-9D7C-41E3-8217-51647BA0E9BA}"/>
                </a:ext>
              </a:extLst>
            </p:cNvPr>
            <p:cNvSpPr>
              <a:spLocks/>
            </p:cNvSpPr>
            <p:nvPr/>
          </p:nvSpPr>
          <p:spPr bwMode="auto">
            <a:xfrm>
              <a:off x="6962775" y="2339975"/>
              <a:ext cx="28575" cy="28575"/>
            </a:xfrm>
            <a:custGeom>
              <a:avLst/>
              <a:gdLst>
                <a:gd name="T0" fmla="*/ 64 w 64"/>
                <a:gd name="T1" fmla="*/ 0 h 64"/>
                <a:gd name="T2" fmla="*/ 64 w 64"/>
                <a:gd name="T3" fmla="*/ 0 h 64"/>
                <a:gd name="T4" fmla="*/ 0 w 64"/>
                <a:gd name="T5" fmla="*/ 0 h 64"/>
                <a:gd name="T6" fmla="*/ 0 w 64"/>
                <a:gd name="T7" fmla="*/ 64 h 64"/>
                <a:gd name="T8" fmla="*/ 64 w 64"/>
                <a:gd name="T9" fmla="*/ 64 h 64"/>
                <a:gd name="T10" fmla="*/ 64 w 64"/>
                <a:gd name="T11" fmla="*/ 0 h 64"/>
              </a:gdLst>
              <a:ahLst/>
              <a:cxnLst>
                <a:cxn ang="0">
                  <a:pos x="T0" y="T1"/>
                </a:cxn>
                <a:cxn ang="0">
                  <a:pos x="T2" y="T3"/>
                </a:cxn>
                <a:cxn ang="0">
                  <a:pos x="T4" y="T5"/>
                </a:cxn>
                <a:cxn ang="0">
                  <a:pos x="T6" y="T7"/>
                </a:cxn>
                <a:cxn ang="0">
                  <a:pos x="T8" y="T9"/>
                </a:cxn>
                <a:cxn ang="0">
                  <a:pos x="T10" y="T11"/>
                </a:cxn>
              </a:cxnLst>
              <a:rect l="0" t="0" r="r" b="b"/>
              <a:pathLst>
                <a:path w="64" h="64">
                  <a:moveTo>
                    <a:pt x="64" y="0"/>
                  </a:moveTo>
                  <a:lnTo>
                    <a:pt x="64" y="0"/>
                  </a:lnTo>
                  <a:lnTo>
                    <a:pt x="0" y="0"/>
                  </a:lnTo>
                  <a:lnTo>
                    <a:pt x="0" y="64"/>
                  </a:lnTo>
                  <a:lnTo>
                    <a:pt x="64" y="64"/>
                  </a:lnTo>
                  <a:lnTo>
                    <a:pt x="64"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5" name="Freeform 42">
              <a:extLst>
                <a:ext uri="{FF2B5EF4-FFF2-40B4-BE49-F238E27FC236}">
                  <a16:creationId xmlns="" xmlns:a14="http://schemas.microsoft.com/office/drawing/2010/main" xmlns:p14="http://schemas.microsoft.com/office/powerpoint/2010/main" xmlns:a16="http://schemas.microsoft.com/office/drawing/2014/main" id="{80DCD90F-9B3A-4882-A809-F17844271AE1}"/>
                </a:ext>
              </a:extLst>
            </p:cNvPr>
            <p:cNvSpPr>
              <a:spLocks/>
            </p:cNvSpPr>
            <p:nvPr/>
          </p:nvSpPr>
          <p:spPr bwMode="auto">
            <a:xfrm>
              <a:off x="7010400" y="2387600"/>
              <a:ext cx="28575" cy="26988"/>
            </a:xfrm>
            <a:custGeom>
              <a:avLst/>
              <a:gdLst>
                <a:gd name="T0" fmla="*/ 63 w 63"/>
                <a:gd name="T1" fmla="*/ 0 h 64"/>
                <a:gd name="T2" fmla="*/ 63 w 63"/>
                <a:gd name="T3" fmla="*/ 0 h 64"/>
                <a:gd name="T4" fmla="*/ 0 w 63"/>
                <a:gd name="T5" fmla="*/ 0 h 64"/>
                <a:gd name="T6" fmla="*/ 0 w 63"/>
                <a:gd name="T7" fmla="*/ 64 h 64"/>
                <a:gd name="T8" fmla="*/ 63 w 63"/>
                <a:gd name="T9" fmla="*/ 64 h 64"/>
                <a:gd name="T10" fmla="*/ 63 w 63"/>
                <a:gd name="T11" fmla="*/ 0 h 64"/>
              </a:gdLst>
              <a:ahLst/>
              <a:cxnLst>
                <a:cxn ang="0">
                  <a:pos x="T0" y="T1"/>
                </a:cxn>
                <a:cxn ang="0">
                  <a:pos x="T2" y="T3"/>
                </a:cxn>
                <a:cxn ang="0">
                  <a:pos x="T4" y="T5"/>
                </a:cxn>
                <a:cxn ang="0">
                  <a:pos x="T6" y="T7"/>
                </a:cxn>
                <a:cxn ang="0">
                  <a:pos x="T8" y="T9"/>
                </a:cxn>
                <a:cxn ang="0">
                  <a:pos x="T10" y="T11"/>
                </a:cxn>
              </a:cxnLst>
              <a:rect l="0" t="0" r="r" b="b"/>
              <a:pathLst>
                <a:path w="63" h="64">
                  <a:moveTo>
                    <a:pt x="63" y="0"/>
                  </a:moveTo>
                  <a:lnTo>
                    <a:pt x="63" y="0"/>
                  </a:lnTo>
                  <a:lnTo>
                    <a:pt x="0" y="0"/>
                  </a:lnTo>
                  <a:lnTo>
                    <a:pt x="0" y="64"/>
                  </a:lnTo>
                  <a:lnTo>
                    <a:pt x="63" y="64"/>
                  </a:lnTo>
                  <a:lnTo>
                    <a:pt x="63"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6" name="Freeform 43">
              <a:extLst>
                <a:ext uri="{FF2B5EF4-FFF2-40B4-BE49-F238E27FC236}">
                  <a16:creationId xmlns="" xmlns:a14="http://schemas.microsoft.com/office/drawing/2010/main" xmlns:p14="http://schemas.microsoft.com/office/powerpoint/2010/main" xmlns:a16="http://schemas.microsoft.com/office/drawing/2014/main" id="{8E8C3D0C-344C-4BA3-8364-7BF900CAFDB4}"/>
                </a:ext>
              </a:extLst>
            </p:cNvPr>
            <p:cNvSpPr>
              <a:spLocks/>
            </p:cNvSpPr>
            <p:nvPr/>
          </p:nvSpPr>
          <p:spPr bwMode="auto">
            <a:xfrm>
              <a:off x="6962775" y="2435225"/>
              <a:ext cx="28575" cy="26988"/>
            </a:xfrm>
            <a:custGeom>
              <a:avLst/>
              <a:gdLst>
                <a:gd name="T0" fmla="*/ 0 w 64"/>
                <a:gd name="T1" fmla="*/ 64 h 64"/>
                <a:gd name="T2" fmla="*/ 0 w 64"/>
                <a:gd name="T3" fmla="*/ 64 h 64"/>
                <a:gd name="T4" fmla="*/ 64 w 64"/>
                <a:gd name="T5" fmla="*/ 64 h 64"/>
                <a:gd name="T6" fmla="*/ 64 w 64"/>
                <a:gd name="T7" fmla="*/ 0 h 64"/>
                <a:gd name="T8" fmla="*/ 0 w 64"/>
                <a:gd name="T9" fmla="*/ 0 h 64"/>
                <a:gd name="T10" fmla="*/ 0 w 64"/>
                <a:gd name="T11" fmla="*/ 64 h 64"/>
              </a:gdLst>
              <a:ahLst/>
              <a:cxnLst>
                <a:cxn ang="0">
                  <a:pos x="T0" y="T1"/>
                </a:cxn>
                <a:cxn ang="0">
                  <a:pos x="T2" y="T3"/>
                </a:cxn>
                <a:cxn ang="0">
                  <a:pos x="T4" y="T5"/>
                </a:cxn>
                <a:cxn ang="0">
                  <a:pos x="T6" y="T7"/>
                </a:cxn>
                <a:cxn ang="0">
                  <a:pos x="T8" y="T9"/>
                </a:cxn>
                <a:cxn ang="0">
                  <a:pos x="T10" y="T11"/>
                </a:cxn>
              </a:cxnLst>
              <a:rect l="0" t="0" r="r" b="b"/>
              <a:pathLst>
                <a:path w="64" h="64">
                  <a:moveTo>
                    <a:pt x="0" y="64"/>
                  </a:moveTo>
                  <a:lnTo>
                    <a:pt x="0" y="64"/>
                  </a:lnTo>
                  <a:lnTo>
                    <a:pt x="64" y="64"/>
                  </a:lnTo>
                  <a:lnTo>
                    <a:pt x="64" y="0"/>
                  </a:lnTo>
                  <a:lnTo>
                    <a:pt x="0" y="0"/>
                  </a:lnTo>
                  <a:lnTo>
                    <a:pt x="0" y="64"/>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7" name="Freeform 44">
              <a:extLst>
                <a:ext uri="{FF2B5EF4-FFF2-40B4-BE49-F238E27FC236}">
                  <a16:creationId xmlns="" xmlns:a14="http://schemas.microsoft.com/office/drawing/2010/main" xmlns:p14="http://schemas.microsoft.com/office/powerpoint/2010/main" xmlns:a16="http://schemas.microsoft.com/office/drawing/2014/main" id="{A0805364-6430-4D04-B5FF-E75D8C9C4123}"/>
                </a:ext>
              </a:extLst>
            </p:cNvPr>
            <p:cNvSpPr>
              <a:spLocks/>
            </p:cNvSpPr>
            <p:nvPr/>
          </p:nvSpPr>
          <p:spPr bwMode="auto">
            <a:xfrm>
              <a:off x="7010400" y="2478088"/>
              <a:ext cx="28575" cy="26988"/>
            </a:xfrm>
            <a:custGeom>
              <a:avLst/>
              <a:gdLst>
                <a:gd name="T0" fmla="*/ 0 w 63"/>
                <a:gd name="T1" fmla="*/ 64 h 64"/>
                <a:gd name="T2" fmla="*/ 0 w 63"/>
                <a:gd name="T3" fmla="*/ 64 h 64"/>
                <a:gd name="T4" fmla="*/ 63 w 63"/>
                <a:gd name="T5" fmla="*/ 64 h 64"/>
                <a:gd name="T6" fmla="*/ 63 w 63"/>
                <a:gd name="T7" fmla="*/ 0 h 64"/>
                <a:gd name="T8" fmla="*/ 0 w 63"/>
                <a:gd name="T9" fmla="*/ 0 h 64"/>
                <a:gd name="T10" fmla="*/ 0 w 63"/>
                <a:gd name="T11" fmla="*/ 64 h 64"/>
              </a:gdLst>
              <a:ahLst/>
              <a:cxnLst>
                <a:cxn ang="0">
                  <a:pos x="T0" y="T1"/>
                </a:cxn>
                <a:cxn ang="0">
                  <a:pos x="T2" y="T3"/>
                </a:cxn>
                <a:cxn ang="0">
                  <a:pos x="T4" y="T5"/>
                </a:cxn>
                <a:cxn ang="0">
                  <a:pos x="T6" y="T7"/>
                </a:cxn>
                <a:cxn ang="0">
                  <a:pos x="T8" y="T9"/>
                </a:cxn>
                <a:cxn ang="0">
                  <a:pos x="T10" y="T11"/>
                </a:cxn>
              </a:cxnLst>
              <a:rect l="0" t="0" r="r" b="b"/>
              <a:pathLst>
                <a:path w="63" h="64">
                  <a:moveTo>
                    <a:pt x="0" y="64"/>
                  </a:moveTo>
                  <a:lnTo>
                    <a:pt x="0" y="64"/>
                  </a:lnTo>
                  <a:lnTo>
                    <a:pt x="63" y="64"/>
                  </a:lnTo>
                  <a:lnTo>
                    <a:pt x="63" y="0"/>
                  </a:lnTo>
                  <a:lnTo>
                    <a:pt x="0" y="0"/>
                  </a:lnTo>
                  <a:lnTo>
                    <a:pt x="0" y="64"/>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8" name="Freeform 45">
              <a:extLst>
                <a:ext uri="{FF2B5EF4-FFF2-40B4-BE49-F238E27FC236}">
                  <a16:creationId xmlns="" xmlns:a14="http://schemas.microsoft.com/office/drawing/2010/main" xmlns:p14="http://schemas.microsoft.com/office/powerpoint/2010/main" xmlns:a16="http://schemas.microsoft.com/office/drawing/2014/main" id="{5C69E606-A3C0-4DD6-BD6E-9D2EA0FDF48A}"/>
                </a:ext>
              </a:extLst>
            </p:cNvPr>
            <p:cNvSpPr>
              <a:spLocks/>
            </p:cNvSpPr>
            <p:nvPr/>
          </p:nvSpPr>
          <p:spPr bwMode="auto">
            <a:xfrm>
              <a:off x="7173913" y="2435225"/>
              <a:ext cx="9525" cy="20638"/>
            </a:xfrm>
            <a:custGeom>
              <a:avLst/>
              <a:gdLst>
                <a:gd name="T0" fmla="*/ 22 w 22"/>
                <a:gd name="T1" fmla="*/ 0 h 50"/>
                <a:gd name="T2" fmla="*/ 22 w 22"/>
                <a:gd name="T3" fmla="*/ 0 h 50"/>
                <a:gd name="T4" fmla="*/ 0 w 22"/>
                <a:gd name="T5" fmla="*/ 0 h 50"/>
                <a:gd name="T6" fmla="*/ 0 w 22"/>
                <a:gd name="T7" fmla="*/ 50 h 50"/>
                <a:gd name="T8" fmla="*/ 22 w 22"/>
                <a:gd name="T9" fmla="*/ 50 h 50"/>
                <a:gd name="T10" fmla="*/ 22 w 22"/>
                <a:gd name="T11" fmla="*/ 0 h 50"/>
              </a:gdLst>
              <a:ahLst/>
              <a:cxnLst>
                <a:cxn ang="0">
                  <a:pos x="T0" y="T1"/>
                </a:cxn>
                <a:cxn ang="0">
                  <a:pos x="T2" y="T3"/>
                </a:cxn>
                <a:cxn ang="0">
                  <a:pos x="T4" y="T5"/>
                </a:cxn>
                <a:cxn ang="0">
                  <a:pos x="T6" y="T7"/>
                </a:cxn>
                <a:cxn ang="0">
                  <a:pos x="T8" y="T9"/>
                </a:cxn>
                <a:cxn ang="0">
                  <a:pos x="T10" y="T11"/>
                </a:cxn>
              </a:cxnLst>
              <a:rect l="0" t="0" r="r" b="b"/>
              <a:pathLst>
                <a:path w="22" h="50">
                  <a:moveTo>
                    <a:pt x="22" y="0"/>
                  </a:moveTo>
                  <a:lnTo>
                    <a:pt x="22" y="0"/>
                  </a:lnTo>
                  <a:lnTo>
                    <a:pt x="0" y="0"/>
                  </a:lnTo>
                  <a:lnTo>
                    <a:pt x="0" y="50"/>
                  </a:lnTo>
                  <a:lnTo>
                    <a:pt x="22" y="50"/>
                  </a:lnTo>
                  <a:lnTo>
                    <a:pt x="22"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9" name="Freeform 46">
              <a:extLst>
                <a:ext uri="{FF2B5EF4-FFF2-40B4-BE49-F238E27FC236}">
                  <a16:creationId xmlns="" xmlns:a14="http://schemas.microsoft.com/office/drawing/2010/main" xmlns:p14="http://schemas.microsoft.com/office/powerpoint/2010/main" xmlns:a16="http://schemas.microsoft.com/office/drawing/2014/main" id="{964E4A53-CB4E-4FED-A3B5-D31F80D00035}"/>
                </a:ext>
              </a:extLst>
            </p:cNvPr>
            <p:cNvSpPr>
              <a:spLocks/>
            </p:cNvSpPr>
            <p:nvPr/>
          </p:nvSpPr>
          <p:spPr bwMode="auto">
            <a:xfrm>
              <a:off x="7227888" y="2435225"/>
              <a:ext cx="9525" cy="20638"/>
            </a:xfrm>
            <a:custGeom>
              <a:avLst/>
              <a:gdLst>
                <a:gd name="T0" fmla="*/ 0 w 22"/>
                <a:gd name="T1" fmla="*/ 50 h 50"/>
                <a:gd name="T2" fmla="*/ 0 w 22"/>
                <a:gd name="T3" fmla="*/ 50 h 50"/>
                <a:gd name="T4" fmla="*/ 22 w 22"/>
                <a:gd name="T5" fmla="*/ 50 h 50"/>
                <a:gd name="T6" fmla="*/ 22 w 22"/>
                <a:gd name="T7" fmla="*/ 0 h 50"/>
                <a:gd name="T8" fmla="*/ 0 w 22"/>
                <a:gd name="T9" fmla="*/ 0 h 50"/>
                <a:gd name="T10" fmla="*/ 0 w 22"/>
                <a:gd name="T11" fmla="*/ 50 h 50"/>
              </a:gdLst>
              <a:ahLst/>
              <a:cxnLst>
                <a:cxn ang="0">
                  <a:pos x="T0" y="T1"/>
                </a:cxn>
                <a:cxn ang="0">
                  <a:pos x="T2" y="T3"/>
                </a:cxn>
                <a:cxn ang="0">
                  <a:pos x="T4" y="T5"/>
                </a:cxn>
                <a:cxn ang="0">
                  <a:pos x="T6" y="T7"/>
                </a:cxn>
                <a:cxn ang="0">
                  <a:pos x="T8" y="T9"/>
                </a:cxn>
                <a:cxn ang="0">
                  <a:pos x="T10" y="T11"/>
                </a:cxn>
              </a:cxnLst>
              <a:rect l="0" t="0" r="r" b="b"/>
              <a:pathLst>
                <a:path w="22" h="50">
                  <a:moveTo>
                    <a:pt x="0" y="50"/>
                  </a:moveTo>
                  <a:lnTo>
                    <a:pt x="0" y="50"/>
                  </a:lnTo>
                  <a:lnTo>
                    <a:pt x="22" y="50"/>
                  </a:lnTo>
                  <a:lnTo>
                    <a:pt x="22" y="0"/>
                  </a:lnTo>
                  <a:lnTo>
                    <a:pt x="0" y="0"/>
                  </a:lnTo>
                  <a:lnTo>
                    <a:pt x="0" y="5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0" name="Freeform 47">
              <a:extLst>
                <a:ext uri="{FF2B5EF4-FFF2-40B4-BE49-F238E27FC236}">
                  <a16:creationId xmlns="" xmlns:a14="http://schemas.microsoft.com/office/drawing/2010/main" xmlns:p14="http://schemas.microsoft.com/office/powerpoint/2010/main" xmlns:a16="http://schemas.microsoft.com/office/drawing/2014/main" id="{26B77486-A969-4FE4-AF4A-82D32039B8B6}"/>
                </a:ext>
              </a:extLst>
            </p:cNvPr>
            <p:cNvSpPr>
              <a:spLocks/>
            </p:cNvSpPr>
            <p:nvPr/>
          </p:nvSpPr>
          <p:spPr bwMode="auto">
            <a:xfrm>
              <a:off x="7196138" y="2435225"/>
              <a:ext cx="19050" cy="20638"/>
            </a:xfrm>
            <a:custGeom>
              <a:avLst/>
              <a:gdLst>
                <a:gd name="T0" fmla="*/ 43 w 43"/>
                <a:gd name="T1" fmla="*/ 0 h 50"/>
                <a:gd name="T2" fmla="*/ 43 w 43"/>
                <a:gd name="T3" fmla="*/ 0 h 50"/>
                <a:gd name="T4" fmla="*/ 0 w 43"/>
                <a:gd name="T5" fmla="*/ 0 h 50"/>
                <a:gd name="T6" fmla="*/ 0 w 43"/>
                <a:gd name="T7" fmla="*/ 50 h 50"/>
                <a:gd name="T8" fmla="*/ 43 w 43"/>
                <a:gd name="T9" fmla="*/ 50 h 50"/>
                <a:gd name="T10" fmla="*/ 43 w 43"/>
                <a:gd name="T11" fmla="*/ 0 h 50"/>
              </a:gdLst>
              <a:ahLst/>
              <a:cxnLst>
                <a:cxn ang="0">
                  <a:pos x="T0" y="T1"/>
                </a:cxn>
                <a:cxn ang="0">
                  <a:pos x="T2" y="T3"/>
                </a:cxn>
                <a:cxn ang="0">
                  <a:pos x="T4" y="T5"/>
                </a:cxn>
                <a:cxn ang="0">
                  <a:pos x="T6" y="T7"/>
                </a:cxn>
                <a:cxn ang="0">
                  <a:pos x="T8" y="T9"/>
                </a:cxn>
                <a:cxn ang="0">
                  <a:pos x="T10" y="T11"/>
                </a:cxn>
              </a:cxnLst>
              <a:rect l="0" t="0" r="r" b="b"/>
              <a:pathLst>
                <a:path w="43" h="50">
                  <a:moveTo>
                    <a:pt x="43" y="0"/>
                  </a:moveTo>
                  <a:lnTo>
                    <a:pt x="43" y="0"/>
                  </a:lnTo>
                  <a:lnTo>
                    <a:pt x="0" y="0"/>
                  </a:lnTo>
                  <a:lnTo>
                    <a:pt x="0" y="50"/>
                  </a:lnTo>
                  <a:lnTo>
                    <a:pt x="43" y="50"/>
                  </a:lnTo>
                  <a:lnTo>
                    <a:pt x="43"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1" name="Freeform 48">
              <a:extLst>
                <a:ext uri="{FF2B5EF4-FFF2-40B4-BE49-F238E27FC236}">
                  <a16:creationId xmlns="" xmlns:a14="http://schemas.microsoft.com/office/drawing/2010/main" xmlns:p14="http://schemas.microsoft.com/office/powerpoint/2010/main" xmlns:a16="http://schemas.microsoft.com/office/drawing/2014/main" id="{0F949C9D-32E6-460D-9DAF-5D74E64D93B6}"/>
                </a:ext>
              </a:extLst>
            </p:cNvPr>
            <p:cNvSpPr>
              <a:spLocks/>
            </p:cNvSpPr>
            <p:nvPr/>
          </p:nvSpPr>
          <p:spPr bwMode="auto">
            <a:xfrm>
              <a:off x="7359650" y="2214563"/>
              <a:ext cx="7938"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2" name="Freeform 49">
              <a:extLst>
                <a:ext uri="{FF2B5EF4-FFF2-40B4-BE49-F238E27FC236}">
                  <a16:creationId xmlns="" xmlns:a14="http://schemas.microsoft.com/office/drawing/2010/main" xmlns:p14="http://schemas.microsoft.com/office/powerpoint/2010/main" xmlns:a16="http://schemas.microsoft.com/office/drawing/2014/main" id="{7EE6AB08-A372-4911-9A1C-18235F0E4B5A}"/>
                </a:ext>
              </a:extLst>
            </p:cNvPr>
            <p:cNvSpPr>
              <a:spLocks/>
            </p:cNvSpPr>
            <p:nvPr/>
          </p:nvSpPr>
          <p:spPr bwMode="auto">
            <a:xfrm>
              <a:off x="7381875" y="2214563"/>
              <a:ext cx="6350"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3" name="Freeform 50">
              <a:extLst>
                <a:ext uri="{FF2B5EF4-FFF2-40B4-BE49-F238E27FC236}">
                  <a16:creationId xmlns="" xmlns:a14="http://schemas.microsoft.com/office/drawing/2010/main" xmlns:p14="http://schemas.microsoft.com/office/powerpoint/2010/main" xmlns:a16="http://schemas.microsoft.com/office/drawing/2014/main" id="{5516E6BD-6AB6-4276-A5F4-AB477FD8398B}"/>
                </a:ext>
              </a:extLst>
            </p:cNvPr>
            <p:cNvSpPr>
              <a:spLocks/>
            </p:cNvSpPr>
            <p:nvPr/>
          </p:nvSpPr>
          <p:spPr bwMode="auto">
            <a:xfrm>
              <a:off x="7402513" y="2214563"/>
              <a:ext cx="7938" cy="350838"/>
            </a:xfrm>
            <a:custGeom>
              <a:avLst/>
              <a:gdLst>
                <a:gd name="T0" fmla="*/ 0 w 17"/>
                <a:gd name="T1" fmla="*/ 802 h 802"/>
                <a:gd name="T2" fmla="*/ 0 w 17"/>
                <a:gd name="T3" fmla="*/ 802 h 802"/>
                <a:gd name="T4" fmla="*/ 17 w 17"/>
                <a:gd name="T5" fmla="*/ 802 h 802"/>
                <a:gd name="T6" fmla="*/ 17 w 17"/>
                <a:gd name="T7" fmla="*/ 0 h 802"/>
                <a:gd name="T8" fmla="*/ 0 w 17"/>
                <a:gd name="T9" fmla="*/ 0 h 802"/>
                <a:gd name="T10" fmla="*/ 0 w 17"/>
                <a:gd name="T11" fmla="*/ 802 h 802"/>
              </a:gdLst>
              <a:ahLst/>
              <a:cxnLst>
                <a:cxn ang="0">
                  <a:pos x="T0" y="T1"/>
                </a:cxn>
                <a:cxn ang="0">
                  <a:pos x="T2" y="T3"/>
                </a:cxn>
                <a:cxn ang="0">
                  <a:pos x="T4" y="T5"/>
                </a:cxn>
                <a:cxn ang="0">
                  <a:pos x="T6" y="T7"/>
                </a:cxn>
                <a:cxn ang="0">
                  <a:pos x="T8" y="T9"/>
                </a:cxn>
                <a:cxn ang="0">
                  <a:pos x="T10" y="T11"/>
                </a:cxn>
              </a:cxnLst>
              <a:rect l="0" t="0" r="r" b="b"/>
              <a:pathLst>
                <a:path w="17" h="802">
                  <a:moveTo>
                    <a:pt x="0" y="802"/>
                  </a:moveTo>
                  <a:lnTo>
                    <a:pt x="0" y="802"/>
                  </a:lnTo>
                  <a:lnTo>
                    <a:pt x="17" y="802"/>
                  </a:lnTo>
                  <a:lnTo>
                    <a:pt x="17" y="0"/>
                  </a:lnTo>
                  <a:lnTo>
                    <a:pt x="0" y="0"/>
                  </a:lnTo>
                  <a:lnTo>
                    <a:pt x="0" y="80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4" name="Freeform 51">
              <a:extLst>
                <a:ext uri="{FF2B5EF4-FFF2-40B4-BE49-F238E27FC236}">
                  <a16:creationId xmlns="" xmlns:a14="http://schemas.microsoft.com/office/drawing/2010/main" xmlns:p14="http://schemas.microsoft.com/office/powerpoint/2010/main" xmlns:a16="http://schemas.microsoft.com/office/drawing/2014/main" id="{A62E1358-1BA3-4E1E-8748-6F4C458080CB}"/>
                </a:ext>
              </a:extLst>
            </p:cNvPr>
            <p:cNvSpPr>
              <a:spLocks/>
            </p:cNvSpPr>
            <p:nvPr/>
          </p:nvSpPr>
          <p:spPr bwMode="auto">
            <a:xfrm>
              <a:off x="7151688" y="2233613"/>
              <a:ext cx="95250" cy="33338"/>
            </a:xfrm>
            <a:custGeom>
              <a:avLst/>
              <a:gdLst>
                <a:gd name="T0" fmla="*/ 0 w 222"/>
                <a:gd name="T1" fmla="*/ 39 h 77"/>
                <a:gd name="T2" fmla="*/ 0 w 222"/>
                <a:gd name="T3" fmla="*/ 39 h 77"/>
                <a:gd name="T4" fmla="*/ 38 w 222"/>
                <a:gd name="T5" fmla="*/ 77 h 77"/>
                <a:gd name="T6" fmla="*/ 111 w 222"/>
                <a:gd name="T7" fmla="*/ 53 h 77"/>
                <a:gd name="T8" fmla="*/ 184 w 222"/>
                <a:gd name="T9" fmla="*/ 77 h 77"/>
                <a:gd name="T10" fmla="*/ 222 w 222"/>
                <a:gd name="T11" fmla="*/ 39 h 77"/>
                <a:gd name="T12" fmla="*/ 111 w 222"/>
                <a:gd name="T13" fmla="*/ 0 h 77"/>
                <a:gd name="T14" fmla="*/ 0 w 222"/>
                <a:gd name="T15" fmla="*/ 3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77">
                  <a:moveTo>
                    <a:pt x="0" y="39"/>
                  </a:moveTo>
                  <a:lnTo>
                    <a:pt x="0" y="39"/>
                  </a:lnTo>
                  <a:lnTo>
                    <a:pt x="38" y="77"/>
                  </a:lnTo>
                  <a:cubicBezTo>
                    <a:pt x="52" y="62"/>
                    <a:pt x="81" y="53"/>
                    <a:pt x="111" y="53"/>
                  </a:cubicBezTo>
                  <a:cubicBezTo>
                    <a:pt x="142" y="53"/>
                    <a:pt x="170" y="62"/>
                    <a:pt x="184" y="77"/>
                  </a:cubicBezTo>
                  <a:lnTo>
                    <a:pt x="222" y="39"/>
                  </a:lnTo>
                  <a:cubicBezTo>
                    <a:pt x="198" y="15"/>
                    <a:pt x="157" y="0"/>
                    <a:pt x="111" y="0"/>
                  </a:cubicBezTo>
                  <a:cubicBezTo>
                    <a:pt x="66" y="0"/>
                    <a:pt x="24" y="15"/>
                    <a:pt x="0" y="39"/>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5" name="Freeform 52">
              <a:extLst>
                <a:ext uri="{FF2B5EF4-FFF2-40B4-BE49-F238E27FC236}">
                  <a16:creationId xmlns="" xmlns:a14="http://schemas.microsoft.com/office/drawing/2010/main" xmlns:p14="http://schemas.microsoft.com/office/powerpoint/2010/main" xmlns:a16="http://schemas.microsoft.com/office/drawing/2014/main" id="{B249D853-5742-4C73-82CE-34B858FB4788}"/>
                </a:ext>
              </a:extLst>
            </p:cNvPr>
            <p:cNvSpPr>
              <a:spLocks/>
            </p:cNvSpPr>
            <p:nvPr/>
          </p:nvSpPr>
          <p:spPr bwMode="auto">
            <a:xfrm>
              <a:off x="7116763" y="2184400"/>
              <a:ext cx="165100" cy="42863"/>
            </a:xfrm>
            <a:custGeom>
              <a:avLst/>
              <a:gdLst>
                <a:gd name="T0" fmla="*/ 190 w 380"/>
                <a:gd name="T1" fmla="*/ 53 h 99"/>
                <a:gd name="T2" fmla="*/ 190 w 380"/>
                <a:gd name="T3" fmla="*/ 53 h 99"/>
                <a:gd name="T4" fmla="*/ 344 w 380"/>
                <a:gd name="T5" fmla="*/ 98 h 99"/>
                <a:gd name="T6" fmla="*/ 380 w 380"/>
                <a:gd name="T7" fmla="*/ 59 h 99"/>
                <a:gd name="T8" fmla="*/ 190 w 380"/>
                <a:gd name="T9" fmla="*/ 0 h 99"/>
                <a:gd name="T10" fmla="*/ 0 w 380"/>
                <a:gd name="T11" fmla="*/ 59 h 99"/>
                <a:gd name="T12" fmla="*/ 36 w 380"/>
                <a:gd name="T13" fmla="*/ 99 h 99"/>
                <a:gd name="T14" fmla="*/ 190 w 380"/>
                <a:gd name="T15" fmla="*/ 5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99">
                  <a:moveTo>
                    <a:pt x="190" y="53"/>
                  </a:moveTo>
                  <a:lnTo>
                    <a:pt x="190" y="53"/>
                  </a:lnTo>
                  <a:cubicBezTo>
                    <a:pt x="255" y="53"/>
                    <a:pt x="314" y="71"/>
                    <a:pt x="344" y="98"/>
                  </a:cubicBezTo>
                  <a:lnTo>
                    <a:pt x="380" y="59"/>
                  </a:lnTo>
                  <a:cubicBezTo>
                    <a:pt x="339" y="22"/>
                    <a:pt x="268" y="0"/>
                    <a:pt x="190" y="0"/>
                  </a:cubicBezTo>
                  <a:cubicBezTo>
                    <a:pt x="112" y="0"/>
                    <a:pt x="41" y="22"/>
                    <a:pt x="0" y="59"/>
                  </a:cubicBezTo>
                  <a:lnTo>
                    <a:pt x="36" y="99"/>
                  </a:lnTo>
                  <a:cubicBezTo>
                    <a:pt x="67" y="71"/>
                    <a:pt x="126" y="53"/>
                    <a:pt x="190" y="53"/>
                  </a:cubicBezTo>
                  <a:close/>
                </a:path>
              </a:pathLst>
            </a:custGeom>
            <a:grpFill/>
            <a:ln w="0">
              <a:noFill/>
              <a:prstDash val="solid"/>
              <a:round/>
              <a:headEnd/>
              <a:tailEnd/>
            </a:ln>
          </p:spPr>
          <p:txBody>
            <a:bodyPr>
              <a:noAutofit/>
            </a:bodyPr>
            <a:lstStyle/>
            <a:p>
              <a:pPr defTabSz="511816" fontAlgn="ctr">
                <a:defRPr/>
              </a:pPr>
              <a:endParaRPr lang="en-US" altLang="zh-CN" dirty="0"/>
            </a:p>
          </p:txBody>
        </p:sp>
      </p:grpSp>
      <p:sp>
        <p:nvSpPr>
          <p:cNvPr id="33" name="矩形 32">
            <a:extLst>
              <a:ext uri="{FF2B5EF4-FFF2-40B4-BE49-F238E27FC236}">
                <a16:creationId xmlns="" xmlns:a14="http://schemas.microsoft.com/office/drawing/2010/main" xmlns:p14="http://schemas.microsoft.com/office/powerpoint/2010/main" xmlns:a16="http://schemas.microsoft.com/office/drawing/2014/main" id="{9A05A9CD-4A08-453A-991B-1F3D682DE154}"/>
              </a:ext>
            </a:extLst>
          </p:cNvPr>
          <p:cNvSpPr/>
          <p:nvPr/>
        </p:nvSpPr>
        <p:spPr>
          <a:xfrm>
            <a:off x="7429921" y="3453329"/>
            <a:ext cx="1290268" cy="338554"/>
          </a:xfrm>
          <a:prstGeom prst="rect">
            <a:avLst/>
          </a:prstGeom>
          <a:noFill/>
        </p:spPr>
        <p:txBody>
          <a:bodyPr wrap="square" anchor="ctr">
            <a:noAutofit/>
          </a:bodyPr>
          <a:lstStyle/>
          <a:p>
            <a:pPr lvl="0" algn="r" defTabSz="914400" fontAlgn="ctr">
              <a:defRPr/>
            </a:pPr>
            <a:r>
              <a:rPr lang="en-US" sz="1400" b="1" dirty="0"/>
              <a:t>SD-WAN</a:t>
            </a:r>
          </a:p>
        </p:txBody>
      </p:sp>
      <p:sp>
        <p:nvSpPr>
          <p:cNvPr id="35" name="矩形 34">
            <a:extLst>
              <a:ext uri="{FF2B5EF4-FFF2-40B4-BE49-F238E27FC236}">
                <a16:creationId xmlns="" xmlns:a14="http://schemas.microsoft.com/office/drawing/2010/main" xmlns:p14="http://schemas.microsoft.com/office/powerpoint/2010/main" xmlns:a16="http://schemas.microsoft.com/office/drawing/2014/main" id="{85F9EF80-41A8-4902-99BB-AD01D76C0C58}"/>
              </a:ext>
            </a:extLst>
          </p:cNvPr>
          <p:cNvSpPr/>
          <p:nvPr/>
        </p:nvSpPr>
        <p:spPr>
          <a:xfrm>
            <a:off x="8481299" y="3434803"/>
            <a:ext cx="2622074" cy="338554"/>
          </a:xfrm>
          <a:prstGeom prst="rect">
            <a:avLst/>
          </a:prstGeom>
          <a:noFill/>
        </p:spPr>
        <p:txBody>
          <a:bodyPr wrap="square">
            <a:noAutofit/>
          </a:bodyPr>
          <a:lstStyle/>
          <a:p>
            <a:pPr lvl="0" algn="ctr" defTabSz="914400" fontAlgn="ctr">
              <a:defRPr/>
            </a:pPr>
            <a:r>
              <a:rPr lang="en-US" sz="1400" b="1" dirty="0" err="1"/>
              <a:t>iMaster</a:t>
            </a:r>
            <a:r>
              <a:rPr lang="en-US" sz="1400" b="1" dirty="0"/>
              <a:t> NCE-WAN  </a:t>
            </a:r>
            <a:endParaRPr lang="en-US" altLang="zh-CN" sz="1400" b="1" dirty="0">
              <a:solidFill>
                <a:srgbClr val="EC7061"/>
              </a:solidFill>
            </a:endParaRPr>
          </a:p>
        </p:txBody>
      </p:sp>
      <p:grpSp>
        <p:nvGrpSpPr>
          <p:cNvPr id="56" name="组合 318">
            <a:extLst>
              <a:ext uri="{FF2B5EF4-FFF2-40B4-BE49-F238E27FC236}">
                <a16:creationId xmlns="" xmlns:a14="http://schemas.microsoft.com/office/drawing/2010/main" xmlns:p14="http://schemas.microsoft.com/office/powerpoint/2010/main" xmlns:a16="http://schemas.microsoft.com/office/drawing/2014/main" id="{E96D0777-5EE0-4CC8-8156-598B267A3E94}"/>
              </a:ext>
            </a:extLst>
          </p:cNvPr>
          <p:cNvGrpSpPr>
            <a:grpSpLocks/>
          </p:cNvGrpSpPr>
          <p:nvPr/>
        </p:nvGrpSpPr>
        <p:grpSpPr bwMode="auto">
          <a:xfrm>
            <a:off x="6907274" y="3449330"/>
            <a:ext cx="541815" cy="313586"/>
            <a:chOff x="6519863" y="1038226"/>
            <a:chExt cx="736600" cy="461963"/>
          </a:xfrm>
        </p:grpSpPr>
        <p:sp>
          <p:nvSpPr>
            <p:cNvPr id="57" name="Freeform 69">
              <a:extLst>
                <a:ext uri="{FF2B5EF4-FFF2-40B4-BE49-F238E27FC236}">
                  <a16:creationId xmlns="" xmlns:a14="http://schemas.microsoft.com/office/drawing/2010/main" xmlns:p14="http://schemas.microsoft.com/office/powerpoint/2010/main" xmlns:a16="http://schemas.microsoft.com/office/drawing/2014/main" id="{0AAE9186-0362-4162-89DE-F400CD858034}"/>
                </a:ext>
              </a:extLst>
            </p:cNvPr>
            <p:cNvSpPr>
              <a:spLocks/>
            </p:cNvSpPr>
            <p:nvPr/>
          </p:nvSpPr>
          <p:spPr bwMode="auto">
            <a:xfrm>
              <a:off x="6899275" y="1441451"/>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solidFill>
              <a:srgbClr val="00B0F0"/>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58" name="Freeform 70">
              <a:extLst>
                <a:ext uri="{FF2B5EF4-FFF2-40B4-BE49-F238E27FC236}">
                  <a16:creationId xmlns="" xmlns:a14="http://schemas.microsoft.com/office/drawing/2010/main" xmlns:p14="http://schemas.microsoft.com/office/powerpoint/2010/main" xmlns:a16="http://schemas.microsoft.com/office/drawing/2014/main" id="{E80537B2-D58A-431A-BE89-E662E69156C1}"/>
                </a:ext>
              </a:extLst>
            </p:cNvPr>
            <p:cNvSpPr>
              <a:spLocks/>
            </p:cNvSpPr>
            <p:nvPr/>
          </p:nvSpPr>
          <p:spPr bwMode="auto">
            <a:xfrm>
              <a:off x="6988175" y="1441451"/>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solidFill>
              <a:srgbClr val="00B0F0"/>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59" name="Freeform 71">
              <a:extLst>
                <a:ext uri="{FF2B5EF4-FFF2-40B4-BE49-F238E27FC236}">
                  <a16:creationId xmlns="" xmlns:a14="http://schemas.microsoft.com/office/drawing/2010/main" xmlns:p14="http://schemas.microsoft.com/office/powerpoint/2010/main" xmlns:a16="http://schemas.microsoft.com/office/drawing/2014/main" id="{806A545C-C07A-4EBF-B0C1-925D0896FAF6}"/>
                </a:ext>
              </a:extLst>
            </p:cNvPr>
            <p:cNvSpPr>
              <a:spLocks/>
            </p:cNvSpPr>
            <p:nvPr/>
          </p:nvSpPr>
          <p:spPr bwMode="auto">
            <a:xfrm>
              <a:off x="6519863" y="1038226"/>
              <a:ext cx="736600"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2147483646 w 1754"/>
                <a:gd name="T35" fmla="*/ 2147483646 h 1065"/>
                <a:gd name="T36" fmla="*/ 2147483646 w 1754"/>
                <a:gd name="T37" fmla="*/ 2147483646 h 1065"/>
                <a:gd name="T38" fmla="*/ 2147483646 w 1754"/>
                <a:gd name="T39" fmla="*/ 2147483646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2147483646 w 1754"/>
                <a:gd name="T49" fmla="*/ 2147483646 h 1065"/>
                <a:gd name="T50" fmla="*/ 2147483646 w 1754"/>
                <a:gd name="T51" fmla="*/ 2147483646 h 1065"/>
                <a:gd name="T52" fmla="*/ 2147483646 w 1754"/>
                <a:gd name="T53" fmla="*/ 2147483646 h 1065"/>
                <a:gd name="T54" fmla="*/ 2147483646 w 1754"/>
                <a:gd name="T55" fmla="*/ 2147483646 h 1065"/>
                <a:gd name="T56" fmla="*/ 2147483646 w 1754"/>
                <a:gd name="T57" fmla="*/ 2147483646 h 1065"/>
                <a:gd name="T58" fmla="*/ 2147483646 w 1754"/>
                <a:gd name="T59" fmla="*/ 2147483646 h 1065"/>
                <a:gd name="T60" fmla="*/ 2147483646 w 1754"/>
                <a:gd name="T61" fmla="*/ 2147483646 h 1065"/>
                <a:gd name="T62" fmla="*/ 2147483646 w 1754"/>
                <a:gd name="T63" fmla="*/ 2147483646 h 1065"/>
                <a:gd name="T64" fmla="*/ 2147483646 w 1754"/>
                <a:gd name="T65" fmla="*/ 2147483646 h 1065"/>
                <a:gd name="T66" fmla="*/ 2147483646 w 1754"/>
                <a:gd name="T67" fmla="*/ 2147483646 h 1065"/>
                <a:gd name="T68" fmla="*/ 2147483646 w 1754"/>
                <a:gd name="T69" fmla="*/ 2147483646 h 1065"/>
                <a:gd name="T70" fmla="*/ 2147483646 w 1754"/>
                <a:gd name="T71" fmla="*/ 2147483646 h 1065"/>
                <a:gd name="T72" fmla="*/ 2147483646 w 1754"/>
                <a:gd name="T73" fmla="*/ 2147483646 h 1065"/>
                <a:gd name="T74" fmla="*/ 2147483646 w 1754"/>
                <a:gd name="T75" fmla="*/ 2147483646 h 1065"/>
                <a:gd name="T76" fmla="*/ 2147483646 w 1754"/>
                <a:gd name="T77" fmla="*/ 2147483646 h 1065"/>
                <a:gd name="T78" fmla="*/ 2147483646 w 1754"/>
                <a:gd name="T79" fmla="*/ 2147483646 h 1065"/>
                <a:gd name="T80" fmla="*/ 2147483646 w 1754"/>
                <a:gd name="T81" fmla="*/ 2147483646 h 1065"/>
                <a:gd name="T82" fmla="*/ 2147483646 w 1754"/>
                <a:gd name="T83" fmla="*/ 2147483646 h 1065"/>
                <a:gd name="T84" fmla="*/ 0 w 1754"/>
                <a:gd name="T85" fmla="*/ 2147483646 h 1065"/>
                <a:gd name="T86" fmla="*/ 2147483646 w 1754"/>
                <a:gd name="T87" fmla="*/ 2147483646 h 1065"/>
                <a:gd name="T88" fmla="*/ 2147483646 w 1754"/>
                <a:gd name="T89" fmla="*/ 0 h 1065"/>
                <a:gd name="T90" fmla="*/ 2147483646 w 1754"/>
                <a:gd name="T91" fmla="*/ 2147483646 h 1065"/>
                <a:gd name="T92" fmla="*/ 2147483646 w 1754"/>
                <a:gd name="T93" fmla="*/ 2147483646 h 1065"/>
                <a:gd name="T94" fmla="*/ 2147483646 w 1754"/>
                <a:gd name="T95" fmla="*/ 2147483646 h 1065"/>
                <a:gd name="T96" fmla="*/ 2147483646 w 1754"/>
                <a:gd name="T97" fmla="*/ 2147483646 h 10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4"/>
                <a:gd name="T148" fmla="*/ 0 h 1065"/>
                <a:gd name="T149" fmla="*/ 1754 w 1754"/>
                <a:gd name="T150" fmla="*/ 1065 h 10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4" h="1065">
                  <a:moveTo>
                    <a:pt x="1493" y="1065"/>
                  </a:moveTo>
                  <a:lnTo>
                    <a:pt x="1493" y="1065"/>
                  </a:lnTo>
                  <a:lnTo>
                    <a:pt x="1184" y="1065"/>
                  </a:lnTo>
                  <a:lnTo>
                    <a:pt x="1184" y="999"/>
                  </a:lnTo>
                  <a:lnTo>
                    <a:pt x="1493" y="999"/>
                  </a:lnTo>
                  <a:cubicBezTo>
                    <a:pt x="1519" y="999"/>
                    <a:pt x="1541" y="992"/>
                    <a:pt x="1554" y="981"/>
                  </a:cubicBezTo>
                  <a:cubicBezTo>
                    <a:pt x="1639" y="912"/>
                    <a:pt x="1688" y="813"/>
                    <a:pt x="1688" y="710"/>
                  </a:cubicBezTo>
                  <a:cubicBezTo>
                    <a:pt x="1688" y="522"/>
                    <a:pt x="1535" y="368"/>
                    <a:pt x="1347" y="366"/>
                  </a:cubicBezTo>
                  <a:cubicBezTo>
                    <a:pt x="1335" y="366"/>
                    <a:pt x="1324" y="359"/>
                    <a:pt x="1319"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604" y="999"/>
                  </a:lnTo>
                  <a:lnTo>
                    <a:pt x="604" y="661"/>
                  </a:lnTo>
                  <a:lnTo>
                    <a:pt x="522" y="661"/>
                  </a:lnTo>
                  <a:cubicBezTo>
                    <a:pt x="510" y="661"/>
                    <a:pt x="498" y="654"/>
                    <a:pt x="493" y="643"/>
                  </a:cubicBezTo>
                  <a:cubicBezTo>
                    <a:pt x="487" y="632"/>
                    <a:pt x="488" y="619"/>
                    <a:pt x="495" y="609"/>
                  </a:cubicBezTo>
                  <a:lnTo>
                    <a:pt x="689" y="332"/>
                  </a:lnTo>
                  <a:cubicBezTo>
                    <a:pt x="695" y="323"/>
                    <a:pt x="705" y="318"/>
                    <a:pt x="716" y="318"/>
                  </a:cubicBezTo>
                  <a:cubicBezTo>
                    <a:pt x="727" y="318"/>
                    <a:pt x="737" y="323"/>
                    <a:pt x="744" y="332"/>
                  </a:cubicBezTo>
                  <a:lnTo>
                    <a:pt x="931" y="605"/>
                  </a:lnTo>
                  <a:cubicBezTo>
                    <a:pt x="938" y="615"/>
                    <a:pt x="938" y="628"/>
                    <a:pt x="933" y="639"/>
                  </a:cubicBezTo>
                  <a:cubicBezTo>
                    <a:pt x="927" y="650"/>
                    <a:pt x="915" y="657"/>
                    <a:pt x="903" y="657"/>
                  </a:cubicBezTo>
                  <a:lnTo>
                    <a:pt x="819" y="657"/>
                  </a:lnTo>
                  <a:lnTo>
                    <a:pt x="819" y="999"/>
                  </a:lnTo>
                  <a:lnTo>
                    <a:pt x="979" y="999"/>
                  </a:lnTo>
                  <a:lnTo>
                    <a:pt x="979" y="1065"/>
                  </a:lnTo>
                  <a:lnTo>
                    <a:pt x="786" y="1065"/>
                  </a:lnTo>
                  <a:cubicBezTo>
                    <a:pt x="767" y="1065"/>
                    <a:pt x="752" y="1050"/>
                    <a:pt x="752" y="1032"/>
                  </a:cubicBezTo>
                  <a:lnTo>
                    <a:pt x="752" y="623"/>
                  </a:lnTo>
                  <a:cubicBezTo>
                    <a:pt x="752" y="605"/>
                    <a:pt x="767" y="590"/>
                    <a:pt x="786" y="590"/>
                  </a:cubicBezTo>
                  <a:lnTo>
                    <a:pt x="840" y="590"/>
                  </a:lnTo>
                  <a:lnTo>
                    <a:pt x="716" y="409"/>
                  </a:lnTo>
                  <a:lnTo>
                    <a:pt x="586" y="595"/>
                  </a:lnTo>
                  <a:lnTo>
                    <a:pt x="637" y="595"/>
                  </a:lnTo>
                  <a:cubicBezTo>
                    <a:pt x="656" y="595"/>
                    <a:pt x="671" y="610"/>
                    <a:pt x="671" y="628"/>
                  </a:cubicBezTo>
                  <a:lnTo>
                    <a:pt x="671" y="1032"/>
                  </a:lnTo>
                  <a:cubicBezTo>
                    <a:pt x="671" y="1050"/>
                    <a:pt x="656" y="1065"/>
                    <a:pt x="637" y="1065"/>
                  </a:cubicBez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7" y="1033"/>
                  </a:cubicBezTo>
                  <a:cubicBezTo>
                    <a:pt x="1571" y="1054"/>
                    <a:pt x="1535" y="1065"/>
                    <a:pt x="1493" y="1065"/>
                  </a:cubicBezTo>
                  <a:close/>
                </a:path>
              </a:pathLst>
            </a:custGeom>
            <a:solidFill>
              <a:srgbClr val="00B0F0"/>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60" name="Freeform 72">
              <a:extLst>
                <a:ext uri="{FF2B5EF4-FFF2-40B4-BE49-F238E27FC236}">
                  <a16:creationId xmlns="" xmlns:a14="http://schemas.microsoft.com/office/drawing/2010/main" xmlns:p14="http://schemas.microsoft.com/office/powerpoint/2010/main" xmlns:a16="http://schemas.microsoft.com/office/drawing/2014/main" id="{C5733F60-A0F1-450F-A2A1-FBBB93D570C7}"/>
                </a:ext>
              </a:extLst>
            </p:cNvPr>
            <p:cNvSpPr>
              <a:spLocks/>
            </p:cNvSpPr>
            <p:nvPr/>
          </p:nvSpPr>
          <p:spPr bwMode="auto">
            <a:xfrm>
              <a:off x="6877050" y="1201738"/>
              <a:ext cx="190500" cy="271463"/>
            </a:xfrm>
            <a:custGeom>
              <a:avLst/>
              <a:gdLst>
                <a:gd name="T0" fmla="*/ 2147483646 w 452"/>
                <a:gd name="T1" fmla="*/ 2147483646 h 645"/>
                <a:gd name="T2" fmla="*/ 2147483646 w 452"/>
                <a:gd name="T3" fmla="*/ 2147483646 h 645"/>
                <a:gd name="T4" fmla="*/ 2147483646 w 452"/>
                <a:gd name="T5" fmla="*/ 2147483646 h 645"/>
                <a:gd name="T6" fmla="*/ 2147483646 w 452"/>
                <a:gd name="T7" fmla="*/ 2147483646 h 645"/>
                <a:gd name="T8" fmla="*/ 2147483646 w 452"/>
                <a:gd name="T9" fmla="*/ 2147483646 h 645"/>
                <a:gd name="T10" fmla="*/ 2147483646 w 452"/>
                <a:gd name="T11" fmla="*/ 2147483646 h 645"/>
                <a:gd name="T12" fmla="*/ 2147483646 w 452"/>
                <a:gd name="T13" fmla="*/ 2147483646 h 645"/>
                <a:gd name="T14" fmla="*/ 2147483646 w 452"/>
                <a:gd name="T15" fmla="*/ 2147483646 h 645"/>
                <a:gd name="T16" fmla="*/ 2147483646 w 452"/>
                <a:gd name="T17" fmla="*/ 2147483646 h 645"/>
                <a:gd name="T18" fmla="*/ 2147483646 w 452"/>
                <a:gd name="T19" fmla="*/ 2147483646 h 645"/>
                <a:gd name="T20" fmla="*/ 2147483646 w 452"/>
                <a:gd name="T21" fmla="*/ 2147483646 h 645"/>
                <a:gd name="T22" fmla="*/ 2147483646 w 452"/>
                <a:gd name="T23" fmla="*/ 2147483646 h 645"/>
                <a:gd name="T24" fmla="*/ 2147483646 w 452"/>
                <a:gd name="T25" fmla="*/ 2147483646 h 645"/>
                <a:gd name="T26" fmla="*/ 2147483646 w 452"/>
                <a:gd name="T27" fmla="*/ 2147483646 h 645"/>
                <a:gd name="T28" fmla="*/ 2147483646 w 452"/>
                <a:gd name="T29" fmla="*/ 2147483646 h 645"/>
                <a:gd name="T30" fmla="*/ 2147483646 w 452"/>
                <a:gd name="T31" fmla="*/ 2147483646 h 645"/>
                <a:gd name="T32" fmla="*/ 2147483646 w 452"/>
                <a:gd name="T33" fmla="*/ 2147483646 h 645"/>
                <a:gd name="T34" fmla="*/ 2147483646 w 452"/>
                <a:gd name="T35" fmla="*/ 2147483646 h 645"/>
                <a:gd name="T36" fmla="*/ 2147483646 w 452"/>
                <a:gd name="T37" fmla="*/ 0 h 645"/>
                <a:gd name="T38" fmla="*/ 2147483646 w 452"/>
                <a:gd name="T39" fmla="*/ 0 h 645"/>
                <a:gd name="T40" fmla="*/ 2147483646 w 452"/>
                <a:gd name="T41" fmla="*/ 2147483646 h 645"/>
                <a:gd name="T42" fmla="*/ 2147483646 w 452"/>
                <a:gd name="T43" fmla="*/ 2147483646 h 645"/>
                <a:gd name="T44" fmla="*/ 2147483646 w 452"/>
                <a:gd name="T45" fmla="*/ 2147483646 h 645"/>
                <a:gd name="T46" fmla="*/ 2147483646 w 452"/>
                <a:gd name="T47" fmla="*/ 2147483646 h 645"/>
                <a:gd name="T48" fmla="*/ 2147483646 w 452"/>
                <a:gd name="T49" fmla="*/ 2147483646 h 645"/>
                <a:gd name="T50" fmla="*/ 2147483646 w 452"/>
                <a:gd name="T51" fmla="*/ 2147483646 h 6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2"/>
                <a:gd name="T79" fmla="*/ 0 h 645"/>
                <a:gd name="T80" fmla="*/ 452 w 452"/>
                <a:gd name="T81" fmla="*/ 645 h 6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2" h="645">
                  <a:moveTo>
                    <a:pt x="328" y="645"/>
                  </a:moveTo>
                  <a:lnTo>
                    <a:pt x="328" y="645"/>
                  </a:lnTo>
                  <a:lnTo>
                    <a:pt x="273" y="606"/>
                  </a:lnTo>
                  <a:lnTo>
                    <a:pt x="352" y="493"/>
                  </a:lnTo>
                  <a:lnTo>
                    <a:pt x="301" y="493"/>
                  </a:lnTo>
                  <a:cubicBezTo>
                    <a:pt x="283" y="493"/>
                    <a:pt x="268" y="479"/>
                    <a:pt x="268" y="460"/>
                  </a:cubicBezTo>
                  <a:lnTo>
                    <a:pt x="268" y="66"/>
                  </a:lnTo>
                  <a:lnTo>
                    <a:pt x="186" y="66"/>
                  </a:lnTo>
                  <a:lnTo>
                    <a:pt x="186" y="465"/>
                  </a:lnTo>
                  <a:cubicBezTo>
                    <a:pt x="186" y="483"/>
                    <a:pt x="171" y="498"/>
                    <a:pt x="153" y="498"/>
                  </a:cubicBezTo>
                  <a:lnTo>
                    <a:pt x="99" y="498"/>
                  </a:lnTo>
                  <a:lnTo>
                    <a:pt x="171" y="604"/>
                  </a:lnTo>
                  <a:lnTo>
                    <a:pt x="116" y="641"/>
                  </a:lnTo>
                  <a:lnTo>
                    <a:pt x="8" y="484"/>
                  </a:lnTo>
                  <a:cubicBezTo>
                    <a:pt x="1" y="473"/>
                    <a:pt x="0" y="460"/>
                    <a:pt x="6" y="449"/>
                  </a:cubicBezTo>
                  <a:cubicBezTo>
                    <a:pt x="12" y="438"/>
                    <a:pt x="23" y="431"/>
                    <a:pt x="36" y="431"/>
                  </a:cubicBezTo>
                  <a:lnTo>
                    <a:pt x="120" y="431"/>
                  </a:lnTo>
                  <a:lnTo>
                    <a:pt x="120" y="33"/>
                  </a:lnTo>
                  <a:cubicBezTo>
                    <a:pt x="120" y="15"/>
                    <a:pt x="135" y="0"/>
                    <a:pt x="153" y="0"/>
                  </a:cubicBezTo>
                  <a:lnTo>
                    <a:pt x="301" y="0"/>
                  </a:lnTo>
                  <a:cubicBezTo>
                    <a:pt x="320" y="0"/>
                    <a:pt x="335" y="15"/>
                    <a:pt x="335" y="33"/>
                  </a:cubicBezTo>
                  <a:lnTo>
                    <a:pt x="335" y="427"/>
                  </a:lnTo>
                  <a:lnTo>
                    <a:pt x="416" y="427"/>
                  </a:lnTo>
                  <a:cubicBezTo>
                    <a:pt x="429" y="427"/>
                    <a:pt x="440" y="434"/>
                    <a:pt x="446" y="445"/>
                  </a:cubicBezTo>
                  <a:cubicBezTo>
                    <a:pt x="452" y="456"/>
                    <a:pt x="451" y="469"/>
                    <a:pt x="444" y="479"/>
                  </a:cubicBezTo>
                  <a:lnTo>
                    <a:pt x="328" y="645"/>
                  </a:lnTo>
                  <a:close/>
                </a:path>
              </a:pathLst>
            </a:custGeom>
            <a:solidFill>
              <a:srgbClr val="00B0F0"/>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sp>
        <p:nvSpPr>
          <p:cNvPr id="36" name="矩形 35">
            <a:extLst>
              <a:ext uri="{FF2B5EF4-FFF2-40B4-BE49-F238E27FC236}">
                <a16:creationId xmlns="" xmlns:a14="http://schemas.microsoft.com/office/drawing/2010/main" xmlns:p14="http://schemas.microsoft.com/office/powerpoint/2010/main" xmlns:a16="http://schemas.microsoft.com/office/drawing/2014/main" id="{09BAF593-5B8F-4542-841B-973B139970B6}"/>
              </a:ext>
            </a:extLst>
          </p:cNvPr>
          <p:cNvSpPr/>
          <p:nvPr/>
        </p:nvSpPr>
        <p:spPr>
          <a:xfrm>
            <a:off x="6991302" y="4911782"/>
            <a:ext cx="1354889" cy="338554"/>
          </a:xfrm>
          <a:prstGeom prst="rect">
            <a:avLst/>
          </a:prstGeom>
          <a:noFill/>
        </p:spPr>
        <p:txBody>
          <a:bodyPr wrap="square" anchor="ctr">
            <a:noAutofit/>
          </a:bodyPr>
          <a:lstStyle/>
          <a:p>
            <a:pPr lvl="0" algn="r" defTabSz="914400" fontAlgn="ctr">
              <a:defRPr/>
            </a:pPr>
            <a:r>
              <a:rPr lang="en-US" sz="1400" b="1" dirty="0"/>
              <a:t>WAN transmission</a:t>
            </a:r>
            <a:endParaRPr lang="en-US" altLang="zh-CN" sz="1400" b="1" dirty="0"/>
          </a:p>
        </p:txBody>
      </p:sp>
      <p:sp>
        <p:nvSpPr>
          <p:cNvPr id="38" name="矩形 37">
            <a:extLst>
              <a:ext uri="{FF2B5EF4-FFF2-40B4-BE49-F238E27FC236}">
                <a16:creationId xmlns="" xmlns:a14="http://schemas.microsoft.com/office/drawing/2010/main" xmlns:p14="http://schemas.microsoft.com/office/powerpoint/2010/main" xmlns:a16="http://schemas.microsoft.com/office/drawing/2014/main" id="{C83D3DC9-D6CC-4340-A9F7-EAE4B9CDC8A2}"/>
              </a:ext>
            </a:extLst>
          </p:cNvPr>
          <p:cNvSpPr/>
          <p:nvPr/>
        </p:nvSpPr>
        <p:spPr>
          <a:xfrm>
            <a:off x="8166436" y="4896392"/>
            <a:ext cx="2183703" cy="338554"/>
          </a:xfrm>
          <a:prstGeom prst="rect">
            <a:avLst/>
          </a:prstGeom>
        </p:spPr>
        <p:txBody>
          <a:bodyPr wrap="square">
            <a:noAutofit/>
          </a:bodyPr>
          <a:lstStyle/>
          <a:p>
            <a:pPr lvl="0" algn="ctr" defTabSz="914400" fontAlgn="ctr">
              <a:defRPr/>
            </a:pPr>
            <a:r>
              <a:rPr lang="en-US" sz="1400" b="1" dirty="0" err="1"/>
              <a:t>iMaster</a:t>
            </a:r>
            <a:r>
              <a:rPr lang="en-US" sz="1400" b="1" dirty="0"/>
              <a:t> NCE-T</a:t>
            </a:r>
            <a:endParaRPr lang="en-US" altLang="zh-CN" sz="1400" b="1" dirty="0"/>
          </a:p>
        </p:txBody>
      </p:sp>
      <p:grpSp>
        <p:nvGrpSpPr>
          <p:cNvPr id="61" name="组合 4">
            <a:extLst>
              <a:ext uri="{FF2B5EF4-FFF2-40B4-BE49-F238E27FC236}">
                <a16:creationId xmlns="" xmlns:a14="http://schemas.microsoft.com/office/drawing/2010/main" xmlns:p14="http://schemas.microsoft.com/office/powerpoint/2010/main" xmlns:a16="http://schemas.microsoft.com/office/drawing/2014/main" id="{6D327266-1BD6-4017-96E3-6376D7C4A24C}"/>
              </a:ext>
            </a:extLst>
          </p:cNvPr>
          <p:cNvGrpSpPr>
            <a:grpSpLocks/>
          </p:cNvGrpSpPr>
          <p:nvPr/>
        </p:nvGrpSpPr>
        <p:grpSpPr bwMode="auto">
          <a:xfrm>
            <a:off x="6615546" y="4892080"/>
            <a:ext cx="432456" cy="407514"/>
            <a:chOff x="4727639" y="2369879"/>
            <a:chExt cx="456831" cy="465563"/>
          </a:xfrm>
          <a:solidFill>
            <a:srgbClr val="00B0F0"/>
          </a:solidFill>
        </p:grpSpPr>
        <p:sp>
          <p:nvSpPr>
            <p:cNvPr id="62" name="Freeform 777">
              <a:extLst>
                <a:ext uri="{FF2B5EF4-FFF2-40B4-BE49-F238E27FC236}">
                  <a16:creationId xmlns="" xmlns:a14="http://schemas.microsoft.com/office/drawing/2010/main" xmlns:p14="http://schemas.microsoft.com/office/powerpoint/2010/main" xmlns:a16="http://schemas.microsoft.com/office/drawing/2014/main" id="{FC6A7864-7BB5-4125-8522-41867300303E}"/>
                </a:ext>
              </a:extLst>
            </p:cNvPr>
            <p:cNvSpPr>
              <a:spLocks/>
            </p:cNvSpPr>
            <p:nvPr/>
          </p:nvSpPr>
          <p:spPr bwMode="auto">
            <a:xfrm>
              <a:off x="4727639" y="2369879"/>
              <a:ext cx="456831" cy="456831"/>
            </a:xfrm>
            <a:custGeom>
              <a:avLst/>
              <a:gdLst>
                <a:gd name="T0" fmla="*/ 2147483646 w 1429"/>
                <a:gd name="T1" fmla="*/ 2147483646 h 1424"/>
                <a:gd name="T2" fmla="*/ 2147483646 w 1429"/>
                <a:gd name="T3" fmla="*/ 2147483646 h 1424"/>
                <a:gd name="T4" fmla="*/ 2147483646 w 1429"/>
                <a:gd name="T5" fmla="*/ 2147483646 h 1424"/>
                <a:gd name="T6" fmla="*/ 0 w 1429"/>
                <a:gd name="T7" fmla="*/ 2147483646 h 1424"/>
                <a:gd name="T8" fmla="*/ 2147483646 w 1429"/>
                <a:gd name="T9" fmla="*/ 0 h 1424"/>
                <a:gd name="T10" fmla="*/ 2147483646 w 1429"/>
                <a:gd name="T11" fmla="*/ 2147483646 h 1424"/>
                <a:gd name="T12" fmla="*/ 2147483646 w 1429"/>
                <a:gd name="T13" fmla="*/ 2147483646 h 1424"/>
                <a:gd name="T14" fmla="*/ 2147483646 w 1429"/>
                <a:gd name="T15" fmla="*/ 2147483646 h 1424"/>
                <a:gd name="T16" fmla="*/ 2147483646 w 1429"/>
                <a:gd name="T17" fmla="*/ 2147483646 h 1424"/>
                <a:gd name="T18" fmla="*/ 2147483646 w 1429"/>
                <a:gd name="T19" fmla="*/ 2147483646 h 1424"/>
                <a:gd name="T20" fmla="*/ 2147483646 w 1429"/>
                <a:gd name="T21" fmla="*/ 2147483646 h 1424"/>
                <a:gd name="T22" fmla="*/ 2147483646 w 1429"/>
                <a:gd name="T23" fmla="*/ 2147483646 h 1424"/>
                <a:gd name="T24" fmla="*/ 2147483646 w 1429"/>
                <a:gd name="T25" fmla="*/ 2147483646 h 1424"/>
                <a:gd name="T26" fmla="*/ 2147483646 w 1429"/>
                <a:gd name="T27" fmla="*/ 2147483646 h 1424"/>
                <a:gd name="T28" fmla="*/ 2147483646 w 1429"/>
                <a:gd name="T29" fmla="*/ 2147483646 h 14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9" h="1424">
                  <a:moveTo>
                    <a:pt x="612" y="1422"/>
                  </a:moveTo>
                  <a:lnTo>
                    <a:pt x="612" y="1422"/>
                  </a:lnTo>
                  <a:cubicBezTo>
                    <a:pt x="610" y="1422"/>
                    <a:pt x="609" y="1422"/>
                    <a:pt x="607" y="1422"/>
                  </a:cubicBezTo>
                  <a:cubicBezTo>
                    <a:pt x="261" y="1369"/>
                    <a:pt x="0" y="1066"/>
                    <a:pt x="0" y="715"/>
                  </a:cubicBezTo>
                  <a:cubicBezTo>
                    <a:pt x="0" y="321"/>
                    <a:pt x="320" y="0"/>
                    <a:pt x="714" y="0"/>
                  </a:cubicBezTo>
                  <a:cubicBezTo>
                    <a:pt x="1108" y="0"/>
                    <a:pt x="1429" y="321"/>
                    <a:pt x="1429" y="715"/>
                  </a:cubicBezTo>
                  <a:cubicBezTo>
                    <a:pt x="1429" y="1066"/>
                    <a:pt x="1168" y="1369"/>
                    <a:pt x="822" y="1422"/>
                  </a:cubicBezTo>
                  <a:cubicBezTo>
                    <a:pt x="803" y="1424"/>
                    <a:pt x="786" y="1412"/>
                    <a:pt x="784" y="1394"/>
                  </a:cubicBezTo>
                  <a:cubicBezTo>
                    <a:pt x="781" y="1375"/>
                    <a:pt x="794" y="1358"/>
                    <a:pt x="812" y="1356"/>
                  </a:cubicBezTo>
                  <a:cubicBezTo>
                    <a:pt x="1126" y="1308"/>
                    <a:pt x="1362" y="1033"/>
                    <a:pt x="1362" y="715"/>
                  </a:cubicBezTo>
                  <a:cubicBezTo>
                    <a:pt x="1362" y="357"/>
                    <a:pt x="1072" y="67"/>
                    <a:pt x="714" y="67"/>
                  </a:cubicBezTo>
                  <a:cubicBezTo>
                    <a:pt x="357" y="67"/>
                    <a:pt x="66" y="357"/>
                    <a:pt x="66" y="715"/>
                  </a:cubicBezTo>
                  <a:cubicBezTo>
                    <a:pt x="66" y="1033"/>
                    <a:pt x="303" y="1308"/>
                    <a:pt x="617" y="1356"/>
                  </a:cubicBezTo>
                  <a:cubicBezTo>
                    <a:pt x="635" y="1358"/>
                    <a:pt x="648" y="1375"/>
                    <a:pt x="645" y="1394"/>
                  </a:cubicBezTo>
                  <a:cubicBezTo>
                    <a:pt x="643" y="1410"/>
                    <a:pt x="628" y="1422"/>
                    <a:pt x="612" y="142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3" name="Freeform 778">
              <a:extLst>
                <a:ext uri="{FF2B5EF4-FFF2-40B4-BE49-F238E27FC236}">
                  <a16:creationId xmlns="" xmlns:a14="http://schemas.microsoft.com/office/drawing/2010/main" xmlns:p14="http://schemas.microsoft.com/office/powerpoint/2010/main" xmlns:a16="http://schemas.microsoft.com/office/drawing/2014/main" id="{199371F3-7ADA-4787-AFF4-E7D25D359219}"/>
                </a:ext>
              </a:extLst>
            </p:cNvPr>
            <p:cNvSpPr>
              <a:spLocks/>
            </p:cNvSpPr>
            <p:nvPr/>
          </p:nvSpPr>
          <p:spPr bwMode="auto">
            <a:xfrm>
              <a:off x="4899313" y="2791795"/>
              <a:ext cx="43645" cy="43647"/>
            </a:xfrm>
            <a:custGeom>
              <a:avLst/>
              <a:gdLst>
                <a:gd name="T0" fmla="*/ 2147483646 w 139"/>
                <a:gd name="T1" fmla="*/ 2147483646 h 138"/>
                <a:gd name="T2" fmla="*/ 2147483646 w 139"/>
                <a:gd name="T3" fmla="*/ 2147483646 h 138"/>
                <a:gd name="T4" fmla="*/ 0 w 139"/>
                <a:gd name="T5" fmla="*/ 2147483646 h 138"/>
                <a:gd name="T6" fmla="*/ 2147483646 w 139"/>
                <a:gd name="T7" fmla="*/ 0 h 138"/>
                <a:gd name="T8" fmla="*/ 2147483646 w 139"/>
                <a:gd name="T9" fmla="*/ 2147483646 h 138"/>
                <a:gd name="T10" fmla="*/ 2147483646 w 139"/>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4" name="Freeform 779">
              <a:extLst>
                <a:ext uri="{FF2B5EF4-FFF2-40B4-BE49-F238E27FC236}">
                  <a16:creationId xmlns="" xmlns:a14="http://schemas.microsoft.com/office/drawing/2010/main" xmlns:p14="http://schemas.microsoft.com/office/powerpoint/2010/main" xmlns:a16="http://schemas.microsoft.com/office/drawing/2014/main" id="{8C08D653-DB7D-4496-86DE-11E3E7242783}"/>
                </a:ext>
              </a:extLst>
            </p:cNvPr>
            <p:cNvSpPr>
              <a:spLocks/>
            </p:cNvSpPr>
            <p:nvPr/>
          </p:nvSpPr>
          <p:spPr bwMode="auto">
            <a:xfrm>
              <a:off x="4966237" y="2791795"/>
              <a:ext cx="46556" cy="43647"/>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5" name="Freeform 780">
              <a:extLst>
                <a:ext uri="{FF2B5EF4-FFF2-40B4-BE49-F238E27FC236}">
                  <a16:creationId xmlns="" xmlns:a14="http://schemas.microsoft.com/office/drawing/2010/main" xmlns:p14="http://schemas.microsoft.com/office/powerpoint/2010/main" xmlns:a16="http://schemas.microsoft.com/office/drawing/2014/main" id="{94994A6A-5E1D-4134-82D5-1427EEA9603C}"/>
                </a:ext>
              </a:extLst>
            </p:cNvPr>
            <p:cNvSpPr>
              <a:spLocks noEditPoints="1"/>
            </p:cNvSpPr>
            <p:nvPr/>
          </p:nvSpPr>
          <p:spPr bwMode="auto">
            <a:xfrm>
              <a:off x="4910952" y="2559015"/>
              <a:ext cx="93112" cy="90203"/>
            </a:xfrm>
            <a:custGeom>
              <a:avLst/>
              <a:gdLst>
                <a:gd name="T0" fmla="*/ 2147483646 w 288"/>
                <a:gd name="T1" fmla="*/ 2147483646 h 287"/>
                <a:gd name="T2" fmla="*/ 2147483646 w 288"/>
                <a:gd name="T3" fmla="*/ 2147483646 h 287"/>
                <a:gd name="T4" fmla="*/ 2147483646 w 288"/>
                <a:gd name="T5" fmla="*/ 2147483646 h 287"/>
                <a:gd name="T6" fmla="*/ 2147483646 w 288"/>
                <a:gd name="T7" fmla="*/ 2147483646 h 287"/>
                <a:gd name="T8" fmla="*/ 2147483646 w 288"/>
                <a:gd name="T9" fmla="*/ 2147483646 h 287"/>
                <a:gd name="T10" fmla="*/ 2147483646 w 288"/>
                <a:gd name="T11" fmla="*/ 2147483646 h 287"/>
                <a:gd name="T12" fmla="*/ 2147483646 w 288"/>
                <a:gd name="T13" fmla="*/ 2147483646 h 287"/>
                <a:gd name="T14" fmla="*/ 2147483646 w 288"/>
                <a:gd name="T15" fmla="*/ 2147483646 h 287"/>
                <a:gd name="T16" fmla="*/ 0 w 288"/>
                <a:gd name="T17" fmla="*/ 2147483646 h 287"/>
                <a:gd name="T18" fmla="*/ 2147483646 w 288"/>
                <a:gd name="T19" fmla="*/ 0 h 287"/>
                <a:gd name="T20" fmla="*/ 2147483646 w 288"/>
                <a:gd name="T21" fmla="*/ 2147483646 h 287"/>
                <a:gd name="T22" fmla="*/ 2147483646 w 288"/>
                <a:gd name="T23" fmla="*/ 2147483646 h 2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7">
                  <a:moveTo>
                    <a:pt x="144" y="13"/>
                  </a:moveTo>
                  <a:lnTo>
                    <a:pt x="144" y="13"/>
                  </a:lnTo>
                  <a:cubicBezTo>
                    <a:pt x="72" y="13"/>
                    <a:pt x="14" y="72"/>
                    <a:pt x="14" y="144"/>
                  </a:cubicBezTo>
                  <a:cubicBezTo>
                    <a:pt x="14" y="215"/>
                    <a:pt x="72" y="274"/>
                    <a:pt x="144" y="274"/>
                  </a:cubicBezTo>
                  <a:cubicBezTo>
                    <a:pt x="216" y="274"/>
                    <a:pt x="274" y="215"/>
                    <a:pt x="274" y="144"/>
                  </a:cubicBezTo>
                  <a:cubicBezTo>
                    <a:pt x="274" y="72"/>
                    <a:pt x="216" y="13"/>
                    <a:pt x="144" y="13"/>
                  </a:cubicBezTo>
                  <a:close/>
                  <a:moveTo>
                    <a:pt x="144" y="287"/>
                  </a:moveTo>
                  <a:lnTo>
                    <a:pt x="144" y="287"/>
                  </a:lnTo>
                  <a:cubicBezTo>
                    <a:pt x="65" y="287"/>
                    <a:pt x="0" y="223"/>
                    <a:pt x="0" y="144"/>
                  </a:cubicBezTo>
                  <a:cubicBezTo>
                    <a:pt x="0" y="64"/>
                    <a:pt x="65" y="0"/>
                    <a:pt x="144" y="0"/>
                  </a:cubicBezTo>
                  <a:cubicBezTo>
                    <a:pt x="223" y="0"/>
                    <a:pt x="288" y="64"/>
                    <a:pt x="288" y="144"/>
                  </a:cubicBezTo>
                  <a:cubicBezTo>
                    <a:pt x="288" y="223"/>
                    <a:pt x="223" y="287"/>
                    <a:pt x="144" y="28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6" name="Freeform 781">
              <a:extLst>
                <a:ext uri="{FF2B5EF4-FFF2-40B4-BE49-F238E27FC236}">
                  <a16:creationId xmlns="" xmlns:a14="http://schemas.microsoft.com/office/drawing/2010/main" xmlns:p14="http://schemas.microsoft.com/office/powerpoint/2010/main" xmlns:a16="http://schemas.microsoft.com/office/drawing/2014/main" id="{6CFDA31A-C12F-4E7F-A85A-D8744E418776}"/>
                </a:ext>
              </a:extLst>
            </p:cNvPr>
            <p:cNvSpPr>
              <a:spLocks/>
            </p:cNvSpPr>
            <p:nvPr/>
          </p:nvSpPr>
          <p:spPr bwMode="auto">
            <a:xfrm>
              <a:off x="4945869" y="2430986"/>
              <a:ext cx="23278" cy="130940"/>
            </a:xfrm>
            <a:custGeom>
              <a:avLst/>
              <a:gdLst>
                <a:gd name="T0" fmla="*/ 0 w 70"/>
                <a:gd name="T1" fmla="*/ 0 h 410"/>
                <a:gd name="T2" fmla="*/ 0 w 70"/>
                <a:gd name="T3" fmla="*/ 0 h 410"/>
                <a:gd name="T4" fmla="*/ 2147483646 w 70"/>
                <a:gd name="T5" fmla="*/ 0 h 410"/>
                <a:gd name="T6" fmla="*/ 2147483646 w 70"/>
                <a:gd name="T7" fmla="*/ 2147483646 h 410"/>
                <a:gd name="T8" fmla="*/ 2147483646 w 70"/>
                <a:gd name="T9" fmla="*/ 2147483646 h 410"/>
                <a:gd name="T10" fmla="*/ 2147483646 w 70"/>
                <a:gd name="T11" fmla="*/ 2147483646 h 410"/>
                <a:gd name="T12" fmla="*/ 0 w 70"/>
                <a:gd name="T13" fmla="*/ 0 h 4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410">
                  <a:moveTo>
                    <a:pt x="0" y="0"/>
                  </a:moveTo>
                  <a:lnTo>
                    <a:pt x="0" y="0"/>
                  </a:lnTo>
                  <a:lnTo>
                    <a:pt x="70" y="0"/>
                  </a:lnTo>
                  <a:lnTo>
                    <a:pt x="61" y="410"/>
                  </a:lnTo>
                  <a:cubicBezTo>
                    <a:pt x="61" y="410"/>
                    <a:pt x="51" y="408"/>
                    <a:pt x="35" y="408"/>
                  </a:cubicBezTo>
                  <a:cubicBezTo>
                    <a:pt x="19" y="408"/>
                    <a:pt x="9" y="410"/>
                    <a:pt x="9" y="410"/>
                  </a:cubicBezTo>
                  <a:lnTo>
                    <a:pt x="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7" name="Freeform 782">
              <a:extLst>
                <a:ext uri="{FF2B5EF4-FFF2-40B4-BE49-F238E27FC236}">
                  <a16:creationId xmlns="" xmlns:a14="http://schemas.microsoft.com/office/drawing/2010/main" xmlns:p14="http://schemas.microsoft.com/office/powerpoint/2010/main" xmlns:a16="http://schemas.microsoft.com/office/drawing/2014/main" id="{27FC06CB-55F3-4E32-9EDF-FF5DBCC19885}"/>
                </a:ext>
              </a:extLst>
            </p:cNvPr>
            <p:cNvSpPr>
              <a:spLocks/>
            </p:cNvSpPr>
            <p:nvPr/>
          </p:nvSpPr>
          <p:spPr bwMode="auto">
            <a:xfrm>
              <a:off x="4966237" y="2515368"/>
              <a:ext cx="23278" cy="46556"/>
            </a:xfrm>
            <a:custGeom>
              <a:avLst/>
              <a:gdLst>
                <a:gd name="T0" fmla="*/ 2147483646 w 68"/>
                <a:gd name="T1" fmla="*/ 0 h 141"/>
                <a:gd name="T2" fmla="*/ 2147483646 w 68"/>
                <a:gd name="T3" fmla="*/ 0 h 141"/>
                <a:gd name="T4" fmla="*/ 2147483646 w 68"/>
                <a:gd name="T5" fmla="*/ 2147483646 h 141"/>
                <a:gd name="T6" fmla="*/ 2147483646 w 68"/>
                <a:gd name="T7" fmla="*/ 2147483646 h 141"/>
                <a:gd name="T8" fmla="*/ 2147483646 w 68"/>
                <a:gd name="T9" fmla="*/ 2147483646 h 141"/>
                <a:gd name="T10" fmla="*/ 0 w 68"/>
                <a:gd name="T11" fmla="*/ 2147483646 h 141"/>
                <a:gd name="T12" fmla="*/ 2147483646 w 68"/>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41">
                  <a:moveTo>
                    <a:pt x="30" y="0"/>
                  </a:moveTo>
                  <a:lnTo>
                    <a:pt x="30" y="0"/>
                  </a:lnTo>
                  <a:lnTo>
                    <a:pt x="68" y="12"/>
                  </a:lnTo>
                  <a:lnTo>
                    <a:pt x="17" y="141"/>
                  </a:lnTo>
                  <a:cubicBezTo>
                    <a:pt x="17" y="141"/>
                    <a:pt x="14" y="139"/>
                    <a:pt x="9" y="137"/>
                  </a:cubicBezTo>
                  <a:cubicBezTo>
                    <a:pt x="4" y="136"/>
                    <a:pt x="0" y="136"/>
                    <a:pt x="0" y="136"/>
                  </a:cubicBezTo>
                  <a:lnTo>
                    <a:pt x="3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8" name="Freeform 783">
              <a:extLst>
                <a:ext uri="{FF2B5EF4-FFF2-40B4-BE49-F238E27FC236}">
                  <a16:creationId xmlns="" xmlns:a14="http://schemas.microsoft.com/office/drawing/2010/main" xmlns:p14="http://schemas.microsoft.com/office/powerpoint/2010/main" xmlns:a16="http://schemas.microsoft.com/office/drawing/2014/main" id="{006C3C8E-A3C0-4DB9-9119-20EE3CF5006D}"/>
                </a:ext>
              </a:extLst>
            </p:cNvPr>
            <p:cNvSpPr>
              <a:spLocks/>
            </p:cNvSpPr>
            <p:nvPr/>
          </p:nvSpPr>
          <p:spPr bwMode="auto">
            <a:xfrm>
              <a:off x="4972056" y="2471722"/>
              <a:ext cx="69834" cy="98932"/>
            </a:xfrm>
            <a:custGeom>
              <a:avLst/>
              <a:gdLst>
                <a:gd name="T0" fmla="*/ 2147483646 w 217"/>
                <a:gd name="T1" fmla="*/ 0 h 309"/>
                <a:gd name="T2" fmla="*/ 2147483646 w 217"/>
                <a:gd name="T3" fmla="*/ 0 h 309"/>
                <a:gd name="T4" fmla="*/ 2147483646 w 217"/>
                <a:gd name="T5" fmla="*/ 2147483646 h 309"/>
                <a:gd name="T6" fmla="*/ 2147483646 w 217"/>
                <a:gd name="T7" fmla="*/ 2147483646 h 309"/>
                <a:gd name="T8" fmla="*/ 2147483646 w 217"/>
                <a:gd name="T9" fmla="*/ 2147483646 h 309"/>
                <a:gd name="T10" fmla="*/ 0 w 217"/>
                <a:gd name="T11" fmla="*/ 2147483646 h 309"/>
                <a:gd name="T12" fmla="*/ 2147483646 w 217"/>
                <a:gd name="T13" fmla="*/ 0 h 3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309">
                  <a:moveTo>
                    <a:pt x="156" y="0"/>
                  </a:moveTo>
                  <a:lnTo>
                    <a:pt x="156" y="0"/>
                  </a:lnTo>
                  <a:lnTo>
                    <a:pt x="217" y="35"/>
                  </a:lnTo>
                  <a:lnTo>
                    <a:pt x="45" y="309"/>
                  </a:lnTo>
                  <a:cubicBezTo>
                    <a:pt x="45" y="309"/>
                    <a:pt x="37" y="302"/>
                    <a:pt x="24" y="294"/>
                  </a:cubicBezTo>
                  <a:cubicBezTo>
                    <a:pt x="10" y="286"/>
                    <a:pt x="0" y="283"/>
                    <a:pt x="0" y="283"/>
                  </a:cubicBezTo>
                  <a:lnTo>
                    <a:pt x="156"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9" name="Freeform 784">
              <a:extLst>
                <a:ext uri="{FF2B5EF4-FFF2-40B4-BE49-F238E27FC236}">
                  <a16:creationId xmlns="" xmlns:a14="http://schemas.microsoft.com/office/drawing/2010/main" xmlns:p14="http://schemas.microsoft.com/office/powerpoint/2010/main" xmlns:a16="http://schemas.microsoft.com/office/drawing/2014/main" id="{BF2946F4-A2CE-4471-8E5D-7DCA1ADCC0D4}"/>
                </a:ext>
              </a:extLst>
            </p:cNvPr>
            <p:cNvSpPr>
              <a:spLocks/>
            </p:cNvSpPr>
            <p:nvPr/>
          </p:nvSpPr>
          <p:spPr bwMode="auto">
            <a:xfrm>
              <a:off x="4989515" y="2538646"/>
              <a:ext cx="37826" cy="34917"/>
            </a:xfrm>
            <a:custGeom>
              <a:avLst/>
              <a:gdLst>
                <a:gd name="T0" fmla="*/ 2147483646 w 121"/>
                <a:gd name="T1" fmla="*/ 0 h 115"/>
                <a:gd name="T2" fmla="*/ 2147483646 w 121"/>
                <a:gd name="T3" fmla="*/ 0 h 115"/>
                <a:gd name="T4" fmla="*/ 2147483646 w 121"/>
                <a:gd name="T5" fmla="*/ 2147483646 h 115"/>
                <a:gd name="T6" fmla="*/ 2147483646 w 121"/>
                <a:gd name="T7" fmla="*/ 2147483646 h 115"/>
                <a:gd name="T8" fmla="*/ 2147483646 w 121"/>
                <a:gd name="T9" fmla="*/ 2147483646 h 115"/>
                <a:gd name="T10" fmla="*/ 0 w 121"/>
                <a:gd name="T11" fmla="*/ 2147483646 h 115"/>
                <a:gd name="T12" fmla="*/ 2147483646 w 121"/>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15">
                  <a:moveTo>
                    <a:pt x="94" y="0"/>
                  </a:moveTo>
                  <a:lnTo>
                    <a:pt x="94" y="0"/>
                  </a:lnTo>
                  <a:lnTo>
                    <a:pt x="121" y="30"/>
                  </a:lnTo>
                  <a:lnTo>
                    <a:pt x="12" y="115"/>
                  </a:lnTo>
                  <a:cubicBezTo>
                    <a:pt x="12" y="115"/>
                    <a:pt x="10" y="112"/>
                    <a:pt x="6" y="108"/>
                  </a:cubicBezTo>
                  <a:cubicBezTo>
                    <a:pt x="3" y="104"/>
                    <a:pt x="0" y="102"/>
                    <a:pt x="0" y="102"/>
                  </a:cubicBezTo>
                  <a:lnTo>
                    <a:pt x="94"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0" name="Freeform 785">
              <a:extLst>
                <a:ext uri="{FF2B5EF4-FFF2-40B4-BE49-F238E27FC236}">
                  <a16:creationId xmlns="" xmlns:a14="http://schemas.microsoft.com/office/drawing/2010/main" xmlns:p14="http://schemas.microsoft.com/office/powerpoint/2010/main" xmlns:a16="http://schemas.microsoft.com/office/drawing/2014/main" id="{E5C250A1-6802-4EC9-84B4-28ACCDF75A74}"/>
                </a:ext>
              </a:extLst>
            </p:cNvPr>
            <p:cNvSpPr>
              <a:spLocks/>
            </p:cNvSpPr>
            <p:nvPr/>
          </p:nvSpPr>
          <p:spPr bwMode="auto">
            <a:xfrm>
              <a:off x="4992425" y="2521187"/>
              <a:ext cx="96021" cy="69834"/>
            </a:xfrm>
            <a:custGeom>
              <a:avLst/>
              <a:gdLst>
                <a:gd name="T0" fmla="*/ 2147483646 w 307"/>
                <a:gd name="T1" fmla="*/ 0 h 212"/>
                <a:gd name="T2" fmla="*/ 2147483646 w 307"/>
                <a:gd name="T3" fmla="*/ 0 h 212"/>
                <a:gd name="T4" fmla="*/ 2147483646 w 307"/>
                <a:gd name="T5" fmla="*/ 2147483646 h 212"/>
                <a:gd name="T6" fmla="*/ 2147483646 w 307"/>
                <a:gd name="T7" fmla="*/ 2147483646 h 212"/>
                <a:gd name="T8" fmla="*/ 2147483646 w 307"/>
                <a:gd name="T9" fmla="*/ 2147483646 h 212"/>
                <a:gd name="T10" fmla="*/ 0 w 307"/>
                <a:gd name="T11" fmla="*/ 2147483646 h 212"/>
                <a:gd name="T12" fmla="*/ 2147483646 w 307"/>
                <a:gd name="T13" fmla="*/ 0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7" h="212">
                  <a:moveTo>
                    <a:pt x="273" y="0"/>
                  </a:moveTo>
                  <a:lnTo>
                    <a:pt x="273" y="0"/>
                  </a:lnTo>
                  <a:lnTo>
                    <a:pt x="307" y="61"/>
                  </a:lnTo>
                  <a:lnTo>
                    <a:pt x="25" y="212"/>
                  </a:lnTo>
                  <a:cubicBezTo>
                    <a:pt x="25" y="212"/>
                    <a:pt x="22" y="202"/>
                    <a:pt x="14" y="188"/>
                  </a:cubicBezTo>
                  <a:cubicBezTo>
                    <a:pt x="7" y="175"/>
                    <a:pt x="0" y="167"/>
                    <a:pt x="0" y="167"/>
                  </a:cubicBezTo>
                  <a:lnTo>
                    <a:pt x="27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1" name="Freeform 786">
              <a:extLst>
                <a:ext uri="{FF2B5EF4-FFF2-40B4-BE49-F238E27FC236}">
                  <a16:creationId xmlns="" xmlns:a14="http://schemas.microsoft.com/office/drawing/2010/main" xmlns:p14="http://schemas.microsoft.com/office/powerpoint/2010/main" xmlns:a16="http://schemas.microsoft.com/office/drawing/2014/main" id="{9D502D8D-E35B-45A2-BE8A-D6A4A1610784}"/>
                </a:ext>
              </a:extLst>
            </p:cNvPr>
            <p:cNvSpPr>
              <a:spLocks/>
            </p:cNvSpPr>
            <p:nvPr/>
          </p:nvSpPr>
          <p:spPr bwMode="auto">
            <a:xfrm>
              <a:off x="5001154" y="2576473"/>
              <a:ext cx="43645" cy="17459"/>
            </a:xfrm>
            <a:custGeom>
              <a:avLst/>
              <a:gdLst>
                <a:gd name="T0" fmla="*/ 2147483646 w 140"/>
                <a:gd name="T1" fmla="*/ 0 h 58"/>
                <a:gd name="T2" fmla="*/ 2147483646 w 140"/>
                <a:gd name="T3" fmla="*/ 0 h 58"/>
                <a:gd name="T4" fmla="*/ 2147483646 w 140"/>
                <a:gd name="T5" fmla="*/ 2147483646 h 58"/>
                <a:gd name="T6" fmla="*/ 2147483646 w 140"/>
                <a:gd name="T7" fmla="*/ 2147483646 h 58"/>
                <a:gd name="T8" fmla="*/ 2147483646 w 140"/>
                <a:gd name="T9" fmla="*/ 2147483646 h 58"/>
                <a:gd name="T10" fmla="*/ 0 w 140"/>
                <a:gd name="T11" fmla="*/ 2147483646 h 58"/>
                <a:gd name="T12" fmla="*/ 2147483646 w 140"/>
                <a:gd name="T13" fmla="*/ 0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8">
                  <a:moveTo>
                    <a:pt x="132" y="0"/>
                  </a:moveTo>
                  <a:lnTo>
                    <a:pt x="132" y="0"/>
                  </a:lnTo>
                  <a:lnTo>
                    <a:pt x="140" y="39"/>
                  </a:lnTo>
                  <a:lnTo>
                    <a:pt x="3" y="58"/>
                  </a:lnTo>
                  <a:cubicBezTo>
                    <a:pt x="3" y="58"/>
                    <a:pt x="3" y="55"/>
                    <a:pt x="2" y="49"/>
                  </a:cubicBezTo>
                  <a:cubicBezTo>
                    <a:pt x="1" y="44"/>
                    <a:pt x="0" y="41"/>
                    <a:pt x="0" y="41"/>
                  </a:cubicBezTo>
                  <a:lnTo>
                    <a:pt x="132"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2" name="Freeform 787">
              <a:extLst>
                <a:ext uri="{FF2B5EF4-FFF2-40B4-BE49-F238E27FC236}">
                  <a16:creationId xmlns="" xmlns:a14="http://schemas.microsoft.com/office/drawing/2010/main" xmlns:p14="http://schemas.microsoft.com/office/powerpoint/2010/main" xmlns:a16="http://schemas.microsoft.com/office/drawing/2014/main" id="{3298EDA7-4B38-45B2-9BAC-14D7B4EFDC4E}"/>
                </a:ext>
              </a:extLst>
            </p:cNvPr>
            <p:cNvSpPr>
              <a:spLocks/>
            </p:cNvSpPr>
            <p:nvPr/>
          </p:nvSpPr>
          <p:spPr bwMode="auto">
            <a:xfrm>
              <a:off x="5001154" y="2593932"/>
              <a:ext cx="101841" cy="23278"/>
            </a:xfrm>
            <a:custGeom>
              <a:avLst/>
              <a:gdLst>
                <a:gd name="T0" fmla="*/ 2147483646 w 323"/>
                <a:gd name="T1" fmla="*/ 0 h 70"/>
                <a:gd name="T2" fmla="*/ 2147483646 w 323"/>
                <a:gd name="T3" fmla="*/ 0 h 70"/>
                <a:gd name="T4" fmla="*/ 2147483646 w 323"/>
                <a:gd name="T5" fmla="*/ 2147483646 h 70"/>
                <a:gd name="T6" fmla="*/ 0 w 323"/>
                <a:gd name="T7" fmla="*/ 2147483646 h 70"/>
                <a:gd name="T8" fmla="*/ 2147483646 w 323"/>
                <a:gd name="T9" fmla="*/ 2147483646 h 70"/>
                <a:gd name="T10" fmla="*/ 2147483646 w 323"/>
                <a:gd name="T11" fmla="*/ 2147483646 h 70"/>
                <a:gd name="T12" fmla="*/ 2147483646 w 323"/>
                <a:gd name="T13" fmla="*/ 0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3" h="70">
                  <a:moveTo>
                    <a:pt x="323" y="0"/>
                  </a:moveTo>
                  <a:lnTo>
                    <a:pt x="323" y="0"/>
                  </a:lnTo>
                  <a:lnTo>
                    <a:pt x="323" y="70"/>
                  </a:lnTo>
                  <a:lnTo>
                    <a:pt x="0" y="56"/>
                  </a:lnTo>
                  <a:cubicBezTo>
                    <a:pt x="0" y="56"/>
                    <a:pt x="3" y="46"/>
                    <a:pt x="3" y="30"/>
                  </a:cubicBezTo>
                  <a:cubicBezTo>
                    <a:pt x="3" y="14"/>
                    <a:pt x="1" y="4"/>
                    <a:pt x="1" y="4"/>
                  </a:cubicBezTo>
                  <a:lnTo>
                    <a:pt x="32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3" name="Freeform 788">
              <a:extLst>
                <a:ext uri="{FF2B5EF4-FFF2-40B4-BE49-F238E27FC236}">
                  <a16:creationId xmlns="" xmlns:a14="http://schemas.microsoft.com/office/drawing/2010/main" xmlns:p14="http://schemas.microsoft.com/office/powerpoint/2010/main" xmlns:a16="http://schemas.microsoft.com/office/drawing/2014/main" id="{0F7DFDF7-DFFF-42D4-83E6-E6B2E9F67AD8}"/>
                </a:ext>
              </a:extLst>
            </p:cNvPr>
            <p:cNvSpPr>
              <a:spLocks/>
            </p:cNvSpPr>
            <p:nvPr/>
          </p:nvSpPr>
          <p:spPr bwMode="auto">
            <a:xfrm>
              <a:off x="5001154" y="2614299"/>
              <a:ext cx="43645" cy="20369"/>
            </a:xfrm>
            <a:custGeom>
              <a:avLst/>
              <a:gdLst>
                <a:gd name="T0" fmla="*/ 2147483646 w 141"/>
                <a:gd name="T1" fmla="*/ 2147483646 h 69"/>
                <a:gd name="T2" fmla="*/ 2147483646 w 141"/>
                <a:gd name="T3" fmla="*/ 2147483646 h 69"/>
                <a:gd name="T4" fmla="*/ 2147483646 w 141"/>
                <a:gd name="T5" fmla="*/ 2147483646 h 69"/>
                <a:gd name="T6" fmla="*/ 0 w 141"/>
                <a:gd name="T7" fmla="*/ 2147483646 h 69"/>
                <a:gd name="T8" fmla="*/ 2147483646 w 141"/>
                <a:gd name="T9" fmla="*/ 2147483646 h 69"/>
                <a:gd name="T10" fmla="*/ 2147483646 w 141"/>
                <a:gd name="T11" fmla="*/ 0 h 69"/>
                <a:gd name="T12" fmla="*/ 2147483646 w 141"/>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69">
                  <a:moveTo>
                    <a:pt x="141" y="31"/>
                  </a:moveTo>
                  <a:lnTo>
                    <a:pt x="141" y="31"/>
                  </a:lnTo>
                  <a:lnTo>
                    <a:pt x="128" y="69"/>
                  </a:lnTo>
                  <a:lnTo>
                    <a:pt x="0" y="16"/>
                  </a:lnTo>
                  <a:cubicBezTo>
                    <a:pt x="0" y="16"/>
                    <a:pt x="2" y="13"/>
                    <a:pt x="4" y="8"/>
                  </a:cubicBezTo>
                  <a:cubicBezTo>
                    <a:pt x="5" y="3"/>
                    <a:pt x="6" y="0"/>
                    <a:pt x="6" y="0"/>
                  </a:cubicBezTo>
                  <a:lnTo>
                    <a:pt x="141" y="3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4" name="Freeform 789">
              <a:extLst>
                <a:ext uri="{FF2B5EF4-FFF2-40B4-BE49-F238E27FC236}">
                  <a16:creationId xmlns="" xmlns:a14="http://schemas.microsoft.com/office/drawing/2010/main" xmlns:p14="http://schemas.microsoft.com/office/powerpoint/2010/main" xmlns:a16="http://schemas.microsoft.com/office/drawing/2014/main" id="{C1CD9A23-DBBE-4A9C-AD3B-C399BAE80F7F}"/>
                </a:ext>
              </a:extLst>
            </p:cNvPr>
            <p:cNvSpPr>
              <a:spLocks/>
            </p:cNvSpPr>
            <p:nvPr/>
          </p:nvSpPr>
          <p:spPr bwMode="auto">
            <a:xfrm>
              <a:off x="4992425" y="2620119"/>
              <a:ext cx="96021" cy="69834"/>
            </a:xfrm>
            <a:custGeom>
              <a:avLst/>
              <a:gdLst>
                <a:gd name="T0" fmla="*/ 2147483646 w 309"/>
                <a:gd name="T1" fmla="*/ 2147483646 h 219"/>
                <a:gd name="T2" fmla="*/ 2147483646 w 309"/>
                <a:gd name="T3" fmla="*/ 2147483646 h 219"/>
                <a:gd name="T4" fmla="*/ 2147483646 w 309"/>
                <a:gd name="T5" fmla="*/ 2147483646 h 219"/>
                <a:gd name="T6" fmla="*/ 0 w 309"/>
                <a:gd name="T7" fmla="*/ 2147483646 h 219"/>
                <a:gd name="T8" fmla="*/ 2147483646 w 309"/>
                <a:gd name="T9" fmla="*/ 2147483646 h 219"/>
                <a:gd name="T10" fmla="*/ 2147483646 w 309"/>
                <a:gd name="T11" fmla="*/ 0 h 219"/>
                <a:gd name="T12" fmla="*/ 2147483646 w 309"/>
                <a:gd name="T13" fmla="*/ 2147483646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219">
                  <a:moveTo>
                    <a:pt x="309" y="159"/>
                  </a:moveTo>
                  <a:lnTo>
                    <a:pt x="309" y="159"/>
                  </a:lnTo>
                  <a:lnTo>
                    <a:pt x="273" y="219"/>
                  </a:lnTo>
                  <a:lnTo>
                    <a:pt x="0" y="44"/>
                  </a:lnTo>
                  <a:cubicBezTo>
                    <a:pt x="0" y="44"/>
                    <a:pt x="7" y="37"/>
                    <a:pt x="15" y="24"/>
                  </a:cubicBezTo>
                  <a:cubicBezTo>
                    <a:pt x="23" y="10"/>
                    <a:pt x="26" y="0"/>
                    <a:pt x="26" y="0"/>
                  </a:cubicBezTo>
                  <a:lnTo>
                    <a:pt x="309" y="159"/>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5" name="Freeform 790">
              <a:extLst>
                <a:ext uri="{FF2B5EF4-FFF2-40B4-BE49-F238E27FC236}">
                  <a16:creationId xmlns="" xmlns:a14="http://schemas.microsoft.com/office/drawing/2010/main" xmlns:p14="http://schemas.microsoft.com/office/powerpoint/2010/main" xmlns:a16="http://schemas.microsoft.com/office/drawing/2014/main" id="{1C4D5BA3-7C6C-4276-BABC-7FC8982197B5}"/>
                </a:ext>
              </a:extLst>
            </p:cNvPr>
            <p:cNvSpPr>
              <a:spLocks/>
            </p:cNvSpPr>
            <p:nvPr/>
          </p:nvSpPr>
          <p:spPr bwMode="auto">
            <a:xfrm>
              <a:off x="4986606" y="2634669"/>
              <a:ext cx="37826" cy="37828"/>
            </a:xfrm>
            <a:custGeom>
              <a:avLst/>
              <a:gdLst>
                <a:gd name="T0" fmla="*/ 2147483646 w 115"/>
                <a:gd name="T1" fmla="*/ 2147483646 h 121"/>
                <a:gd name="T2" fmla="*/ 2147483646 w 115"/>
                <a:gd name="T3" fmla="*/ 2147483646 h 121"/>
                <a:gd name="T4" fmla="*/ 2147483646 w 115"/>
                <a:gd name="T5" fmla="*/ 2147483646 h 121"/>
                <a:gd name="T6" fmla="*/ 0 w 115"/>
                <a:gd name="T7" fmla="*/ 2147483646 h 121"/>
                <a:gd name="T8" fmla="*/ 2147483646 w 115"/>
                <a:gd name="T9" fmla="*/ 2147483646 h 121"/>
                <a:gd name="T10" fmla="*/ 2147483646 w 115"/>
                <a:gd name="T11" fmla="*/ 0 h 121"/>
                <a:gd name="T12" fmla="*/ 2147483646 w 115"/>
                <a:gd name="T13" fmla="*/ 21474836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 h="121">
                  <a:moveTo>
                    <a:pt x="115" y="94"/>
                  </a:moveTo>
                  <a:lnTo>
                    <a:pt x="115" y="94"/>
                  </a:lnTo>
                  <a:lnTo>
                    <a:pt x="85" y="121"/>
                  </a:lnTo>
                  <a:lnTo>
                    <a:pt x="0" y="11"/>
                  </a:lnTo>
                  <a:cubicBezTo>
                    <a:pt x="0" y="11"/>
                    <a:pt x="3" y="10"/>
                    <a:pt x="8" y="6"/>
                  </a:cubicBezTo>
                  <a:cubicBezTo>
                    <a:pt x="12" y="3"/>
                    <a:pt x="14" y="0"/>
                    <a:pt x="14" y="0"/>
                  </a:cubicBezTo>
                  <a:lnTo>
                    <a:pt x="115" y="9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6" name="Freeform 791">
              <a:extLst>
                <a:ext uri="{FF2B5EF4-FFF2-40B4-BE49-F238E27FC236}">
                  <a16:creationId xmlns="" xmlns:a14="http://schemas.microsoft.com/office/drawing/2010/main" xmlns:p14="http://schemas.microsoft.com/office/powerpoint/2010/main" xmlns:a16="http://schemas.microsoft.com/office/drawing/2014/main" id="{A889FFB8-03A8-4042-B5A3-3D74040AFE12}"/>
                </a:ext>
              </a:extLst>
            </p:cNvPr>
            <p:cNvSpPr>
              <a:spLocks/>
            </p:cNvSpPr>
            <p:nvPr/>
          </p:nvSpPr>
          <p:spPr bwMode="auto">
            <a:xfrm>
              <a:off x="4972056" y="2637577"/>
              <a:ext cx="69834" cy="101842"/>
            </a:xfrm>
            <a:custGeom>
              <a:avLst/>
              <a:gdLst>
                <a:gd name="T0" fmla="*/ 2147483646 w 221"/>
                <a:gd name="T1" fmla="*/ 2147483646 h 318"/>
                <a:gd name="T2" fmla="*/ 2147483646 w 221"/>
                <a:gd name="T3" fmla="*/ 2147483646 h 318"/>
                <a:gd name="T4" fmla="*/ 2147483646 w 221"/>
                <a:gd name="T5" fmla="*/ 2147483646 h 318"/>
                <a:gd name="T6" fmla="*/ 0 w 221"/>
                <a:gd name="T7" fmla="*/ 2147483646 h 318"/>
                <a:gd name="T8" fmla="*/ 2147483646 w 221"/>
                <a:gd name="T9" fmla="*/ 2147483646 h 318"/>
                <a:gd name="T10" fmla="*/ 2147483646 w 221"/>
                <a:gd name="T11" fmla="*/ 0 h 318"/>
                <a:gd name="T12" fmla="*/ 2147483646 w 221"/>
                <a:gd name="T13" fmla="*/ 2147483646 h 3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1" h="318">
                  <a:moveTo>
                    <a:pt x="221" y="284"/>
                  </a:moveTo>
                  <a:lnTo>
                    <a:pt x="221" y="284"/>
                  </a:lnTo>
                  <a:lnTo>
                    <a:pt x="159" y="318"/>
                  </a:lnTo>
                  <a:lnTo>
                    <a:pt x="0" y="26"/>
                  </a:lnTo>
                  <a:cubicBezTo>
                    <a:pt x="0" y="26"/>
                    <a:pt x="10" y="23"/>
                    <a:pt x="24" y="15"/>
                  </a:cubicBezTo>
                  <a:cubicBezTo>
                    <a:pt x="38" y="7"/>
                    <a:pt x="45" y="0"/>
                    <a:pt x="45" y="0"/>
                  </a:cubicBezTo>
                  <a:lnTo>
                    <a:pt x="221" y="28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7" name="Freeform 792">
              <a:extLst>
                <a:ext uri="{FF2B5EF4-FFF2-40B4-BE49-F238E27FC236}">
                  <a16:creationId xmlns="" xmlns:a14="http://schemas.microsoft.com/office/drawing/2010/main" xmlns:p14="http://schemas.microsoft.com/office/powerpoint/2010/main" xmlns:a16="http://schemas.microsoft.com/office/drawing/2014/main" id="{F32C988E-C436-4458-BCEB-676574482C95}"/>
                </a:ext>
              </a:extLst>
            </p:cNvPr>
            <p:cNvSpPr>
              <a:spLocks/>
            </p:cNvSpPr>
            <p:nvPr/>
          </p:nvSpPr>
          <p:spPr bwMode="auto">
            <a:xfrm>
              <a:off x="4966237" y="2646308"/>
              <a:ext cx="17459" cy="46556"/>
            </a:xfrm>
            <a:custGeom>
              <a:avLst/>
              <a:gdLst>
                <a:gd name="T0" fmla="*/ 2147483646 w 58"/>
                <a:gd name="T1" fmla="*/ 2147483646 h 141"/>
                <a:gd name="T2" fmla="*/ 2147483646 w 58"/>
                <a:gd name="T3" fmla="*/ 2147483646 h 141"/>
                <a:gd name="T4" fmla="*/ 2147483646 w 58"/>
                <a:gd name="T5" fmla="*/ 2147483646 h 141"/>
                <a:gd name="T6" fmla="*/ 0 w 58"/>
                <a:gd name="T7" fmla="*/ 2147483646 h 141"/>
                <a:gd name="T8" fmla="*/ 2147483646 w 58"/>
                <a:gd name="T9" fmla="*/ 2147483646 h 141"/>
                <a:gd name="T10" fmla="*/ 2147483646 w 58"/>
                <a:gd name="T11" fmla="*/ 0 h 141"/>
                <a:gd name="T12" fmla="*/ 2147483646 w 58"/>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141">
                  <a:moveTo>
                    <a:pt x="58" y="133"/>
                  </a:moveTo>
                  <a:lnTo>
                    <a:pt x="58" y="133"/>
                  </a:lnTo>
                  <a:lnTo>
                    <a:pt x="19" y="141"/>
                  </a:lnTo>
                  <a:lnTo>
                    <a:pt x="0" y="4"/>
                  </a:lnTo>
                  <a:cubicBezTo>
                    <a:pt x="0" y="4"/>
                    <a:pt x="4" y="4"/>
                    <a:pt x="9" y="3"/>
                  </a:cubicBezTo>
                  <a:cubicBezTo>
                    <a:pt x="14" y="2"/>
                    <a:pt x="17" y="0"/>
                    <a:pt x="17" y="0"/>
                  </a:cubicBezTo>
                  <a:lnTo>
                    <a:pt x="58" y="13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8" name="Freeform 793">
              <a:extLst>
                <a:ext uri="{FF2B5EF4-FFF2-40B4-BE49-F238E27FC236}">
                  <a16:creationId xmlns="" xmlns:a14="http://schemas.microsoft.com/office/drawing/2010/main" xmlns:p14="http://schemas.microsoft.com/office/powerpoint/2010/main" xmlns:a16="http://schemas.microsoft.com/office/drawing/2014/main" id="{89CFE798-E16D-4F6E-BA2A-6B0F57517A89}"/>
                </a:ext>
              </a:extLst>
            </p:cNvPr>
            <p:cNvSpPr>
              <a:spLocks/>
            </p:cNvSpPr>
            <p:nvPr/>
          </p:nvSpPr>
          <p:spPr bwMode="auto">
            <a:xfrm>
              <a:off x="4942959" y="2646308"/>
              <a:ext cx="23278" cy="104751"/>
            </a:xfrm>
            <a:custGeom>
              <a:avLst/>
              <a:gdLst>
                <a:gd name="T0" fmla="*/ 2147483646 w 70"/>
                <a:gd name="T1" fmla="*/ 2147483646 h 323"/>
                <a:gd name="T2" fmla="*/ 2147483646 w 70"/>
                <a:gd name="T3" fmla="*/ 2147483646 h 323"/>
                <a:gd name="T4" fmla="*/ 0 w 70"/>
                <a:gd name="T5" fmla="*/ 2147483646 h 323"/>
                <a:gd name="T6" fmla="*/ 2147483646 w 70"/>
                <a:gd name="T7" fmla="*/ 0 h 323"/>
                <a:gd name="T8" fmla="*/ 2147483646 w 70"/>
                <a:gd name="T9" fmla="*/ 2147483646 h 323"/>
                <a:gd name="T10" fmla="*/ 2147483646 w 70"/>
                <a:gd name="T11" fmla="*/ 0 h 323"/>
                <a:gd name="T12" fmla="*/ 2147483646 w 70"/>
                <a:gd name="T13" fmla="*/ 2147483646 h 3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323">
                  <a:moveTo>
                    <a:pt x="70" y="323"/>
                  </a:moveTo>
                  <a:lnTo>
                    <a:pt x="70" y="323"/>
                  </a:lnTo>
                  <a:lnTo>
                    <a:pt x="0" y="322"/>
                  </a:lnTo>
                  <a:lnTo>
                    <a:pt x="15" y="0"/>
                  </a:lnTo>
                  <a:cubicBezTo>
                    <a:pt x="15" y="0"/>
                    <a:pt x="25" y="2"/>
                    <a:pt x="41" y="2"/>
                  </a:cubicBezTo>
                  <a:cubicBezTo>
                    <a:pt x="57" y="3"/>
                    <a:pt x="67" y="0"/>
                    <a:pt x="67" y="0"/>
                  </a:cubicBezTo>
                  <a:lnTo>
                    <a:pt x="70" y="32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9" name="Freeform 794">
              <a:extLst>
                <a:ext uri="{FF2B5EF4-FFF2-40B4-BE49-F238E27FC236}">
                  <a16:creationId xmlns="" xmlns:a14="http://schemas.microsoft.com/office/drawing/2010/main" xmlns:p14="http://schemas.microsoft.com/office/powerpoint/2010/main" xmlns:a16="http://schemas.microsoft.com/office/drawing/2014/main" id="{889CB323-A0F6-41AA-8696-C44F3042BAA9}"/>
                </a:ext>
              </a:extLst>
            </p:cNvPr>
            <p:cNvSpPr>
              <a:spLocks/>
            </p:cNvSpPr>
            <p:nvPr/>
          </p:nvSpPr>
          <p:spPr bwMode="auto">
            <a:xfrm>
              <a:off x="4925500" y="2646308"/>
              <a:ext cx="23278" cy="43647"/>
            </a:xfrm>
            <a:custGeom>
              <a:avLst/>
              <a:gdLst>
                <a:gd name="T0" fmla="*/ 2147483646 w 69"/>
                <a:gd name="T1" fmla="*/ 2147483646 h 141"/>
                <a:gd name="T2" fmla="*/ 2147483646 w 69"/>
                <a:gd name="T3" fmla="*/ 2147483646 h 141"/>
                <a:gd name="T4" fmla="*/ 0 w 69"/>
                <a:gd name="T5" fmla="*/ 2147483646 h 141"/>
                <a:gd name="T6" fmla="*/ 2147483646 w 69"/>
                <a:gd name="T7" fmla="*/ 0 h 141"/>
                <a:gd name="T8" fmla="*/ 2147483646 w 69"/>
                <a:gd name="T9" fmla="*/ 2147483646 h 141"/>
                <a:gd name="T10" fmla="*/ 2147483646 w 69"/>
                <a:gd name="T11" fmla="*/ 2147483646 h 141"/>
                <a:gd name="T12" fmla="*/ 2147483646 w 69"/>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41">
                  <a:moveTo>
                    <a:pt x="38" y="141"/>
                  </a:moveTo>
                  <a:lnTo>
                    <a:pt x="38" y="141"/>
                  </a:lnTo>
                  <a:lnTo>
                    <a:pt x="0" y="129"/>
                  </a:lnTo>
                  <a:lnTo>
                    <a:pt x="53" y="0"/>
                  </a:lnTo>
                  <a:cubicBezTo>
                    <a:pt x="53" y="0"/>
                    <a:pt x="56" y="2"/>
                    <a:pt x="61" y="4"/>
                  </a:cubicBezTo>
                  <a:cubicBezTo>
                    <a:pt x="66" y="6"/>
                    <a:pt x="69" y="6"/>
                    <a:pt x="69" y="6"/>
                  </a:cubicBezTo>
                  <a:lnTo>
                    <a:pt x="38" y="14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0" name="Freeform 795">
              <a:extLst>
                <a:ext uri="{FF2B5EF4-FFF2-40B4-BE49-F238E27FC236}">
                  <a16:creationId xmlns="" xmlns:a14="http://schemas.microsoft.com/office/drawing/2010/main" xmlns:p14="http://schemas.microsoft.com/office/powerpoint/2010/main" xmlns:a16="http://schemas.microsoft.com/office/drawing/2014/main" id="{A7DFCA17-D267-418E-870B-BE304C1A5853}"/>
                </a:ext>
              </a:extLst>
            </p:cNvPr>
            <p:cNvSpPr>
              <a:spLocks/>
            </p:cNvSpPr>
            <p:nvPr/>
          </p:nvSpPr>
          <p:spPr bwMode="auto">
            <a:xfrm>
              <a:off x="4873124" y="2637577"/>
              <a:ext cx="69834" cy="101842"/>
            </a:xfrm>
            <a:custGeom>
              <a:avLst/>
              <a:gdLst>
                <a:gd name="T0" fmla="*/ 2147483646 w 218"/>
                <a:gd name="T1" fmla="*/ 2147483646 h 320"/>
                <a:gd name="T2" fmla="*/ 2147483646 w 218"/>
                <a:gd name="T3" fmla="*/ 2147483646 h 320"/>
                <a:gd name="T4" fmla="*/ 0 w 218"/>
                <a:gd name="T5" fmla="*/ 2147483646 h 320"/>
                <a:gd name="T6" fmla="*/ 2147483646 w 218"/>
                <a:gd name="T7" fmla="*/ 0 h 320"/>
                <a:gd name="T8" fmla="*/ 2147483646 w 218"/>
                <a:gd name="T9" fmla="*/ 2147483646 h 320"/>
                <a:gd name="T10" fmla="*/ 2147483646 w 218"/>
                <a:gd name="T11" fmla="*/ 2147483646 h 320"/>
                <a:gd name="T12" fmla="*/ 2147483646 w 218"/>
                <a:gd name="T13" fmla="*/ 2147483646 h 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320">
                  <a:moveTo>
                    <a:pt x="60" y="320"/>
                  </a:moveTo>
                  <a:lnTo>
                    <a:pt x="60" y="320"/>
                  </a:lnTo>
                  <a:lnTo>
                    <a:pt x="0" y="284"/>
                  </a:lnTo>
                  <a:lnTo>
                    <a:pt x="174" y="0"/>
                  </a:lnTo>
                  <a:cubicBezTo>
                    <a:pt x="174" y="0"/>
                    <a:pt x="181" y="7"/>
                    <a:pt x="195" y="15"/>
                  </a:cubicBezTo>
                  <a:cubicBezTo>
                    <a:pt x="208" y="23"/>
                    <a:pt x="218" y="26"/>
                    <a:pt x="218" y="26"/>
                  </a:cubicBezTo>
                  <a:lnTo>
                    <a:pt x="60" y="32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1" name="Freeform 796">
              <a:extLst>
                <a:ext uri="{FF2B5EF4-FFF2-40B4-BE49-F238E27FC236}">
                  <a16:creationId xmlns="" xmlns:a14="http://schemas.microsoft.com/office/drawing/2010/main" xmlns:p14="http://schemas.microsoft.com/office/powerpoint/2010/main" xmlns:a16="http://schemas.microsoft.com/office/drawing/2014/main" id="{B8A45F8A-AF5B-4968-B5CB-C2D68E5E36ED}"/>
                </a:ext>
              </a:extLst>
            </p:cNvPr>
            <p:cNvSpPr>
              <a:spLocks/>
            </p:cNvSpPr>
            <p:nvPr/>
          </p:nvSpPr>
          <p:spPr bwMode="auto">
            <a:xfrm>
              <a:off x="4887674" y="2631758"/>
              <a:ext cx="40737" cy="37828"/>
            </a:xfrm>
            <a:custGeom>
              <a:avLst/>
              <a:gdLst>
                <a:gd name="T0" fmla="*/ 2147483646 w 122"/>
                <a:gd name="T1" fmla="*/ 2147483646 h 115"/>
                <a:gd name="T2" fmla="*/ 2147483646 w 122"/>
                <a:gd name="T3" fmla="*/ 2147483646 h 115"/>
                <a:gd name="T4" fmla="*/ 0 w 122"/>
                <a:gd name="T5" fmla="*/ 2147483646 h 115"/>
                <a:gd name="T6" fmla="*/ 2147483646 w 122"/>
                <a:gd name="T7" fmla="*/ 0 h 115"/>
                <a:gd name="T8" fmla="*/ 2147483646 w 122"/>
                <a:gd name="T9" fmla="*/ 2147483646 h 115"/>
                <a:gd name="T10" fmla="*/ 2147483646 w 122"/>
                <a:gd name="T11" fmla="*/ 2147483646 h 115"/>
                <a:gd name="T12" fmla="*/ 2147483646 w 122"/>
                <a:gd name="T13" fmla="*/ 214748364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5">
                  <a:moveTo>
                    <a:pt x="27" y="115"/>
                  </a:moveTo>
                  <a:lnTo>
                    <a:pt x="27" y="115"/>
                  </a:lnTo>
                  <a:lnTo>
                    <a:pt x="0" y="85"/>
                  </a:lnTo>
                  <a:lnTo>
                    <a:pt x="110" y="0"/>
                  </a:lnTo>
                  <a:cubicBezTo>
                    <a:pt x="110" y="0"/>
                    <a:pt x="111" y="4"/>
                    <a:pt x="115" y="8"/>
                  </a:cubicBezTo>
                  <a:cubicBezTo>
                    <a:pt x="119" y="12"/>
                    <a:pt x="122" y="14"/>
                    <a:pt x="122" y="14"/>
                  </a:cubicBezTo>
                  <a:lnTo>
                    <a:pt x="27" y="11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2" name="Freeform 797">
              <a:extLst>
                <a:ext uri="{FF2B5EF4-FFF2-40B4-BE49-F238E27FC236}">
                  <a16:creationId xmlns="" xmlns:a14="http://schemas.microsoft.com/office/drawing/2010/main" xmlns:p14="http://schemas.microsoft.com/office/powerpoint/2010/main" xmlns:a16="http://schemas.microsoft.com/office/drawing/2014/main" id="{A5595EAA-64C9-450F-BE1E-BD11F51C29AF}"/>
                </a:ext>
              </a:extLst>
            </p:cNvPr>
            <p:cNvSpPr>
              <a:spLocks/>
            </p:cNvSpPr>
            <p:nvPr/>
          </p:nvSpPr>
          <p:spPr bwMode="auto">
            <a:xfrm>
              <a:off x="4820749" y="2617210"/>
              <a:ext cx="104751" cy="69834"/>
            </a:xfrm>
            <a:custGeom>
              <a:avLst/>
              <a:gdLst>
                <a:gd name="T0" fmla="*/ 2147483646 w 320"/>
                <a:gd name="T1" fmla="*/ 2147483646 h 218"/>
                <a:gd name="T2" fmla="*/ 2147483646 w 320"/>
                <a:gd name="T3" fmla="*/ 2147483646 h 218"/>
                <a:gd name="T4" fmla="*/ 0 w 320"/>
                <a:gd name="T5" fmla="*/ 2147483646 h 218"/>
                <a:gd name="T6" fmla="*/ 2147483646 w 320"/>
                <a:gd name="T7" fmla="*/ 0 h 218"/>
                <a:gd name="T8" fmla="*/ 2147483646 w 320"/>
                <a:gd name="T9" fmla="*/ 2147483646 h 218"/>
                <a:gd name="T10" fmla="*/ 2147483646 w 320"/>
                <a:gd name="T11" fmla="*/ 2147483646 h 218"/>
                <a:gd name="T12" fmla="*/ 2147483646 w 320"/>
                <a:gd name="T13" fmla="*/ 2147483646 h 2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218">
                  <a:moveTo>
                    <a:pt x="34" y="218"/>
                  </a:moveTo>
                  <a:lnTo>
                    <a:pt x="34" y="218"/>
                  </a:lnTo>
                  <a:lnTo>
                    <a:pt x="0" y="156"/>
                  </a:lnTo>
                  <a:lnTo>
                    <a:pt x="295" y="0"/>
                  </a:lnTo>
                  <a:cubicBezTo>
                    <a:pt x="295" y="0"/>
                    <a:pt x="298" y="10"/>
                    <a:pt x="305" y="24"/>
                  </a:cubicBezTo>
                  <a:cubicBezTo>
                    <a:pt x="313" y="38"/>
                    <a:pt x="320" y="45"/>
                    <a:pt x="320" y="45"/>
                  </a:cubicBezTo>
                  <a:lnTo>
                    <a:pt x="34" y="21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3" name="Freeform 798">
              <a:extLst>
                <a:ext uri="{FF2B5EF4-FFF2-40B4-BE49-F238E27FC236}">
                  <a16:creationId xmlns="" xmlns:a14="http://schemas.microsoft.com/office/drawing/2010/main" xmlns:p14="http://schemas.microsoft.com/office/powerpoint/2010/main" xmlns:a16="http://schemas.microsoft.com/office/drawing/2014/main" id="{E4480D40-C53E-4464-A8DB-E5357228906D}"/>
                </a:ext>
              </a:extLst>
            </p:cNvPr>
            <p:cNvSpPr>
              <a:spLocks/>
            </p:cNvSpPr>
            <p:nvPr/>
          </p:nvSpPr>
          <p:spPr bwMode="auto">
            <a:xfrm>
              <a:off x="4870216" y="2611391"/>
              <a:ext cx="43645" cy="17459"/>
            </a:xfrm>
            <a:custGeom>
              <a:avLst/>
              <a:gdLst>
                <a:gd name="T0" fmla="*/ 2147483646 w 141"/>
                <a:gd name="T1" fmla="*/ 2147483646 h 57"/>
                <a:gd name="T2" fmla="*/ 2147483646 w 141"/>
                <a:gd name="T3" fmla="*/ 2147483646 h 57"/>
                <a:gd name="T4" fmla="*/ 0 w 141"/>
                <a:gd name="T5" fmla="*/ 2147483646 h 57"/>
                <a:gd name="T6" fmla="*/ 2147483646 w 141"/>
                <a:gd name="T7" fmla="*/ 0 h 57"/>
                <a:gd name="T8" fmla="*/ 2147483646 w 141"/>
                <a:gd name="T9" fmla="*/ 2147483646 h 57"/>
                <a:gd name="T10" fmla="*/ 2147483646 w 141"/>
                <a:gd name="T11" fmla="*/ 2147483646 h 57"/>
                <a:gd name="T12" fmla="*/ 2147483646 w 141"/>
                <a:gd name="T13" fmla="*/ 2147483646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57">
                  <a:moveTo>
                    <a:pt x="8" y="57"/>
                  </a:moveTo>
                  <a:lnTo>
                    <a:pt x="8" y="57"/>
                  </a:lnTo>
                  <a:lnTo>
                    <a:pt x="0" y="18"/>
                  </a:lnTo>
                  <a:lnTo>
                    <a:pt x="138" y="0"/>
                  </a:lnTo>
                  <a:cubicBezTo>
                    <a:pt x="138" y="0"/>
                    <a:pt x="137" y="4"/>
                    <a:pt x="138" y="9"/>
                  </a:cubicBezTo>
                  <a:cubicBezTo>
                    <a:pt x="140" y="14"/>
                    <a:pt x="141" y="17"/>
                    <a:pt x="141" y="17"/>
                  </a:cubicBezTo>
                  <a:lnTo>
                    <a:pt x="8" y="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4" name="Freeform 799">
              <a:extLst>
                <a:ext uri="{FF2B5EF4-FFF2-40B4-BE49-F238E27FC236}">
                  <a16:creationId xmlns="" xmlns:a14="http://schemas.microsoft.com/office/drawing/2010/main" xmlns:p14="http://schemas.microsoft.com/office/powerpoint/2010/main" xmlns:a16="http://schemas.microsoft.com/office/drawing/2014/main" id="{BC6545C8-4881-498E-B1C1-AD37A95CFCE4}"/>
                </a:ext>
              </a:extLst>
            </p:cNvPr>
            <p:cNvSpPr>
              <a:spLocks/>
            </p:cNvSpPr>
            <p:nvPr/>
          </p:nvSpPr>
          <p:spPr bwMode="auto">
            <a:xfrm>
              <a:off x="4812020" y="2588112"/>
              <a:ext cx="101841" cy="23278"/>
            </a:xfrm>
            <a:custGeom>
              <a:avLst/>
              <a:gdLst>
                <a:gd name="T0" fmla="*/ 0 w 320"/>
                <a:gd name="T1" fmla="*/ 2147483646 h 70"/>
                <a:gd name="T2" fmla="*/ 0 w 320"/>
                <a:gd name="T3" fmla="*/ 2147483646 h 70"/>
                <a:gd name="T4" fmla="*/ 2147483646 w 320"/>
                <a:gd name="T5" fmla="*/ 0 h 70"/>
                <a:gd name="T6" fmla="*/ 2147483646 w 320"/>
                <a:gd name="T7" fmla="*/ 2147483646 h 70"/>
                <a:gd name="T8" fmla="*/ 2147483646 w 320"/>
                <a:gd name="T9" fmla="*/ 2147483646 h 70"/>
                <a:gd name="T10" fmla="*/ 2147483646 w 320"/>
                <a:gd name="T11" fmla="*/ 2147483646 h 70"/>
                <a:gd name="T12" fmla="*/ 0 w 320"/>
                <a:gd name="T13" fmla="*/ 214748364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70">
                  <a:moveTo>
                    <a:pt x="0" y="70"/>
                  </a:moveTo>
                  <a:lnTo>
                    <a:pt x="0" y="70"/>
                  </a:lnTo>
                  <a:lnTo>
                    <a:pt x="2" y="0"/>
                  </a:lnTo>
                  <a:lnTo>
                    <a:pt x="320" y="17"/>
                  </a:lnTo>
                  <a:cubicBezTo>
                    <a:pt x="320" y="17"/>
                    <a:pt x="317" y="27"/>
                    <a:pt x="317" y="43"/>
                  </a:cubicBezTo>
                  <a:cubicBezTo>
                    <a:pt x="317" y="59"/>
                    <a:pt x="319" y="69"/>
                    <a:pt x="319" y="69"/>
                  </a:cubicBezTo>
                  <a:lnTo>
                    <a:pt x="0" y="7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5" name="Freeform 800">
              <a:extLst>
                <a:ext uri="{FF2B5EF4-FFF2-40B4-BE49-F238E27FC236}">
                  <a16:creationId xmlns="" xmlns:a14="http://schemas.microsoft.com/office/drawing/2010/main" xmlns:p14="http://schemas.microsoft.com/office/powerpoint/2010/main" xmlns:a16="http://schemas.microsoft.com/office/drawing/2014/main" id="{F68FD85E-746A-4D65-8A8A-65518C8960EB}"/>
                </a:ext>
              </a:extLst>
            </p:cNvPr>
            <p:cNvSpPr>
              <a:spLocks/>
            </p:cNvSpPr>
            <p:nvPr/>
          </p:nvSpPr>
          <p:spPr bwMode="auto">
            <a:xfrm>
              <a:off x="4870216" y="2570654"/>
              <a:ext cx="46556" cy="23278"/>
            </a:xfrm>
            <a:custGeom>
              <a:avLst/>
              <a:gdLst>
                <a:gd name="T0" fmla="*/ 0 w 140"/>
                <a:gd name="T1" fmla="*/ 2147483646 h 69"/>
                <a:gd name="T2" fmla="*/ 0 w 140"/>
                <a:gd name="T3" fmla="*/ 2147483646 h 69"/>
                <a:gd name="T4" fmla="*/ 2147483646 w 140"/>
                <a:gd name="T5" fmla="*/ 0 h 69"/>
                <a:gd name="T6" fmla="*/ 2147483646 w 140"/>
                <a:gd name="T7" fmla="*/ 2147483646 h 69"/>
                <a:gd name="T8" fmla="*/ 2147483646 w 140"/>
                <a:gd name="T9" fmla="*/ 2147483646 h 69"/>
                <a:gd name="T10" fmla="*/ 2147483646 w 140"/>
                <a:gd name="T11" fmla="*/ 2147483646 h 69"/>
                <a:gd name="T12" fmla="*/ 0 w 140"/>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69">
                  <a:moveTo>
                    <a:pt x="0" y="37"/>
                  </a:moveTo>
                  <a:lnTo>
                    <a:pt x="0" y="37"/>
                  </a:lnTo>
                  <a:lnTo>
                    <a:pt x="12" y="0"/>
                  </a:lnTo>
                  <a:lnTo>
                    <a:pt x="140" y="53"/>
                  </a:lnTo>
                  <a:cubicBezTo>
                    <a:pt x="140" y="53"/>
                    <a:pt x="138" y="56"/>
                    <a:pt x="137" y="61"/>
                  </a:cubicBezTo>
                  <a:cubicBezTo>
                    <a:pt x="135" y="66"/>
                    <a:pt x="135" y="69"/>
                    <a:pt x="135" y="69"/>
                  </a:cubicBezTo>
                  <a:lnTo>
                    <a:pt x="0" y="3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6" name="Freeform 801">
              <a:extLst>
                <a:ext uri="{FF2B5EF4-FFF2-40B4-BE49-F238E27FC236}">
                  <a16:creationId xmlns="" xmlns:a14="http://schemas.microsoft.com/office/drawing/2010/main" xmlns:p14="http://schemas.microsoft.com/office/powerpoint/2010/main" xmlns:a16="http://schemas.microsoft.com/office/drawing/2014/main" id="{DEDB50E1-284D-446F-92B1-DC61A24FD051}"/>
                </a:ext>
              </a:extLst>
            </p:cNvPr>
            <p:cNvSpPr>
              <a:spLocks/>
            </p:cNvSpPr>
            <p:nvPr/>
          </p:nvSpPr>
          <p:spPr bwMode="auto">
            <a:xfrm>
              <a:off x="4826568" y="2521187"/>
              <a:ext cx="98932" cy="66925"/>
            </a:xfrm>
            <a:custGeom>
              <a:avLst/>
              <a:gdLst>
                <a:gd name="T0" fmla="*/ 0 w 306"/>
                <a:gd name="T1" fmla="*/ 2147483646 h 211"/>
                <a:gd name="T2" fmla="*/ 0 w 306"/>
                <a:gd name="T3" fmla="*/ 2147483646 h 211"/>
                <a:gd name="T4" fmla="*/ 2147483646 w 306"/>
                <a:gd name="T5" fmla="*/ 0 h 211"/>
                <a:gd name="T6" fmla="*/ 2147483646 w 306"/>
                <a:gd name="T7" fmla="*/ 2147483646 h 211"/>
                <a:gd name="T8" fmla="*/ 2147483646 w 306"/>
                <a:gd name="T9" fmla="*/ 2147483646 h 211"/>
                <a:gd name="T10" fmla="*/ 2147483646 w 306"/>
                <a:gd name="T11" fmla="*/ 2147483646 h 211"/>
                <a:gd name="T12" fmla="*/ 0 w 306"/>
                <a:gd name="T13" fmla="*/ 2147483646 h 2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 h="211">
                  <a:moveTo>
                    <a:pt x="0" y="60"/>
                  </a:moveTo>
                  <a:lnTo>
                    <a:pt x="0" y="60"/>
                  </a:lnTo>
                  <a:lnTo>
                    <a:pt x="37" y="0"/>
                  </a:lnTo>
                  <a:lnTo>
                    <a:pt x="306" y="167"/>
                  </a:lnTo>
                  <a:cubicBezTo>
                    <a:pt x="306" y="167"/>
                    <a:pt x="299" y="174"/>
                    <a:pt x="291" y="188"/>
                  </a:cubicBezTo>
                  <a:cubicBezTo>
                    <a:pt x="283" y="201"/>
                    <a:pt x="280" y="211"/>
                    <a:pt x="280" y="211"/>
                  </a:cubicBezTo>
                  <a:lnTo>
                    <a:pt x="0" y="6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7" name="Freeform 802">
              <a:extLst>
                <a:ext uri="{FF2B5EF4-FFF2-40B4-BE49-F238E27FC236}">
                  <a16:creationId xmlns="" xmlns:a14="http://schemas.microsoft.com/office/drawing/2010/main" xmlns:p14="http://schemas.microsoft.com/office/powerpoint/2010/main" xmlns:a16="http://schemas.microsoft.com/office/drawing/2014/main" id="{06D8C44B-BB89-428E-8EC6-2DF59E61BF2D}"/>
                </a:ext>
              </a:extLst>
            </p:cNvPr>
            <p:cNvSpPr>
              <a:spLocks/>
            </p:cNvSpPr>
            <p:nvPr/>
          </p:nvSpPr>
          <p:spPr bwMode="auto">
            <a:xfrm>
              <a:off x="4893494" y="2535737"/>
              <a:ext cx="34917" cy="37828"/>
            </a:xfrm>
            <a:custGeom>
              <a:avLst/>
              <a:gdLst>
                <a:gd name="T0" fmla="*/ 0 w 114"/>
                <a:gd name="T1" fmla="*/ 2147483646 h 122"/>
                <a:gd name="T2" fmla="*/ 0 w 114"/>
                <a:gd name="T3" fmla="*/ 2147483646 h 122"/>
                <a:gd name="T4" fmla="*/ 2147483646 w 114"/>
                <a:gd name="T5" fmla="*/ 0 h 122"/>
                <a:gd name="T6" fmla="*/ 2147483646 w 114"/>
                <a:gd name="T7" fmla="*/ 2147483646 h 122"/>
                <a:gd name="T8" fmla="*/ 2147483646 w 114"/>
                <a:gd name="T9" fmla="*/ 2147483646 h 122"/>
                <a:gd name="T10" fmla="*/ 2147483646 w 114"/>
                <a:gd name="T11" fmla="*/ 2147483646 h 122"/>
                <a:gd name="T12" fmla="*/ 0 w 114"/>
                <a:gd name="T13" fmla="*/ 2147483646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22">
                  <a:moveTo>
                    <a:pt x="0" y="26"/>
                  </a:moveTo>
                  <a:lnTo>
                    <a:pt x="0" y="26"/>
                  </a:lnTo>
                  <a:lnTo>
                    <a:pt x="29" y="0"/>
                  </a:lnTo>
                  <a:lnTo>
                    <a:pt x="114" y="110"/>
                  </a:lnTo>
                  <a:cubicBezTo>
                    <a:pt x="114" y="110"/>
                    <a:pt x="110" y="112"/>
                    <a:pt x="106" y="115"/>
                  </a:cubicBezTo>
                  <a:cubicBezTo>
                    <a:pt x="102" y="119"/>
                    <a:pt x="100" y="122"/>
                    <a:pt x="100" y="122"/>
                  </a:cubicBezTo>
                  <a:lnTo>
                    <a:pt x="0" y="2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8" name="Freeform 803">
              <a:extLst>
                <a:ext uri="{FF2B5EF4-FFF2-40B4-BE49-F238E27FC236}">
                  <a16:creationId xmlns="" xmlns:a14="http://schemas.microsoft.com/office/drawing/2010/main" xmlns:p14="http://schemas.microsoft.com/office/powerpoint/2010/main" xmlns:a16="http://schemas.microsoft.com/office/drawing/2014/main" id="{E3B9A480-2751-44B7-90C4-E46837904216}"/>
                </a:ext>
              </a:extLst>
            </p:cNvPr>
            <p:cNvSpPr>
              <a:spLocks/>
            </p:cNvSpPr>
            <p:nvPr/>
          </p:nvSpPr>
          <p:spPr bwMode="auto">
            <a:xfrm>
              <a:off x="4878944" y="2471722"/>
              <a:ext cx="66923" cy="98932"/>
            </a:xfrm>
            <a:custGeom>
              <a:avLst/>
              <a:gdLst>
                <a:gd name="T0" fmla="*/ 0 w 205"/>
                <a:gd name="T1" fmla="*/ 2147483646 h 306"/>
                <a:gd name="T2" fmla="*/ 0 w 205"/>
                <a:gd name="T3" fmla="*/ 2147483646 h 306"/>
                <a:gd name="T4" fmla="*/ 2147483646 w 205"/>
                <a:gd name="T5" fmla="*/ 0 h 306"/>
                <a:gd name="T6" fmla="*/ 2147483646 w 205"/>
                <a:gd name="T7" fmla="*/ 2147483646 h 306"/>
                <a:gd name="T8" fmla="*/ 2147483646 w 205"/>
                <a:gd name="T9" fmla="*/ 2147483646 h 306"/>
                <a:gd name="T10" fmla="*/ 2147483646 w 205"/>
                <a:gd name="T11" fmla="*/ 2147483646 h 306"/>
                <a:gd name="T12" fmla="*/ 0 w 205"/>
                <a:gd name="T13" fmla="*/ 2147483646 h 3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306">
                  <a:moveTo>
                    <a:pt x="0" y="34"/>
                  </a:moveTo>
                  <a:lnTo>
                    <a:pt x="0" y="34"/>
                  </a:lnTo>
                  <a:lnTo>
                    <a:pt x="62" y="0"/>
                  </a:lnTo>
                  <a:lnTo>
                    <a:pt x="205" y="281"/>
                  </a:lnTo>
                  <a:cubicBezTo>
                    <a:pt x="205" y="281"/>
                    <a:pt x="195" y="284"/>
                    <a:pt x="181" y="291"/>
                  </a:cubicBezTo>
                  <a:cubicBezTo>
                    <a:pt x="167" y="299"/>
                    <a:pt x="160" y="306"/>
                    <a:pt x="160" y="306"/>
                  </a:cubicBezTo>
                  <a:lnTo>
                    <a:pt x="0" y="3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9" name="Freeform 804">
              <a:extLst>
                <a:ext uri="{FF2B5EF4-FFF2-40B4-BE49-F238E27FC236}">
                  <a16:creationId xmlns="" xmlns:a14="http://schemas.microsoft.com/office/drawing/2010/main" xmlns:p14="http://schemas.microsoft.com/office/powerpoint/2010/main" xmlns:a16="http://schemas.microsoft.com/office/drawing/2014/main" id="{8DE31F1B-A2E0-434C-9374-D2C93A7E9C4C}"/>
                </a:ext>
              </a:extLst>
            </p:cNvPr>
            <p:cNvSpPr>
              <a:spLocks/>
            </p:cNvSpPr>
            <p:nvPr/>
          </p:nvSpPr>
          <p:spPr bwMode="auto">
            <a:xfrm>
              <a:off x="4931319" y="2515368"/>
              <a:ext cx="17459" cy="46556"/>
            </a:xfrm>
            <a:custGeom>
              <a:avLst/>
              <a:gdLst>
                <a:gd name="T0" fmla="*/ 0 w 57"/>
                <a:gd name="T1" fmla="*/ 2147483646 h 140"/>
                <a:gd name="T2" fmla="*/ 0 w 57"/>
                <a:gd name="T3" fmla="*/ 2147483646 h 140"/>
                <a:gd name="T4" fmla="*/ 2147483646 w 57"/>
                <a:gd name="T5" fmla="*/ 0 h 140"/>
                <a:gd name="T6" fmla="*/ 2147483646 w 57"/>
                <a:gd name="T7" fmla="*/ 2147483646 h 140"/>
                <a:gd name="T8" fmla="*/ 2147483646 w 57"/>
                <a:gd name="T9" fmla="*/ 2147483646 h 140"/>
                <a:gd name="T10" fmla="*/ 2147483646 w 57"/>
                <a:gd name="T11" fmla="*/ 2147483646 h 140"/>
                <a:gd name="T12" fmla="*/ 0 w 57"/>
                <a:gd name="T13" fmla="*/ 2147483646 h 1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140">
                  <a:moveTo>
                    <a:pt x="0" y="7"/>
                  </a:moveTo>
                  <a:lnTo>
                    <a:pt x="0" y="7"/>
                  </a:lnTo>
                  <a:lnTo>
                    <a:pt x="39" y="0"/>
                  </a:lnTo>
                  <a:lnTo>
                    <a:pt x="57" y="137"/>
                  </a:lnTo>
                  <a:cubicBezTo>
                    <a:pt x="57" y="137"/>
                    <a:pt x="54" y="137"/>
                    <a:pt x="48" y="138"/>
                  </a:cubicBezTo>
                  <a:cubicBezTo>
                    <a:pt x="43" y="139"/>
                    <a:pt x="40" y="140"/>
                    <a:pt x="40" y="140"/>
                  </a:cubicBezTo>
                  <a:lnTo>
                    <a:pt x="0" y="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sp>
        <p:nvSpPr>
          <p:cNvPr id="39" name="矩形 38">
            <a:extLst>
              <a:ext uri="{FF2B5EF4-FFF2-40B4-BE49-F238E27FC236}">
                <a16:creationId xmlns="" xmlns:a14="http://schemas.microsoft.com/office/drawing/2010/main" xmlns:p14="http://schemas.microsoft.com/office/powerpoint/2010/main" xmlns:a16="http://schemas.microsoft.com/office/drawing/2014/main" id="{7D55F3D2-E76E-4BF0-9082-F6BF341ABDEE}"/>
              </a:ext>
            </a:extLst>
          </p:cNvPr>
          <p:cNvSpPr/>
          <p:nvPr/>
        </p:nvSpPr>
        <p:spPr>
          <a:xfrm>
            <a:off x="7345969" y="4189543"/>
            <a:ext cx="1000222" cy="338554"/>
          </a:xfrm>
          <a:prstGeom prst="rect">
            <a:avLst/>
          </a:prstGeom>
          <a:noFill/>
        </p:spPr>
        <p:txBody>
          <a:bodyPr wrap="square" anchor="ctr">
            <a:noAutofit/>
          </a:bodyPr>
          <a:lstStyle/>
          <a:p>
            <a:pPr lvl="0" algn="r" defTabSz="914400" fontAlgn="ctr">
              <a:defRPr/>
            </a:pPr>
            <a:r>
              <a:rPr lang="en-US" sz="1400" b="1" dirty="0"/>
              <a:t>IP WAN</a:t>
            </a:r>
            <a:endParaRPr lang="en-US" altLang="zh-CN" sz="1400" b="1" dirty="0"/>
          </a:p>
        </p:txBody>
      </p:sp>
      <p:sp>
        <p:nvSpPr>
          <p:cNvPr id="41" name="矩形 40">
            <a:extLst>
              <a:ext uri="{FF2B5EF4-FFF2-40B4-BE49-F238E27FC236}">
                <a16:creationId xmlns="" xmlns:a14="http://schemas.microsoft.com/office/drawing/2010/main" xmlns:p14="http://schemas.microsoft.com/office/powerpoint/2010/main" xmlns:a16="http://schemas.microsoft.com/office/drawing/2014/main" id="{0B51F27C-2BA6-4449-9CDB-BE6B7503BC0E}"/>
              </a:ext>
            </a:extLst>
          </p:cNvPr>
          <p:cNvSpPr/>
          <p:nvPr/>
        </p:nvSpPr>
        <p:spPr>
          <a:xfrm>
            <a:off x="8410388" y="4159968"/>
            <a:ext cx="2132701" cy="338554"/>
          </a:xfrm>
          <a:prstGeom prst="rect">
            <a:avLst/>
          </a:prstGeom>
        </p:spPr>
        <p:txBody>
          <a:bodyPr wrap="square">
            <a:noAutofit/>
          </a:bodyPr>
          <a:lstStyle/>
          <a:p>
            <a:pPr lvl="0" algn="ctr" defTabSz="914400" fontAlgn="ctr">
              <a:defRPr/>
            </a:pPr>
            <a:r>
              <a:rPr lang="en-US" sz="1400" b="1" dirty="0" err="1"/>
              <a:t>iMaster</a:t>
            </a:r>
            <a:r>
              <a:rPr lang="en-US" sz="1400" b="1" dirty="0"/>
              <a:t> NCE-IP </a:t>
            </a:r>
            <a:endParaRPr lang="en-US" altLang="zh-CN" sz="1400" b="1" dirty="0">
              <a:solidFill>
                <a:srgbClr val="EC7061"/>
              </a:solidFill>
            </a:endParaRPr>
          </a:p>
        </p:txBody>
      </p:sp>
      <p:grpSp>
        <p:nvGrpSpPr>
          <p:cNvPr id="90" name="组合 3">
            <a:extLst>
              <a:ext uri="{FF2B5EF4-FFF2-40B4-BE49-F238E27FC236}">
                <a16:creationId xmlns="" xmlns:a14="http://schemas.microsoft.com/office/drawing/2010/main" xmlns:p14="http://schemas.microsoft.com/office/powerpoint/2010/main" xmlns:a16="http://schemas.microsoft.com/office/drawing/2014/main" id="{BF89261B-7CB8-45EE-B2D4-6A42234DB9E8}"/>
              </a:ext>
            </a:extLst>
          </p:cNvPr>
          <p:cNvGrpSpPr>
            <a:grpSpLocks/>
          </p:cNvGrpSpPr>
          <p:nvPr/>
        </p:nvGrpSpPr>
        <p:grpSpPr bwMode="auto">
          <a:xfrm>
            <a:off x="6884060" y="4188544"/>
            <a:ext cx="373971" cy="354562"/>
            <a:chOff x="3668486" y="2384430"/>
            <a:chExt cx="430644" cy="439372"/>
          </a:xfrm>
          <a:solidFill>
            <a:srgbClr val="00B0F0"/>
          </a:solidFill>
        </p:grpSpPr>
        <p:sp>
          <p:nvSpPr>
            <p:cNvPr id="91" name="Freeform 764">
              <a:extLst>
                <a:ext uri="{FF2B5EF4-FFF2-40B4-BE49-F238E27FC236}">
                  <a16:creationId xmlns="" xmlns:a14="http://schemas.microsoft.com/office/drawing/2010/main" xmlns:p14="http://schemas.microsoft.com/office/powerpoint/2010/main" xmlns:a16="http://schemas.microsoft.com/office/drawing/2014/main" id="{2BD3FB4E-667B-45DD-898C-21976924390A}"/>
                </a:ext>
              </a:extLst>
            </p:cNvPr>
            <p:cNvSpPr>
              <a:spLocks/>
            </p:cNvSpPr>
            <p:nvPr/>
          </p:nvSpPr>
          <p:spPr bwMode="auto">
            <a:xfrm>
              <a:off x="3668486" y="2384430"/>
              <a:ext cx="430644" cy="427735"/>
            </a:xfrm>
            <a:custGeom>
              <a:avLst/>
              <a:gdLst>
                <a:gd name="T0" fmla="*/ 2147483646 w 1343"/>
                <a:gd name="T1" fmla="*/ 2147483646 h 1338"/>
                <a:gd name="T2" fmla="*/ 2147483646 w 1343"/>
                <a:gd name="T3" fmla="*/ 2147483646 h 1338"/>
                <a:gd name="T4" fmla="*/ 2147483646 w 1343"/>
                <a:gd name="T5" fmla="*/ 2147483646 h 1338"/>
                <a:gd name="T6" fmla="*/ 0 w 1343"/>
                <a:gd name="T7" fmla="*/ 2147483646 h 1338"/>
                <a:gd name="T8" fmla="*/ 2147483646 w 1343"/>
                <a:gd name="T9" fmla="*/ 0 h 1338"/>
                <a:gd name="T10" fmla="*/ 2147483646 w 1343"/>
                <a:gd name="T11" fmla="*/ 2147483646 h 1338"/>
                <a:gd name="T12" fmla="*/ 2147483646 w 1343"/>
                <a:gd name="T13" fmla="*/ 2147483646 h 1338"/>
                <a:gd name="T14" fmla="*/ 2147483646 w 1343"/>
                <a:gd name="T15" fmla="*/ 2147483646 h 1338"/>
                <a:gd name="T16" fmla="*/ 2147483646 w 1343"/>
                <a:gd name="T17" fmla="*/ 2147483646 h 1338"/>
                <a:gd name="T18" fmla="*/ 2147483646 w 1343"/>
                <a:gd name="T19" fmla="*/ 2147483646 h 1338"/>
                <a:gd name="T20" fmla="*/ 2147483646 w 1343"/>
                <a:gd name="T21" fmla="*/ 2147483646 h 1338"/>
                <a:gd name="T22" fmla="*/ 2147483646 w 1343"/>
                <a:gd name="T23" fmla="*/ 2147483646 h 1338"/>
                <a:gd name="T24" fmla="*/ 2147483646 w 1343"/>
                <a:gd name="T25" fmla="*/ 2147483646 h 1338"/>
                <a:gd name="T26" fmla="*/ 2147483646 w 1343"/>
                <a:gd name="T27" fmla="*/ 2147483646 h 1338"/>
                <a:gd name="T28" fmla="*/ 2147483646 w 1343"/>
                <a:gd name="T29" fmla="*/ 2147483646 h 13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43" h="1338">
                  <a:moveTo>
                    <a:pt x="576" y="1336"/>
                  </a:moveTo>
                  <a:lnTo>
                    <a:pt x="576" y="1336"/>
                  </a:lnTo>
                  <a:cubicBezTo>
                    <a:pt x="574" y="1336"/>
                    <a:pt x="573" y="1335"/>
                    <a:pt x="571" y="1335"/>
                  </a:cubicBezTo>
                  <a:cubicBezTo>
                    <a:pt x="246" y="1286"/>
                    <a:pt x="0" y="1001"/>
                    <a:pt x="0" y="671"/>
                  </a:cubicBezTo>
                  <a:cubicBezTo>
                    <a:pt x="0" y="301"/>
                    <a:pt x="301" y="0"/>
                    <a:pt x="672" y="0"/>
                  </a:cubicBezTo>
                  <a:cubicBezTo>
                    <a:pt x="1042" y="0"/>
                    <a:pt x="1343" y="301"/>
                    <a:pt x="1343" y="671"/>
                  </a:cubicBezTo>
                  <a:cubicBezTo>
                    <a:pt x="1343" y="1001"/>
                    <a:pt x="1098" y="1286"/>
                    <a:pt x="772" y="1335"/>
                  </a:cubicBezTo>
                  <a:cubicBezTo>
                    <a:pt x="754" y="1338"/>
                    <a:pt x="737" y="1325"/>
                    <a:pt x="734" y="1307"/>
                  </a:cubicBezTo>
                  <a:cubicBezTo>
                    <a:pt x="732" y="1289"/>
                    <a:pt x="744" y="1272"/>
                    <a:pt x="762" y="1269"/>
                  </a:cubicBezTo>
                  <a:cubicBezTo>
                    <a:pt x="1055" y="1225"/>
                    <a:pt x="1276" y="968"/>
                    <a:pt x="1276" y="671"/>
                  </a:cubicBezTo>
                  <a:cubicBezTo>
                    <a:pt x="1276" y="338"/>
                    <a:pt x="1005" y="67"/>
                    <a:pt x="672" y="67"/>
                  </a:cubicBezTo>
                  <a:cubicBezTo>
                    <a:pt x="338" y="67"/>
                    <a:pt x="67" y="338"/>
                    <a:pt x="67" y="671"/>
                  </a:cubicBezTo>
                  <a:cubicBezTo>
                    <a:pt x="67" y="968"/>
                    <a:pt x="288" y="1225"/>
                    <a:pt x="581" y="1269"/>
                  </a:cubicBezTo>
                  <a:cubicBezTo>
                    <a:pt x="599" y="1272"/>
                    <a:pt x="612" y="1289"/>
                    <a:pt x="609" y="1307"/>
                  </a:cubicBezTo>
                  <a:cubicBezTo>
                    <a:pt x="606" y="1324"/>
                    <a:pt x="592" y="1336"/>
                    <a:pt x="576" y="133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2" name="Freeform 765">
              <a:extLst>
                <a:ext uri="{FF2B5EF4-FFF2-40B4-BE49-F238E27FC236}">
                  <a16:creationId xmlns="" xmlns:a14="http://schemas.microsoft.com/office/drawing/2010/main" xmlns:p14="http://schemas.microsoft.com/office/powerpoint/2010/main" xmlns:a16="http://schemas.microsoft.com/office/drawing/2014/main" id="{8D06CD32-BCA9-44BE-9B94-990E7C33B93E}"/>
                </a:ext>
              </a:extLst>
            </p:cNvPr>
            <p:cNvSpPr>
              <a:spLocks/>
            </p:cNvSpPr>
            <p:nvPr/>
          </p:nvSpPr>
          <p:spPr bwMode="auto">
            <a:xfrm>
              <a:off x="3825612" y="2777246"/>
              <a:ext cx="43645" cy="46556"/>
            </a:xfrm>
            <a:custGeom>
              <a:avLst/>
              <a:gdLst>
                <a:gd name="T0" fmla="*/ 2147483646 w 138"/>
                <a:gd name="T1" fmla="*/ 2147483646 h 138"/>
                <a:gd name="T2" fmla="*/ 2147483646 w 138"/>
                <a:gd name="T3" fmla="*/ 2147483646 h 138"/>
                <a:gd name="T4" fmla="*/ 0 w 138"/>
                <a:gd name="T5" fmla="*/ 2147483646 h 138"/>
                <a:gd name="T6" fmla="*/ 2147483646 w 138"/>
                <a:gd name="T7" fmla="*/ 0 h 138"/>
                <a:gd name="T8" fmla="*/ 2147483646 w 138"/>
                <a:gd name="T9" fmla="*/ 2147483646 h 138"/>
                <a:gd name="T10" fmla="*/ 2147483646 w 138"/>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3" name="Freeform 766">
              <a:extLst>
                <a:ext uri="{FF2B5EF4-FFF2-40B4-BE49-F238E27FC236}">
                  <a16:creationId xmlns="" xmlns:a14="http://schemas.microsoft.com/office/drawing/2010/main" xmlns:p14="http://schemas.microsoft.com/office/powerpoint/2010/main" xmlns:a16="http://schemas.microsoft.com/office/drawing/2014/main" id="{1F6D6F5E-ED0D-4A5D-A2D2-33CB09C02799}"/>
                </a:ext>
              </a:extLst>
            </p:cNvPr>
            <p:cNvSpPr>
              <a:spLocks/>
            </p:cNvSpPr>
            <p:nvPr/>
          </p:nvSpPr>
          <p:spPr bwMode="auto">
            <a:xfrm>
              <a:off x="3898357" y="2777246"/>
              <a:ext cx="43645" cy="46556"/>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4" name="Freeform 767">
              <a:extLst>
                <a:ext uri="{FF2B5EF4-FFF2-40B4-BE49-F238E27FC236}">
                  <a16:creationId xmlns="" xmlns:a14="http://schemas.microsoft.com/office/drawing/2010/main" xmlns:p14="http://schemas.microsoft.com/office/powerpoint/2010/main" xmlns:a16="http://schemas.microsoft.com/office/drawing/2014/main" id="{D4E08FB4-86FA-45AD-87AF-658CF359AE3A}"/>
                </a:ext>
              </a:extLst>
            </p:cNvPr>
            <p:cNvSpPr>
              <a:spLocks/>
            </p:cNvSpPr>
            <p:nvPr/>
          </p:nvSpPr>
          <p:spPr bwMode="auto">
            <a:xfrm>
              <a:off x="3805245" y="2390249"/>
              <a:ext cx="180405" cy="395727"/>
            </a:xfrm>
            <a:custGeom>
              <a:avLst/>
              <a:gdLst>
                <a:gd name="T0" fmla="*/ 2147483646 w 572"/>
                <a:gd name="T1" fmla="*/ 2147483646 h 1242"/>
                <a:gd name="T2" fmla="*/ 2147483646 w 572"/>
                <a:gd name="T3" fmla="*/ 2147483646 h 1242"/>
                <a:gd name="T4" fmla="*/ 2147483646 w 572"/>
                <a:gd name="T5" fmla="*/ 2147483646 h 1242"/>
                <a:gd name="T6" fmla="*/ 2147483646 w 572"/>
                <a:gd name="T7" fmla="*/ 2147483646 h 1242"/>
                <a:gd name="T8" fmla="*/ 2147483646 w 572"/>
                <a:gd name="T9" fmla="*/ 2147483646 h 1242"/>
                <a:gd name="T10" fmla="*/ 2147483646 w 572"/>
                <a:gd name="T11" fmla="*/ 2147483646 h 1242"/>
                <a:gd name="T12" fmla="*/ 2147483646 w 572"/>
                <a:gd name="T13" fmla="*/ 2147483646 h 1242"/>
                <a:gd name="T14" fmla="*/ 2147483646 w 572"/>
                <a:gd name="T15" fmla="*/ 2147483646 h 1242"/>
                <a:gd name="T16" fmla="*/ 2147483646 w 572"/>
                <a:gd name="T17" fmla="*/ 2147483646 h 1242"/>
                <a:gd name="T18" fmla="*/ 2147483646 w 572"/>
                <a:gd name="T19" fmla="*/ 2147483646 h 1242"/>
                <a:gd name="T20" fmla="*/ 2147483646 w 572"/>
                <a:gd name="T21" fmla="*/ 2147483646 h 1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2" h="1242">
                  <a:moveTo>
                    <a:pt x="541" y="1242"/>
                  </a:moveTo>
                  <a:lnTo>
                    <a:pt x="541" y="1242"/>
                  </a:lnTo>
                  <a:cubicBezTo>
                    <a:pt x="537" y="1242"/>
                    <a:pt x="533" y="1241"/>
                    <a:pt x="529" y="1239"/>
                  </a:cubicBezTo>
                  <a:cubicBezTo>
                    <a:pt x="105" y="1016"/>
                    <a:pt x="10" y="695"/>
                    <a:pt x="5" y="466"/>
                  </a:cubicBezTo>
                  <a:cubicBezTo>
                    <a:pt x="0" y="218"/>
                    <a:pt x="94" y="27"/>
                    <a:pt x="98" y="19"/>
                  </a:cubicBezTo>
                  <a:cubicBezTo>
                    <a:pt x="104" y="6"/>
                    <a:pt x="120" y="0"/>
                    <a:pt x="134" y="7"/>
                  </a:cubicBezTo>
                  <a:cubicBezTo>
                    <a:pt x="147" y="13"/>
                    <a:pt x="152" y="29"/>
                    <a:pt x="146" y="42"/>
                  </a:cubicBezTo>
                  <a:cubicBezTo>
                    <a:pt x="145" y="44"/>
                    <a:pt x="53" y="232"/>
                    <a:pt x="59" y="467"/>
                  </a:cubicBezTo>
                  <a:cubicBezTo>
                    <a:pt x="66" y="778"/>
                    <a:pt x="232" y="1023"/>
                    <a:pt x="554" y="1192"/>
                  </a:cubicBezTo>
                  <a:cubicBezTo>
                    <a:pt x="567" y="1199"/>
                    <a:pt x="572" y="1215"/>
                    <a:pt x="565" y="1228"/>
                  </a:cubicBezTo>
                  <a:cubicBezTo>
                    <a:pt x="560" y="1237"/>
                    <a:pt x="551" y="1242"/>
                    <a:pt x="541" y="124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5" name="Freeform 768">
              <a:extLst>
                <a:ext uri="{FF2B5EF4-FFF2-40B4-BE49-F238E27FC236}">
                  <a16:creationId xmlns="" xmlns:a14="http://schemas.microsoft.com/office/drawing/2010/main" xmlns:p14="http://schemas.microsoft.com/office/powerpoint/2010/main" xmlns:a16="http://schemas.microsoft.com/office/drawing/2014/main" id="{517C9A7B-6DB9-4173-837A-3A8613127560}"/>
                </a:ext>
              </a:extLst>
            </p:cNvPr>
            <p:cNvSpPr>
              <a:spLocks/>
            </p:cNvSpPr>
            <p:nvPr/>
          </p:nvSpPr>
          <p:spPr bwMode="auto">
            <a:xfrm>
              <a:off x="3741230" y="2428075"/>
              <a:ext cx="337532" cy="261878"/>
            </a:xfrm>
            <a:custGeom>
              <a:avLst/>
              <a:gdLst>
                <a:gd name="T0" fmla="*/ 2147483646 w 1060"/>
                <a:gd name="T1" fmla="*/ 2147483646 h 821"/>
                <a:gd name="T2" fmla="*/ 2147483646 w 1060"/>
                <a:gd name="T3" fmla="*/ 2147483646 h 821"/>
                <a:gd name="T4" fmla="*/ 2147483646 w 1060"/>
                <a:gd name="T5" fmla="*/ 2147483646 h 821"/>
                <a:gd name="T6" fmla="*/ 2147483646 w 1060"/>
                <a:gd name="T7" fmla="*/ 2147483646 h 821"/>
                <a:gd name="T8" fmla="*/ 2147483646 w 1060"/>
                <a:gd name="T9" fmla="*/ 2147483646 h 821"/>
                <a:gd name="T10" fmla="*/ 2147483646 w 1060"/>
                <a:gd name="T11" fmla="*/ 2147483646 h 821"/>
                <a:gd name="T12" fmla="*/ 2147483646 w 1060"/>
                <a:gd name="T13" fmla="*/ 2147483646 h 821"/>
                <a:gd name="T14" fmla="*/ 2147483646 w 1060"/>
                <a:gd name="T15" fmla="*/ 2147483646 h 821"/>
                <a:gd name="T16" fmla="*/ 2147483646 w 1060"/>
                <a:gd name="T17" fmla="*/ 2147483646 h 821"/>
                <a:gd name="T18" fmla="*/ 2147483646 w 1060"/>
                <a:gd name="T19" fmla="*/ 2147483646 h 821"/>
                <a:gd name="T20" fmla="*/ 2147483646 w 1060"/>
                <a:gd name="T21" fmla="*/ 2147483646 h 8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821">
                  <a:moveTo>
                    <a:pt x="1031" y="821"/>
                  </a:moveTo>
                  <a:lnTo>
                    <a:pt x="1031" y="821"/>
                  </a:lnTo>
                  <a:cubicBezTo>
                    <a:pt x="1018" y="821"/>
                    <a:pt x="1007" y="812"/>
                    <a:pt x="1004" y="799"/>
                  </a:cubicBezTo>
                  <a:cubicBezTo>
                    <a:pt x="938" y="464"/>
                    <a:pt x="768" y="241"/>
                    <a:pt x="500" y="136"/>
                  </a:cubicBezTo>
                  <a:cubicBezTo>
                    <a:pt x="291" y="54"/>
                    <a:pt x="89" y="72"/>
                    <a:pt x="32" y="79"/>
                  </a:cubicBezTo>
                  <a:cubicBezTo>
                    <a:pt x="17" y="81"/>
                    <a:pt x="4" y="71"/>
                    <a:pt x="2" y="56"/>
                  </a:cubicBezTo>
                  <a:cubicBezTo>
                    <a:pt x="0" y="41"/>
                    <a:pt x="10" y="28"/>
                    <a:pt x="25" y="26"/>
                  </a:cubicBezTo>
                  <a:cubicBezTo>
                    <a:pt x="85" y="18"/>
                    <a:pt x="299" y="0"/>
                    <a:pt x="520" y="87"/>
                  </a:cubicBezTo>
                  <a:cubicBezTo>
                    <a:pt x="806" y="199"/>
                    <a:pt x="986" y="435"/>
                    <a:pt x="1057" y="789"/>
                  </a:cubicBezTo>
                  <a:cubicBezTo>
                    <a:pt x="1060" y="803"/>
                    <a:pt x="1050" y="817"/>
                    <a:pt x="1036" y="820"/>
                  </a:cubicBezTo>
                  <a:cubicBezTo>
                    <a:pt x="1034" y="820"/>
                    <a:pt x="1032" y="821"/>
                    <a:pt x="1031" y="821"/>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6" name="Freeform 769">
              <a:extLst>
                <a:ext uri="{FF2B5EF4-FFF2-40B4-BE49-F238E27FC236}">
                  <a16:creationId xmlns="" xmlns:a14="http://schemas.microsoft.com/office/drawing/2010/main" xmlns:p14="http://schemas.microsoft.com/office/powerpoint/2010/main" xmlns:a16="http://schemas.microsoft.com/office/drawing/2014/main" id="{8507B847-9620-4830-A0D3-7A4AE0AD4E58}"/>
                </a:ext>
              </a:extLst>
            </p:cNvPr>
            <p:cNvSpPr>
              <a:spLocks/>
            </p:cNvSpPr>
            <p:nvPr/>
          </p:nvSpPr>
          <p:spPr bwMode="auto">
            <a:xfrm>
              <a:off x="3674305" y="2561924"/>
              <a:ext cx="421914" cy="128029"/>
            </a:xfrm>
            <a:custGeom>
              <a:avLst/>
              <a:gdLst>
                <a:gd name="T0" fmla="*/ 2147483646 w 1321"/>
                <a:gd name="T1" fmla="*/ 2147483646 h 397"/>
                <a:gd name="T2" fmla="*/ 2147483646 w 1321"/>
                <a:gd name="T3" fmla="*/ 2147483646 h 397"/>
                <a:gd name="T4" fmla="*/ 2147483646 w 1321"/>
                <a:gd name="T5" fmla="*/ 2147483646 h 397"/>
                <a:gd name="T6" fmla="*/ 2147483646 w 1321"/>
                <a:gd name="T7" fmla="*/ 2147483646 h 397"/>
                <a:gd name="T8" fmla="*/ 2147483646 w 1321"/>
                <a:gd name="T9" fmla="*/ 2147483646 h 397"/>
                <a:gd name="T10" fmla="*/ 2147483646 w 1321"/>
                <a:gd name="T11" fmla="*/ 2147483646 h 397"/>
                <a:gd name="T12" fmla="*/ 2147483646 w 1321"/>
                <a:gd name="T13" fmla="*/ 2147483646 h 397"/>
                <a:gd name="T14" fmla="*/ 2147483646 w 1321"/>
                <a:gd name="T15" fmla="*/ 2147483646 h 397"/>
                <a:gd name="T16" fmla="*/ 2147483646 w 1321"/>
                <a:gd name="T17" fmla="*/ 2147483646 h 397"/>
                <a:gd name="T18" fmla="*/ 2147483646 w 1321"/>
                <a:gd name="T19" fmla="*/ 2147483646 h 397"/>
                <a:gd name="T20" fmla="*/ 2147483646 w 1321"/>
                <a:gd name="T21" fmla="*/ 2147483646 h 397"/>
                <a:gd name="T22" fmla="*/ 2147483646 w 1321"/>
                <a:gd name="T23" fmla="*/ 214748364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1" h="397">
                  <a:moveTo>
                    <a:pt x="613" y="397"/>
                  </a:moveTo>
                  <a:lnTo>
                    <a:pt x="613" y="397"/>
                  </a:lnTo>
                  <a:cubicBezTo>
                    <a:pt x="261" y="397"/>
                    <a:pt x="20" y="154"/>
                    <a:pt x="10" y="143"/>
                  </a:cubicBezTo>
                  <a:cubicBezTo>
                    <a:pt x="0" y="133"/>
                    <a:pt x="0" y="116"/>
                    <a:pt x="10" y="106"/>
                  </a:cubicBezTo>
                  <a:cubicBezTo>
                    <a:pt x="21" y="95"/>
                    <a:pt x="38" y="96"/>
                    <a:pt x="48" y="106"/>
                  </a:cubicBezTo>
                  <a:cubicBezTo>
                    <a:pt x="50" y="109"/>
                    <a:pt x="284" y="344"/>
                    <a:pt x="613" y="344"/>
                  </a:cubicBezTo>
                  <a:cubicBezTo>
                    <a:pt x="615" y="344"/>
                    <a:pt x="617" y="344"/>
                    <a:pt x="619" y="344"/>
                  </a:cubicBezTo>
                  <a:cubicBezTo>
                    <a:pt x="846" y="342"/>
                    <a:pt x="1066" y="230"/>
                    <a:pt x="1272" y="11"/>
                  </a:cubicBezTo>
                  <a:cubicBezTo>
                    <a:pt x="1282" y="0"/>
                    <a:pt x="1299" y="0"/>
                    <a:pt x="1310" y="10"/>
                  </a:cubicBezTo>
                  <a:cubicBezTo>
                    <a:pt x="1321" y="20"/>
                    <a:pt x="1321" y="37"/>
                    <a:pt x="1311" y="47"/>
                  </a:cubicBezTo>
                  <a:cubicBezTo>
                    <a:pt x="1094" y="278"/>
                    <a:pt x="861" y="395"/>
                    <a:pt x="619" y="397"/>
                  </a:cubicBezTo>
                  <a:cubicBezTo>
                    <a:pt x="617" y="397"/>
                    <a:pt x="615" y="397"/>
                    <a:pt x="613" y="39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7" name="Freeform 770">
              <a:extLst>
                <a:ext uri="{FF2B5EF4-FFF2-40B4-BE49-F238E27FC236}">
                  <a16:creationId xmlns="" xmlns:a14="http://schemas.microsoft.com/office/drawing/2010/main" xmlns:p14="http://schemas.microsoft.com/office/powerpoint/2010/main" xmlns:a16="http://schemas.microsoft.com/office/drawing/2014/main" id="{2EF3A0BA-F751-4DF0-BDCE-762FACFACC52}"/>
                </a:ext>
              </a:extLst>
            </p:cNvPr>
            <p:cNvSpPr>
              <a:spLocks/>
            </p:cNvSpPr>
            <p:nvPr/>
          </p:nvSpPr>
          <p:spPr bwMode="auto">
            <a:xfrm>
              <a:off x="3747050" y="2425166"/>
              <a:ext cx="267698" cy="343351"/>
            </a:xfrm>
            <a:custGeom>
              <a:avLst/>
              <a:gdLst>
                <a:gd name="T0" fmla="*/ 2147483646 w 832"/>
                <a:gd name="T1" fmla="*/ 2147483646 h 1073"/>
                <a:gd name="T2" fmla="*/ 2147483646 w 832"/>
                <a:gd name="T3" fmla="*/ 2147483646 h 1073"/>
                <a:gd name="T4" fmla="*/ 2147483646 w 832"/>
                <a:gd name="T5" fmla="*/ 2147483646 h 1073"/>
                <a:gd name="T6" fmla="*/ 2147483646 w 832"/>
                <a:gd name="T7" fmla="*/ 2147483646 h 1073"/>
                <a:gd name="T8" fmla="*/ 2147483646 w 832"/>
                <a:gd name="T9" fmla="*/ 2147483646 h 1073"/>
                <a:gd name="T10" fmla="*/ 2147483646 w 832"/>
                <a:gd name="T11" fmla="*/ 2147483646 h 1073"/>
                <a:gd name="T12" fmla="*/ 2147483646 w 832"/>
                <a:gd name="T13" fmla="*/ 2147483646 h 1073"/>
                <a:gd name="T14" fmla="*/ 2147483646 w 832"/>
                <a:gd name="T15" fmla="*/ 2147483646 h 1073"/>
                <a:gd name="T16" fmla="*/ 2147483646 w 832"/>
                <a:gd name="T17" fmla="*/ 2147483646 h 1073"/>
                <a:gd name="T18" fmla="*/ 2147483646 w 832"/>
                <a:gd name="T19" fmla="*/ 2147483646 h 1073"/>
                <a:gd name="T20" fmla="*/ 2147483646 w 832"/>
                <a:gd name="T21" fmla="*/ 2147483646 h 10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2" h="1073">
                  <a:moveTo>
                    <a:pt x="63" y="1073"/>
                  </a:moveTo>
                  <a:lnTo>
                    <a:pt x="63" y="1073"/>
                  </a:lnTo>
                  <a:cubicBezTo>
                    <a:pt x="51" y="1073"/>
                    <a:pt x="39" y="1064"/>
                    <a:pt x="37" y="1051"/>
                  </a:cubicBezTo>
                  <a:cubicBezTo>
                    <a:pt x="36" y="1042"/>
                    <a:pt x="0" y="832"/>
                    <a:pt x="75" y="596"/>
                  </a:cubicBezTo>
                  <a:cubicBezTo>
                    <a:pt x="145" y="377"/>
                    <a:pt x="327" y="97"/>
                    <a:pt x="797" y="3"/>
                  </a:cubicBezTo>
                  <a:cubicBezTo>
                    <a:pt x="812" y="0"/>
                    <a:pt x="826" y="10"/>
                    <a:pt x="829" y="24"/>
                  </a:cubicBezTo>
                  <a:cubicBezTo>
                    <a:pt x="832" y="39"/>
                    <a:pt x="822" y="53"/>
                    <a:pt x="808" y="56"/>
                  </a:cubicBezTo>
                  <a:cubicBezTo>
                    <a:pt x="451" y="127"/>
                    <a:pt x="221" y="314"/>
                    <a:pt x="126" y="612"/>
                  </a:cubicBezTo>
                  <a:cubicBezTo>
                    <a:pt x="55" y="836"/>
                    <a:pt x="89" y="1040"/>
                    <a:pt x="90" y="1042"/>
                  </a:cubicBezTo>
                  <a:cubicBezTo>
                    <a:pt x="92" y="1056"/>
                    <a:pt x="83" y="1070"/>
                    <a:pt x="68" y="1073"/>
                  </a:cubicBezTo>
                  <a:cubicBezTo>
                    <a:pt x="67" y="1073"/>
                    <a:pt x="65" y="1073"/>
                    <a:pt x="63" y="107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8" name="Freeform 771">
              <a:extLst>
                <a:ext uri="{FF2B5EF4-FFF2-40B4-BE49-F238E27FC236}">
                  <a16:creationId xmlns="" xmlns:a14="http://schemas.microsoft.com/office/drawing/2010/main" xmlns:p14="http://schemas.microsoft.com/office/powerpoint/2010/main" xmlns:a16="http://schemas.microsoft.com/office/drawing/2014/main" id="{F83F32A3-500C-4314-8189-D428EBC5E9BB}"/>
                </a:ext>
              </a:extLst>
            </p:cNvPr>
            <p:cNvSpPr>
              <a:spLocks/>
            </p:cNvSpPr>
            <p:nvPr/>
          </p:nvSpPr>
          <p:spPr bwMode="auto">
            <a:xfrm>
              <a:off x="3840162" y="265794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0" y="0"/>
                    <a:pt x="130" y="29"/>
                    <a:pt x="130" y="65"/>
                  </a:cubicBezTo>
                  <a:cubicBezTo>
                    <a:pt x="130" y="100"/>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9" name="Freeform 772">
              <a:extLst>
                <a:ext uri="{FF2B5EF4-FFF2-40B4-BE49-F238E27FC236}">
                  <a16:creationId xmlns="" xmlns:a14="http://schemas.microsoft.com/office/drawing/2010/main" xmlns:p14="http://schemas.microsoft.com/office/powerpoint/2010/main" xmlns:a16="http://schemas.microsoft.com/office/drawing/2014/main" id="{6005C602-0A4A-42E8-8822-989A436D6E0F}"/>
                </a:ext>
              </a:extLst>
            </p:cNvPr>
            <p:cNvSpPr>
              <a:spLocks/>
            </p:cNvSpPr>
            <p:nvPr/>
          </p:nvSpPr>
          <p:spPr bwMode="auto">
            <a:xfrm>
              <a:off x="4026386" y="2585202"/>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8" y="130"/>
                    <a:pt x="0" y="101"/>
                    <a:pt x="0" y="65"/>
                  </a:cubicBezTo>
                  <a:cubicBezTo>
                    <a:pt x="0" y="29"/>
                    <a:pt x="28" y="0"/>
                    <a:pt x="65" y="0"/>
                  </a:cubicBezTo>
                  <a:cubicBezTo>
                    <a:pt x="100" y="0"/>
                    <a:pt x="130" y="29"/>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0" name="Freeform 773">
              <a:extLst>
                <a:ext uri="{FF2B5EF4-FFF2-40B4-BE49-F238E27FC236}">
                  <a16:creationId xmlns="" xmlns:a14="http://schemas.microsoft.com/office/drawing/2010/main" xmlns:p14="http://schemas.microsoft.com/office/powerpoint/2010/main" xmlns:a16="http://schemas.microsoft.com/office/drawing/2014/main" id="{5DC32D33-64E0-49B6-8BEB-4AB7363C4E62}"/>
                </a:ext>
              </a:extLst>
            </p:cNvPr>
            <p:cNvSpPr>
              <a:spLocks/>
            </p:cNvSpPr>
            <p:nvPr/>
          </p:nvSpPr>
          <p:spPr bwMode="auto">
            <a:xfrm>
              <a:off x="3889627" y="2445534"/>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1" name="Freeform 774">
              <a:extLst>
                <a:ext uri="{FF2B5EF4-FFF2-40B4-BE49-F238E27FC236}">
                  <a16:creationId xmlns="" xmlns:a14="http://schemas.microsoft.com/office/drawing/2010/main" xmlns:p14="http://schemas.microsoft.com/office/powerpoint/2010/main" xmlns:a16="http://schemas.microsoft.com/office/drawing/2014/main" id="{58350486-5193-43C3-93EF-3D4EBF5EDA4D}"/>
                </a:ext>
              </a:extLst>
            </p:cNvPr>
            <p:cNvSpPr>
              <a:spLocks/>
            </p:cNvSpPr>
            <p:nvPr/>
          </p:nvSpPr>
          <p:spPr bwMode="auto">
            <a:xfrm>
              <a:off x="3805245" y="2425166"/>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2" name="Freeform 775">
              <a:extLst>
                <a:ext uri="{FF2B5EF4-FFF2-40B4-BE49-F238E27FC236}">
                  <a16:creationId xmlns="" xmlns:a14="http://schemas.microsoft.com/office/drawing/2010/main" xmlns:p14="http://schemas.microsoft.com/office/powerpoint/2010/main" xmlns:a16="http://schemas.microsoft.com/office/drawing/2014/main" id="{563E25C0-6B6A-4291-89EC-38B750C1A703}"/>
                </a:ext>
              </a:extLst>
            </p:cNvPr>
            <p:cNvSpPr>
              <a:spLocks/>
            </p:cNvSpPr>
            <p:nvPr/>
          </p:nvSpPr>
          <p:spPr bwMode="auto">
            <a:xfrm>
              <a:off x="3793606" y="252700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30"/>
                    <a:pt x="29" y="0"/>
                    <a:pt x="65" y="0"/>
                  </a:cubicBezTo>
                  <a:cubicBezTo>
                    <a:pt x="100" y="0"/>
                    <a:pt x="130" y="30"/>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3" name="Freeform 776">
              <a:extLst>
                <a:ext uri="{FF2B5EF4-FFF2-40B4-BE49-F238E27FC236}">
                  <a16:creationId xmlns="" xmlns:a14="http://schemas.microsoft.com/office/drawing/2010/main" xmlns:p14="http://schemas.microsoft.com/office/powerpoint/2010/main" xmlns:a16="http://schemas.microsoft.com/office/drawing/2014/main" id="{E05B8343-F1D5-4DE3-A2E5-5CC56EDAF32D}"/>
                </a:ext>
              </a:extLst>
            </p:cNvPr>
            <p:cNvSpPr>
              <a:spLocks/>
            </p:cNvSpPr>
            <p:nvPr/>
          </p:nvSpPr>
          <p:spPr bwMode="auto">
            <a:xfrm>
              <a:off x="3749959" y="2637577"/>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1" y="0"/>
                    <a:pt x="130" y="29"/>
                    <a:pt x="130" y="65"/>
                  </a:cubicBezTo>
                  <a:cubicBezTo>
                    <a:pt x="130" y="100"/>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sp>
        <p:nvSpPr>
          <p:cNvPr id="127" name="矩形 126">
            <a:extLst>
              <a:ext uri="{FF2B5EF4-FFF2-40B4-BE49-F238E27FC236}">
                <a16:creationId xmlns="" xmlns:a14="http://schemas.microsoft.com/office/drawing/2010/main" xmlns:p14="http://schemas.microsoft.com/office/powerpoint/2010/main" xmlns:a16="http://schemas.microsoft.com/office/drawing/2014/main" id="{A2DFCC5A-F6F4-4CFE-91C3-D3C8A5D9B3EE}"/>
              </a:ext>
            </a:extLst>
          </p:cNvPr>
          <p:cNvSpPr/>
          <p:nvPr/>
        </p:nvSpPr>
        <p:spPr>
          <a:xfrm>
            <a:off x="8219470" y="6010919"/>
            <a:ext cx="4278286" cy="307777"/>
          </a:xfrm>
          <a:prstGeom prst="rect">
            <a:avLst/>
          </a:prstGeom>
        </p:spPr>
        <p:txBody>
          <a:bodyPr wrap="square">
            <a:noAutofit/>
          </a:bodyPr>
          <a:lstStyle/>
          <a:p>
            <a:pPr lvl="0" algn="ctr" defTabSz="914400" fontAlgn="ctr">
              <a:defRPr/>
            </a:pPr>
            <a:r>
              <a:rPr lang="en-US" sz="1400" b="1" dirty="0">
                <a:solidFill>
                  <a:srgbClr val="FF0000"/>
                </a:solidFill>
              </a:rPr>
              <a:t>* </a:t>
            </a:r>
            <a:r>
              <a:rPr lang="en-US" sz="1400" dirty="0"/>
              <a:t>Introduced in this document</a:t>
            </a:r>
            <a:endParaRPr lang="en-US" altLang="zh-CN" sz="1400" dirty="0"/>
          </a:p>
        </p:txBody>
      </p:sp>
    </p:spTree>
    <p:extLst>
      <p:ext uri="{BB962C8B-B14F-4D97-AF65-F5344CB8AC3E}">
        <p14:creationId xmlns:p14="http://schemas.microsoft.com/office/powerpoint/2010/main" val="1830911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fontAlgn="ctr"/>
            <a:r>
              <a:rPr lang="en-US" dirty="0">
                <a:solidFill>
                  <a:schemeClr val="bg1">
                    <a:lumMod val="50000"/>
                  </a:schemeClr>
                </a:solidFill>
              </a:rPr>
              <a:t>SDN overview</a:t>
            </a:r>
            <a:endParaRPr lang="en-US" altLang="zh-CN" dirty="0">
              <a:solidFill>
                <a:schemeClr val="bg1">
                  <a:lumMod val="50000"/>
                </a:schemeClr>
              </a:solidFill>
            </a:endParaRPr>
          </a:p>
          <a:p>
            <a:pPr fontAlgn="ctr"/>
            <a:r>
              <a:rPr lang="en-US" b="1" dirty="0"/>
              <a:t>Introduction to Huawei </a:t>
            </a:r>
            <a:r>
              <a:rPr lang="en-US" b="1" dirty="0" err="1"/>
              <a:t>iMaster</a:t>
            </a:r>
            <a:r>
              <a:rPr lang="en-US" b="1" dirty="0"/>
              <a:t> NCE</a:t>
            </a:r>
            <a:endParaRPr lang="en-US" altLang="zh-CN" b="1" dirty="0"/>
          </a:p>
          <a:p>
            <a:pPr marL="808038" lvl="1" indent="-355600" fontAlgn="ctr">
              <a:buFont typeface="Huawei Sans" panose="020C0503030203020204" pitchFamily="34" charset="0"/>
              <a:buChar char="▪"/>
            </a:pPr>
            <a:r>
              <a:rPr lang="en-US" b="1" dirty="0" err="1"/>
              <a:t>iMaster</a:t>
            </a:r>
            <a:r>
              <a:rPr lang="en-US" b="1" dirty="0"/>
              <a:t> NCE-Campus</a:t>
            </a:r>
          </a:p>
          <a:p>
            <a:pPr marL="808038" lvl="1" indent="-355600" fontAlgn="ctr"/>
            <a:r>
              <a:rPr lang="en-US" dirty="0" err="1">
                <a:solidFill>
                  <a:schemeClr val="bg1">
                    <a:lumMod val="50000"/>
                  </a:schemeClr>
                </a:solidFill>
              </a:rPr>
              <a:t>iMaster</a:t>
            </a:r>
            <a:r>
              <a:rPr lang="en-US" dirty="0">
                <a:solidFill>
                  <a:schemeClr val="bg1">
                    <a:lumMod val="50000"/>
                  </a:schemeClr>
                </a:solidFill>
              </a:rPr>
              <a:t> NCE-Fabric </a:t>
            </a:r>
            <a:endParaRPr lang="en-US" altLang="zh-CN" dirty="0">
              <a:solidFill>
                <a:schemeClr val="bg1">
                  <a:lumMod val="50000"/>
                </a:schemeClr>
              </a:solidFill>
            </a:endParaRPr>
          </a:p>
        </p:txBody>
      </p:sp>
    </p:spTree>
    <p:extLst>
      <p:ext uri="{BB962C8B-B14F-4D97-AF65-F5344CB8AC3E}">
        <p14:creationId xmlns:p14="http://schemas.microsoft.com/office/powerpoint/2010/main" val="592523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184"/>
          <p:cNvGrpSpPr/>
          <p:nvPr/>
        </p:nvGrpSpPr>
        <p:grpSpPr>
          <a:xfrm>
            <a:off x="477962" y="1247002"/>
            <a:ext cx="11199500" cy="5110472"/>
            <a:chOff x="821840" y="1129395"/>
            <a:chExt cx="11199500" cy="5110472"/>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944" t="7165" r="16058" b="33669"/>
            <a:stretch/>
          </p:blipFill>
          <p:spPr>
            <a:xfrm>
              <a:off x="821840" y="1129395"/>
              <a:ext cx="11199500" cy="5110472"/>
            </a:xfrm>
            <a:prstGeom prst="roundRect">
              <a:avLst>
                <a:gd name="adj" fmla="val 1955"/>
              </a:avLst>
            </a:prstGeom>
          </p:spPr>
        </p:pic>
        <p:sp>
          <p:nvSpPr>
            <p:cNvPr id="4" name="矩形 4"/>
            <p:cNvSpPr/>
            <p:nvPr/>
          </p:nvSpPr>
          <p:spPr bwMode="auto">
            <a:xfrm>
              <a:off x="821840" y="1129395"/>
              <a:ext cx="11199500" cy="5110472"/>
            </a:xfrm>
            <a:prstGeom prst="roundRect">
              <a:avLst>
                <a:gd name="adj" fmla="val 763"/>
              </a:avLst>
            </a:prstGeom>
            <a:solidFill>
              <a:schemeClr val="bg1">
                <a:alpha val="71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algn="ctr" fontAlgn="ctr"/>
              <a:endParaRPr lang="en-US" altLang="zh-CN" dirty="0"/>
            </a:p>
          </p:txBody>
        </p:sp>
      </p:grpSp>
      <p:sp>
        <p:nvSpPr>
          <p:cNvPr id="433" name="任意多边形 432"/>
          <p:cNvSpPr/>
          <p:nvPr/>
        </p:nvSpPr>
        <p:spPr>
          <a:xfrm>
            <a:off x="8464680" y="4031038"/>
            <a:ext cx="1097280" cy="428007"/>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 name="connsiteX0" fmla="*/ 215402 w 1495562"/>
              <a:gd name="connsiteY0" fmla="*/ 623372 h 623373"/>
              <a:gd name="connsiteX1" fmla="*/ 1495562 w 1495562"/>
              <a:gd name="connsiteY1" fmla="*/ 167290 h 623373"/>
              <a:gd name="connsiteX0" fmla="*/ 0 w 1280160"/>
              <a:gd name="connsiteY0" fmla="*/ 664168 h 664169"/>
              <a:gd name="connsiteX1" fmla="*/ 1280160 w 1280160"/>
              <a:gd name="connsiteY1" fmla="*/ 208086 h 664169"/>
              <a:gd name="connsiteX0" fmla="*/ 0 w 1097280"/>
              <a:gd name="connsiteY0" fmla="*/ 780434 h 780435"/>
              <a:gd name="connsiteX1" fmla="*/ 1097280 w 1097280"/>
              <a:gd name="connsiteY1" fmla="*/ 120048 h 780435"/>
              <a:gd name="connsiteX0" fmla="*/ 0 w 1097280"/>
              <a:gd name="connsiteY0" fmla="*/ 869355 h 869356"/>
              <a:gd name="connsiteX1" fmla="*/ 1097280 w 1097280"/>
              <a:gd name="connsiteY1" fmla="*/ 208969 h 869356"/>
            </a:gdLst>
            <a:ahLst/>
            <a:cxnLst>
              <a:cxn ang="0">
                <a:pos x="connsiteX0" y="connsiteY0"/>
              </a:cxn>
              <a:cxn ang="0">
                <a:pos x="connsiteX1" y="connsiteY1"/>
              </a:cxn>
            </a:cxnLst>
            <a:rect l="l" t="t" r="r" b="b"/>
            <a:pathLst>
              <a:path w="1097280" h="869356">
                <a:moveTo>
                  <a:pt x="0" y="869355"/>
                </a:moveTo>
                <a:cubicBezTo>
                  <a:pt x="414528" y="-171724"/>
                  <a:pt x="646176" y="-117255"/>
                  <a:pt x="1097280" y="208969"/>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noAutofit/>
          </a:bodyPr>
          <a:lstStyle/>
          <a:p>
            <a:pPr algn="ctr" fontAlgn="ctr"/>
            <a:endParaRPr lang="en-US" altLang="zh-CN" dirty="0"/>
          </a:p>
        </p:txBody>
      </p:sp>
      <p:grpSp>
        <p:nvGrpSpPr>
          <p:cNvPr id="424" name="组合 423"/>
          <p:cNvGrpSpPr/>
          <p:nvPr/>
        </p:nvGrpSpPr>
        <p:grpSpPr>
          <a:xfrm>
            <a:off x="6079332" y="3531600"/>
            <a:ext cx="2505788" cy="2274538"/>
            <a:chOff x="3097660" y="5698357"/>
            <a:chExt cx="715186" cy="915576"/>
          </a:xfrm>
        </p:grpSpPr>
        <p:grpSp>
          <p:nvGrpSpPr>
            <p:cNvPr id="425" name="Group 165"/>
            <p:cNvGrpSpPr/>
            <p:nvPr/>
          </p:nvGrpSpPr>
          <p:grpSpPr>
            <a:xfrm rot="10800000">
              <a:off x="3097660" y="5698357"/>
              <a:ext cx="715186" cy="439933"/>
              <a:chOff x="-1233037" y="914446"/>
              <a:chExt cx="1573823" cy="778776"/>
            </a:xfrm>
          </p:grpSpPr>
          <p:cxnSp>
            <p:nvCxnSpPr>
              <p:cNvPr id="427" name="Straight Connector 166"/>
              <p:cNvCxnSpPr/>
              <p:nvPr/>
            </p:nvCxnSpPr>
            <p:spPr>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8" name="Straight Connector 167"/>
              <p:cNvCxnSpPr/>
              <p:nvPr/>
            </p:nvCxnSpPr>
            <p:spPr>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426" name="Straight Connector 166"/>
            <p:cNvCxnSpPr/>
            <p:nvPr/>
          </p:nvCxnSpPr>
          <p:spPr>
            <a:xfrm>
              <a:off x="3455253" y="5698357"/>
              <a:ext cx="0" cy="9155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5" name="任意多边形 404"/>
          <p:cNvSpPr/>
          <p:nvPr/>
        </p:nvSpPr>
        <p:spPr>
          <a:xfrm>
            <a:off x="3524762" y="4483040"/>
            <a:ext cx="1092958" cy="1149664"/>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Lst>
            <a:ahLst/>
            <a:cxnLst>
              <a:cxn ang="0">
                <a:pos x="connsiteX0" y="connsiteY0"/>
              </a:cxn>
              <a:cxn ang="0">
                <a:pos x="connsiteX1" y="connsiteY1"/>
              </a:cxn>
            </a:cxnLst>
            <a:rect l="l" t="t" r="r" b="b"/>
            <a:pathLst>
              <a:path w="1092958" h="1149664">
                <a:moveTo>
                  <a:pt x="279142" y="1149664"/>
                </a:moveTo>
                <a:cubicBezTo>
                  <a:pt x="-467618" y="220024"/>
                  <a:pt x="449830" y="-96968"/>
                  <a:pt x="1092958" y="24952"/>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noAutofit/>
          </a:bodyPr>
          <a:lstStyle/>
          <a:p>
            <a:pPr algn="ctr" fontAlgn="ctr"/>
            <a:endParaRPr lang="en-US" altLang="zh-CN" dirty="0"/>
          </a:p>
        </p:txBody>
      </p:sp>
      <p:grpSp>
        <p:nvGrpSpPr>
          <p:cNvPr id="391" name="组合 390"/>
          <p:cNvGrpSpPr/>
          <p:nvPr/>
        </p:nvGrpSpPr>
        <p:grpSpPr>
          <a:xfrm>
            <a:off x="1398700" y="3531599"/>
            <a:ext cx="2505788" cy="1603949"/>
            <a:chOff x="3097660" y="5698357"/>
            <a:chExt cx="715186" cy="645642"/>
          </a:xfrm>
        </p:grpSpPr>
        <p:grpSp>
          <p:nvGrpSpPr>
            <p:cNvPr id="392" name="Group 165"/>
            <p:cNvGrpSpPr/>
            <p:nvPr/>
          </p:nvGrpSpPr>
          <p:grpSpPr>
            <a:xfrm rot="10800000">
              <a:off x="3097660" y="5698357"/>
              <a:ext cx="715186" cy="439933"/>
              <a:chOff x="-1233037" y="914446"/>
              <a:chExt cx="1573823" cy="778776"/>
            </a:xfrm>
          </p:grpSpPr>
          <p:cxnSp>
            <p:nvCxnSpPr>
              <p:cNvPr id="394" name="Straight Connector 166"/>
              <p:cNvCxnSpPr/>
              <p:nvPr/>
            </p:nvCxnSpPr>
            <p:spPr>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5" name="Straight Connector 167"/>
              <p:cNvCxnSpPr/>
              <p:nvPr/>
            </p:nvCxnSpPr>
            <p:spPr>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93" name="Straight Connector 166"/>
            <p:cNvCxnSpPr/>
            <p:nvPr/>
          </p:nvCxnSpPr>
          <p:spPr>
            <a:xfrm>
              <a:off x="3455253" y="5698357"/>
              <a:ext cx="0" cy="645642"/>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75" name="Group 165"/>
          <p:cNvGrpSpPr/>
          <p:nvPr/>
        </p:nvGrpSpPr>
        <p:grpSpPr>
          <a:xfrm flipV="1">
            <a:off x="2965859" y="2935545"/>
            <a:ext cx="3965292" cy="643307"/>
            <a:chOff x="-1233037" y="914446"/>
            <a:chExt cx="1573823" cy="778776"/>
          </a:xfrm>
        </p:grpSpPr>
        <p:cxnSp>
          <p:nvCxnSpPr>
            <p:cNvPr id="376" name="Straight Connector 166"/>
            <p:cNvCxnSpPr/>
            <p:nvPr/>
          </p:nvCxnSpPr>
          <p:spPr>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7" name="Straight Connector 167"/>
            <p:cNvCxnSpPr/>
            <p:nvPr/>
          </p:nvCxnSpPr>
          <p:spPr>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55" name="Group 165"/>
          <p:cNvGrpSpPr/>
          <p:nvPr/>
        </p:nvGrpSpPr>
        <p:grpSpPr>
          <a:xfrm rot="10800000" flipV="1">
            <a:off x="2965859" y="2176864"/>
            <a:ext cx="3965292" cy="805330"/>
            <a:chOff x="-1233037" y="914446"/>
            <a:chExt cx="1573823" cy="778776"/>
          </a:xfrm>
        </p:grpSpPr>
        <p:cxnSp>
          <p:nvCxnSpPr>
            <p:cNvPr id="356" name="Straight Connector 166"/>
            <p:cNvCxnSpPr/>
            <p:nvPr/>
          </p:nvCxnSpPr>
          <p:spPr>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7" name="Straight Connector 167"/>
            <p:cNvCxnSpPr/>
            <p:nvPr/>
          </p:nvCxnSpPr>
          <p:spPr>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78" name="组合 44300"/>
          <p:cNvGrpSpPr>
            <a:grpSpLocks/>
          </p:cNvGrpSpPr>
          <p:nvPr/>
        </p:nvGrpSpPr>
        <p:grpSpPr bwMode="auto">
          <a:xfrm>
            <a:off x="1113471" y="4366405"/>
            <a:ext cx="720000" cy="720000"/>
            <a:chOff x="7623175" y="2165350"/>
            <a:chExt cx="1114425" cy="1116013"/>
          </a:xfrm>
        </p:grpSpPr>
        <p:sp>
          <p:nvSpPr>
            <p:cNvPr id="179" name="Freeform 252"/>
            <p:cNvSpPr>
              <a:spLocks/>
            </p:cNvSpPr>
            <p:nvPr/>
          </p:nvSpPr>
          <p:spPr bwMode="auto">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nvGrpSpPr>
            <p:cNvPr id="180" name="组合 44288"/>
            <p:cNvGrpSpPr>
              <a:grpSpLocks/>
            </p:cNvGrpSpPr>
            <p:nvPr/>
          </p:nvGrpSpPr>
          <p:grpSpPr bwMode="auto">
            <a:xfrm>
              <a:off x="7894638" y="2462213"/>
              <a:ext cx="574675" cy="523875"/>
              <a:chOff x="7894638" y="2462213"/>
              <a:chExt cx="574675" cy="523875"/>
            </a:xfrm>
          </p:grpSpPr>
          <p:sp>
            <p:nvSpPr>
              <p:cNvPr id="181" name="Freeform 253"/>
              <p:cNvSpPr>
                <a:spLocks noEditPoints="1"/>
              </p:cNvSpPr>
              <p:nvPr/>
            </p:nvSpPr>
            <p:spPr bwMode="auto">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82" name="Freeform 254"/>
              <p:cNvSpPr>
                <a:spLocks/>
              </p:cNvSpPr>
              <p:nvPr/>
            </p:nvSpPr>
            <p:spPr bwMode="auto">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83" name="Freeform 255"/>
              <p:cNvSpPr>
                <a:spLocks/>
              </p:cNvSpPr>
              <p:nvPr/>
            </p:nvSpPr>
            <p:spPr bwMode="auto">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84" name="Freeform 256"/>
              <p:cNvSpPr>
                <a:spLocks/>
              </p:cNvSpPr>
              <p:nvPr/>
            </p:nvSpPr>
            <p:spPr bwMode="auto">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grpSp>
      <p:sp>
        <p:nvSpPr>
          <p:cNvPr id="2" name="标题 1"/>
          <p:cNvSpPr>
            <a:spLocks noGrp="1"/>
          </p:cNvSpPr>
          <p:nvPr>
            <p:ph type="title"/>
          </p:nvPr>
        </p:nvSpPr>
        <p:spPr/>
        <p:txBody>
          <a:bodyPr>
            <a:noAutofit/>
          </a:bodyPr>
          <a:lstStyle/>
          <a:p>
            <a:pPr fontAlgn="ctr"/>
            <a:r>
              <a:rPr lang="en-US" dirty="0"/>
              <a:t>Introduction to a Campus</a:t>
            </a:r>
          </a:p>
        </p:txBody>
      </p:sp>
      <p:sp>
        <p:nvSpPr>
          <p:cNvPr id="14" name="文本框 650"/>
          <p:cNvSpPr txBox="1"/>
          <p:nvPr/>
        </p:nvSpPr>
        <p:spPr>
          <a:xfrm>
            <a:off x="638850" y="3589746"/>
            <a:ext cx="1511061" cy="238363"/>
          </a:xfrm>
          <a:prstGeom prst="roundRect">
            <a:avLst/>
          </a:prstGeom>
          <a:noFill/>
        </p:spPr>
        <p:txBody>
          <a:bodyPr wrap="square" lIns="0" tIns="0" rIns="0" bIns="0" rtlCol="0" anchor="ctr" anchorCtr="0">
            <a:noAutofit/>
          </a:bodyPr>
          <a:lstStyle/>
          <a:p>
            <a:pPr algn="ctr" fontAlgn="ctr"/>
            <a:r>
              <a:rPr lang="en-US" sz="1400" b="1" dirty="0"/>
              <a:t>District/County core</a:t>
            </a:r>
            <a:endParaRPr lang="en-US" altLang="zh-CN" sz="1400" b="1" dirty="0"/>
          </a:p>
        </p:txBody>
      </p:sp>
      <p:sp>
        <p:nvSpPr>
          <p:cNvPr id="18" name="文本框 650"/>
          <p:cNvSpPr txBox="1"/>
          <p:nvPr/>
        </p:nvSpPr>
        <p:spPr>
          <a:xfrm>
            <a:off x="7764418" y="3589746"/>
            <a:ext cx="1543211" cy="238363"/>
          </a:xfrm>
          <a:prstGeom prst="roundRect">
            <a:avLst/>
          </a:prstGeom>
          <a:noFill/>
        </p:spPr>
        <p:txBody>
          <a:bodyPr wrap="square" lIns="0" tIns="0" rIns="0" bIns="0" rtlCol="0" anchor="ctr" anchorCtr="0">
            <a:noAutofit/>
          </a:bodyPr>
          <a:lstStyle/>
          <a:p>
            <a:pPr algn="ctr" fontAlgn="ctr"/>
            <a:r>
              <a:rPr lang="en-US" sz="1400" b="1" dirty="0"/>
              <a:t>District/County core</a:t>
            </a:r>
            <a:endParaRPr lang="en-US" altLang="zh-CN" sz="1400" b="1" dirty="0"/>
          </a:p>
        </p:txBody>
      </p:sp>
      <p:sp>
        <p:nvSpPr>
          <p:cNvPr id="38" name="文本框 650"/>
          <p:cNvSpPr txBox="1"/>
          <p:nvPr/>
        </p:nvSpPr>
        <p:spPr>
          <a:xfrm>
            <a:off x="973885" y="5191682"/>
            <a:ext cx="997765" cy="187815"/>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Government building</a:t>
            </a:r>
            <a:endParaRPr lang="en-US" altLang="zh-CN" sz="1200" b="1" dirty="0">
              <a:solidFill>
                <a:srgbClr val="EC7061"/>
              </a:solidFill>
            </a:endParaRPr>
          </a:p>
        </p:txBody>
      </p:sp>
      <p:sp>
        <p:nvSpPr>
          <p:cNvPr id="39" name="文本框 650"/>
          <p:cNvSpPr txBox="1"/>
          <p:nvPr/>
        </p:nvSpPr>
        <p:spPr>
          <a:xfrm>
            <a:off x="3119690" y="6014503"/>
            <a:ext cx="1460259" cy="168122"/>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Smart street lamp</a:t>
            </a:r>
            <a:endParaRPr lang="en-US" altLang="zh-CN" sz="1200" b="1" dirty="0">
              <a:solidFill>
                <a:srgbClr val="EC7061"/>
              </a:solidFill>
            </a:endParaRPr>
          </a:p>
        </p:txBody>
      </p:sp>
      <p:sp>
        <p:nvSpPr>
          <p:cNvPr id="42" name="文本框 650"/>
          <p:cNvSpPr txBox="1"/>
          <p:nvPr/>
        </p:nvSpPr>
        <p:spPr>
          <a:xfrm>
            <a:off x="5776608" y="5064283"/>
            <a:ext cx="708228" cy="184666"/>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School</a:t>
            </a:r>
            <a:endParaRPr lang="en-US" altLang="zh-CN" sz="1200" b="1" dirty="0">
              <a:solidFill>
                <a:srgbClr val="EC7061"/>
              </a:solidFill>
            </a:endParaRPr>
          </a:p>
        </p:txBody>
      </p:sp>
      <p:sp>
        <p:nvSpPr>
          <p:cNvPr id="43" name="文本框 650"/>
          <p:cNvSpPr txBox="1"/>
          <p:nvPr/>
        </p:nvSpPr>
        <p:spPr>
          <a:xfrm>
            <a:off x="4441658" y="5064283"/>
            <a:ext cx="708228" cy="184666"/>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Hospital</a:t>
            </a:r>
            <a:endParaRPr lang="en-US" altLang="zh-CN" sz="1200" b="1" dirty="0">
              <a:solidFill>
                <a:srgbClr val="EC7061"/>
              </a:solidFill>
            </a:endParaRPr>
          </a:p>
        </p:txBody>
      </p:sp>
      <p:sp>
        <p:nvSpPr>
          <p:cNvPr id="47" name="文本框 650"/>
          <p:cNvSpPr txBox="1"/>
          <p:nvPr/>
        </p:nvSpPr>
        <p:spPr>
          <a:xfrm>
            <a:off x="2108295" y="5592540"/>
            <a:ext cx="971324" cy="195112"/>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Community</a:t>
            </a:r>
            <a:endParaRPr lang="en-US" altLang="zh-CN" sz="1200" b="1" dirty="0">
              <a:solidFill>
                <a:srgbClr val="EC7061"/>
              </a:solidFill>
            </a:endParaRPr>
          </a:p>
        </p:txBody>
      </p:sp>
      <p:sp>
        <p:nvSpPr>
          <p:cNvPr id="61" name="文本框 650"/>
          <p:cNvSpPr txBox="1"/>
          <p:nvPr/>
        </p:nvSpPr>
        <p:spPr>
          <a:xfrm>
            <a:off x="5640404" y="5982138"/>
            <a:ext cx="1270494" cy="234203"/>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Industrial park</a:t>
            </a:r>
            <a:endParaRPr lang="en-US" altLang="zh-CN" sz="1200" b="1" dirty="0">
              <a:solidFill>
                <a:srgbClr val="EC7061"/>
              </a:solidFill>
            </a:endParaRPr>
          </a:p>
        </p:txBody>
      </p:sp>
      <p:sp>
        <p:nvSpPr>
          <p:cNvPr id="63" name="文本框 650"/>
          <p:cNvSpPr txBox="1"/>
          <p:nvPr/>
        </p:nvSpPr>
        <p:spPr>
          <a:xfrm>
            <a:off x="10154444" y="4193653"/>
            <a:ext cx="708228" cy="184666"/>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Safe city</a:t>
            </a:r>
            <a:endParaRPr lang="en-US" altLang="zh-CN" sz="1200" b="1" dirty="0">
              <a:solidFill>
                <a:srgbClr val="EC7061"/>
              </a:solidFill>
            </a:endParaRPr>
          </a:p>
        </p:txBody>
      </p:sp>
      <p:grpSp>
        <p:nvGrpSpPr>
          <p:cNvPr id="83" name="组合 44295"/>
          <p:cNvGrpSpPr>
            <a:grpSpLocks/>
          </p:cNvGrpSpPr>
          <p:nvPr/>
        </p:nvGrpSpPr>
        <p:grpSpPr bwMode="auto">
          <a:xfrm>
            <a:off x="5764836" y="4285986"/>
            <a:ext cx="720000" cy="720000"/>
            <a:chOff x="1631950" y="2165351"/>
            <a:chExt cx="1116013" cy="1116013"/>
          </a:xfrm>
        </p:grpSpPr>
        <p:sp>
          <p:nvSpPr>
            <p:cNvPr id="84" name="Freeform 138"/>
            <p:cNvSpPr>
              <a:spLocks/>
            </p:cNvSpPr>
            <p:nvPr/>
          </p:nvSpPr>
          <p:spPr bwMode="auto">
            <a:xfrm>
              <a:off x="1631950" y="2165351"/>
              <a:ext cx="1116013"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nvGrpSpPr>
            <p:cNvPr id="85" name="组合 44283"/>
            <p:cNvGrpSpPr>
              <a:grpSpLocks/>
            </p:cNvGrpSpPr>
            <p:nvPr/>
          </p:nvGrpSpPr>
          <p:grpSpPr bwMode="auto">
            <a:xfrm>
              <a:off x="1874838" y="2401888"/>
              <a:ext cx="631825" cy="644526"/>
              <a:chOff x="1874838" y="2401888"/>
              <a:chExt cx="631825" cy="644526"/>
            </a:xfrm>
          </p:grpSpPr>
          <p:sp>
            <p:nvSpPr>
              <p:cNvPr id="86" name="Freeform 139"/>
              <p:cNvSpPr>
                <a:spLocks/>
              </p:cNvSpPr>
              <p:nvPr/>
            </p:nvSpPr>
            <p:spPr bwMode="auto">
              <a:xfrm>
                <a:off x="2092325" y="2486026"/>
                <a:ext cx="28575" cy="107950"/>
              </a:xfrm>
              <a:custGeom>
                <a:avLst/>
                <a:gdLst>
                  <a:gd name="T0" fmla="*/ 2147483647 w 67"/>
                  <a:gd name="T1" fmla="*/ 2147483647 h 256"/>
                  <a:gd name="T2" fmla="*/ 2147483647 w 67"/>
                  <a:gd name="T3" fmla="*/ 2147483647 h 256"/>
                  <a:gd name="T4" fmla="*/ 0 w 67"/>
                  <a:gd name="T5" fmla="*/ 2147483647 h 256"/>
                  <a:gd name="T6" fmla="*/ 0 w 67"/>
                  <a:gd name="T7" fmla="*/ 2147483647 h 256"/>
                  <a:gd name="T8" fmla="*/ 2147483647 w 67"/>
                  <a:gd name="T9" fmla="*/ 0 h 256"/>
                  <a:gd name="T10" fmla="*/ 2147483647 w 67"/>
                  <a:gd name="T11" fmla="*/ 2147483647 h 256"/>
                  <a:gd name="T12" fmla="*/ 2147483647 w 67"/>
                  <a:gd name="T13" fmla="*/ 2147483647 h 256"/>
                  <a:gd name="T14" fmla="*/ 2147483647 w 67"/>
                  <a:gd name="T15" fmla="*/ 2147483647 h 2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7" name="Freeform 140"/>
              <p:cNvSpPr>
                <a:spLocks/>
              </p:cNvSpPr>
              <p:nvPr/>
            </p:nvSpPr>
            <p:spPr bwMode="auto">
              <a:xfrm>
                <a:off x="1981200" y="2662238"/>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8" name="Freeform 141"/>
              <p:cNvSpPr>
                <a:spLocks/>
              </p:cNvSpPr>
              <p:nvPr/>
            </p:nvSpPr>
            <p:spPr bwMode="auto">
              <a:xfrm>
                <a:off x="2036763" y="2662238"/>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9" name="Freeform 142"/>
              <p:cNvSpPr>
                <a:spLocks/>
              </p:cNvSpPr>
              <p:nvPr/>
            </p:nvSpPr>
            <p:spPr bwMode="auto">
              <a:xfrm>
                <a:off x="2090738" y="266223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0" name="Freeform 143"/>
              <p:cNvSpPr>
                <a:spLocks/>
              </p:cNvSpPr>
              <p:nvPr/>
            </p:nvSpPr>
            <p:spPr bwMode="auto">
              <a:xfrm>
                <a:off x="1981200" y="2717801"/>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1" name="Freeform 144"/>
              <p:cNvSpPr>
                <a:spLocks/>
              </p:cNvSpPr>
              <p:nvPr/>
            </p:nvSpPr>
            <p:spPr bwMode="auto">
              <a:xfrm>
                <a:off x="2036763" y="2717801"/>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2" name="Freeform 145"/>
              <p:cNvSpPr>
                <a:spLocks/>
              </p:cNvSpPr>
              <p:nvPr/>
            </p:nvSpPr>
            <p:spPr bwMode="auto">
              <a:xfrm>
                <a:off x="2090738" y="271780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3" name="Freeform 146"/>
              <p:cNvSpPr>
                <a:spLocks/>
              </p:cNvSpPr>
              <p:nvPr/>
            </p:nvSpPr>
            <p:spPr bwMode="auto">
              <a:xfrm>
                <a:off x="1981200" y="2773363"/>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4" name="Freeform 147"/>
              <p:cNvSpPr>
                <a:spLocks/>
              </p:cNvSpPr>
              <p:nvPr/>
            </p:nvSpPr>
            <p:spPr bwMode="auto">
              <a:xfrm>
                <a:off x="2036763" y="2773363"/>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5" name="Freeform 148"/>
              <p:cNvSpPr>
                <a:spLocks/>
              </p:cNvSpPr>
              <p:nvPr/>
            </p:nvSpPr>
            <p:spPr bwMode="auto">
              <a:xfrm>
                <a:off x="2090738" y="277336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6" name="Freeform 149"/>
              <p:cNvSpPr>
                <a:spLocks/>
              </p:cNvSpPr>
              <p:nvPr/>
            </p:nvSpPr>
            <p:spPr bwMode="auto">
              <a:xfrm>
                <a:off x="1981200" y="28289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7" name="Freeform 150"/>
              <p:cNvSpPr>
                <a:spLocks/>
              </p:cNvSpPr>
              <p:nvPr/>
            </p:nvSpPr>
            <p:spPr bwMode="auto">
              <a:xfrm>
                <a:off x="2036763" y="2828926"/>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8" name="Freeform 151"/>
              <p:cNvSpPr>
                <a:spLocks/>
              </p:cNvSpPr>
              <p:nvPr/>
            </p:nvSpPr>
            <p:spPr bwMode="auto">
              <a:xfrm>
                <a:off x="2090738" y="28289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9" name="Freeform 152"/>
              <p:cNvSpPr>
                <a:spLocks/>
              </p:cNvSpPr>
              <p:nvPr/>
            </p:nvSpPr>
            <p:spPr bwMode="auto">
              <a:xfrm>
                <a:off x="2259013"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0" name="Freeform 153"/>
              <p:cNvSpPr>
                <a:spLocks/>
              </p:cNvSpPr>
              <p:nvPr/>
            </p:nvSpPr>
            <p:spPr bwMode="auto">
              <a:xfrm>
                <a:off x="2314575"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1" name="Freeform 154"/>
              <p:cNvSpPr>
                <a:spLocks/>
              </p:cNvSpPr>
              <p:nvPr/>
            </p:nvSpPr>
            <p:spPr bwMode="auto">
              <a:xfrm>
                <a:off x="2370138"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2" name="Freeform 155"/>
              <p:cNvSpPr>
                <a:spLocks/>
              </p:cNvSpPr>
              <p:nvPr/>
            </p:nvSpPr>
            <p:spPr bwMode="auto">
              <a:xfrm>
                <a:off x="2259013"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3" name="Freeform 156"/>
              <p:cNvSpPr>
                <a:spLocks/>
              </p:cNvSpPr>
              <p:nvPr/>
            </p:nvSpPr>
            <p:spPr bwMode="auto">
              <a:xfrm>
                <a:off x="2314575"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4" name="Freeform 157"/>
              <p:cNvSpPr>
                <a:spLocks/>
              </p:cNvSpPr>
              <p:nvPr/>
            </p:nvSpPr>
            <p:spPr bwMode="auto">
              <a:xfrm>
                <a:off x="2370138"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5" name="Freeform 158"/>
              <p:cNvSpPr>
                <a:spLocks/>
              </p:cNvSpPr>
              <p:nvPr/>
            </p:nvSpPr>
            <p:spPr bwMode="auto">
              <a:xfrm>
                <a:off x="2259013"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6" name="Freeform 159"/>
              <p:cNvSpPr>
                <a:spLocks/>
              </p:cNvSpPr>
              <p:nvPr/>
            </p:nvSpPr>
            <p:spPr bwMode="auto">
              <a:xfrm>
                <a:off x="2314575"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7" name="Freeform 160"/>
              <p:cNvSpPr>
                <a:spLocks/>
              </p:cNvSpPr>
              <p:nvPr/>
            </p:nvSpPr>
            <p:spPr bwMode="auto">
              <a:xfrm>
                <a:off x="2370138"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8" name="Freeform 161"/>
              <p:cNvSpPr>
                <a:spLocks/>
              </p:cNvSpPr>
              <p:nvPr/>
            </p:nvSpPr>
            <p:spPr bwMode="auto">
              <a:xfrm>
                <a:off x="2259013"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9" name="Freeform 162"/>
              <p:cNvSpPr>
                <a:spLocks/>
              </p:cNvSpPr>
              <p:nvPr/>
            </p:nvSpPr>
            <p:spPr bwMode="auto">
              <a:xfrm>
                <a:off x="2314575"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0" name="Freeform 163"/>
              <p:cNvSpPr>
                <a:spLocks/>
              </p:cNvSpPr>
              <p:nvPr/>
            </p:nvSpPr>
            <p:spPr bwMode="auto">
              <a:xfrm>
                <a:off x="2370138"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1" name="Freeform 164"/>
              <p:cNvSpPr>
                <a:spLocks/>
              </p:cNvSpPr>
              <p:nvPr/>
            </p:nvSpPr>
            <p:spPr bwMode="auto">
              <a:xfrm>
                <a:off x="2259013"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2" name="Freeform 165"/>
              <p:cNvSpPr>
                <a:spLocks/>
              </p:cNvSpPr>
              <p:nvPr/>
            </p:nvSpPr>
            <p:spPr bwMode="auto">
              <a:xfrm>
                <a:off x="2314575"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3" name="Freeform 166"/>
              <p:cNvSpPr>
                <a:spLocks/>
              </p:cNvSpPr>
              <p:nvPr/>
            </p:nvSpPr>
            <p:spPr bwMode="auto">
              <a:xfrm>
                <a:off x="2370138"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4" name="Freeform 167"/>
              <p:cNvSpPr>
                <a:spLocks/>
              </p:cNvSpPr>
              <p:nvPr/>
            </p:nvSpPr>
            <p:spPr bwMode="auto">
              <a:xfrm>
                <a:off x="2259013"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5" name="Freeform 168"/>
              <p:cNvSpPr>
                <a:spLocks/>
              </p:cNvSpPr>
              <p:nvPr/>
            </p:nvSpPr>
            <p:spPr bwMode="auto">
              <a:xfrm>
                <a:off x="2314575"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6" name="Freeform 169"/>
              <p:cNvSpPr>
                <a:spLocks/>
              </p:cNvSpPr>
              <p:nvPr/>
            </p:nvSpPr>
            <p:spPr bwMode="auto">
              <a:xfrm>
                <a:off x="2370138"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7" name="Freeform 170"/>
              <p:cNvSpPr>
                <a:spLocks/>
              </p:cNvSpPr>
              <p:nvPr/>
            </p:nvSpPr>
            <p:spPr bwMode="auto">
              <a:xfrm>
                <a:off x="2259013"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8" name="Freeform 171"/>
              <p:cNvSpPr>
                <a:spLocks/>
              </p:cNvSpPr>
              <p:nvPr/>
            </p:nvSpPr>
            <p:spPr bwMode="auto">
              <a:xfrm>
                <a:off x="2314575"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19" name="Freeform 172"/>
              <p:cNvSpPr>
                <a:spLocks/>
              </p:cNvSpPr>
              <p:nvPr/>
            </p:nvSpPr>
            <p:spPr bwMode="auto">
              <a:xfrm>
                <a:off x="2370138"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20" name="Freeform 173"/>
              <p:cNvSpPr>
                <a:spLocks/>
              </p:cNvSpPr>
              <p:nvPr/>
            </p:nvSpPr>
            <p:spPr bwMode="auto">
              <a:xfrm>
                <a:off x="2259013"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21" name="Freeform 174"/>
              <p:cNvSpPr>
                <a:spLocks/>
              </p:cNvSpPr>
              <p:nvPr/>
            </p:nvSpPr>
            <p:spPr bwMode="auto">
              <a:xfrm>
                <a:off x="2314575"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22" name="Freeform 175"/>
              <p:cNvSpPr>
                <a:spLocks/>
              </p:cNvSpPr>
              <p:nvPr/>
            </p:nvSpPr>
            <p:spPr bwMode="auto">
              <a:xfrm>
                <a:off x="2370138"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23" name="Freeform 176"/>
              <p:cNvSpPr>
                <a:spLocks/>
              </p:cNvSpPr>
              <p:nvPr/>
            </p:nvSpPr>
            <p:spPr bwMode="auto">
              <a:xfrm>
                <a:off x="1874838" y="2401888"/>
                <a:ext cx="631825" cy="628650"/>
              </a:xfrm>
              <a:custGeom>
                <a:avLst/>
                <a:gdLst>
                  <a:gd name="T0" fmla="*/ 2147483647 w 1505"/>
                  <a:gd name="T1" fmla="*/ 2147483647 h 1499"/>
                  <a:gd name="T2" fmla="*/ 2147483647 w 1505"/>
                  <a:gd name="T3" fmla="*/ 2147483647 h 1499"/>
                  <a:gd name="T4" fmla="*/ 2147483647 w 1505"/>
                  <a:gd name="T5" fmla="*/ 2147483647 h 1499"/>
                  <a:gd name="T6" fmla="*/ 2147483647 w 1505"/>
                  <a:gd name="T7" fmla="*/ 2147483647 h 1499"/>
                  <a:gd name="T8" fmla="*/ 2147483647 w 1505"/>
                  <a:gd name="T9" fmla="*/ 2147483647 h 1499"/>
                  <a:gd name="T10" fmla="*/ 2147483647 w 1505"/>
                  <a:gd name="T11" fmla="*/ 2147483647 h 1499"/>
                  <a:gd name="T12" fmla="*/ 2147483647 w 1505"/>
                  <a:gd name="T13" fmla="*/ 2147483647 h 1499"/>
                  <a:gd name="T14" fmla="*/ 2147483647 w 1505"/>
                  <a:gd name="T15" fmla="*/ 2147483647 h 1499"/>
                  <a:gd name="T16" fmla="*/ 2147483647 w 1505"/>
                  <a:gd name="T17" fmla="*/ 2147483647 h 1499"/>
                  <a:gd name="T18" fmla="*/ 2147483647 w 1505"/>
                  <a:gd name="T19" fmla="*/ 2147483647 h 1499"/>
                  <a:gd name="T20" fmla="*/ 2147483647 w 1505"/>
                  <a:gd name="T21" fmla="*/ 2147483647 h 1499"/>
                  <a:gd name="T22" fmla="*/ 2147483647 w 1505"/>
                  <a:gd name="T23" fmla="*/ 2147483647 h 1499"/>
                  <a:gd name="T24" fmla="*/ 2147483647 w 1505"/>
                  <a:gd name="T25" fmla="*/ 2147483647 h 1499"/>
                  <a:gd name="T26" fmla="*/ 2147483647 w 1505"/>
                  <a:gd name="T27" fmla="*/ 2147483647 h 1499"/>
                  <a:gd name="T28" fmla="*/ 2147483647 w 1505"/>
                  <a:gd name="T29" fmla="*/ 2147483647 h 1499"/>
                  <a:gd name="T30" fmla="*/ 2147483647 w 1505"/>
                  <a:gd name="T31" fmla="*/ 2147483647 h 1499"/>
                  <a:gd name="T32" fmla="*/ 2147483647 w 1505"/>
                  <a:gd name="T33" fmla="*/ 2147483647 h 1499"/>
                  <a:gd name="T34" fmla="*/ 2147483647 w 1505"/>
                  <a:gd name="T35" fmla="*/ 2147483647 h 1499"/>
                  <a:gd name="T36" fmla="*/ 2147483647 w 1505"/>
                  <a:gd name="T37" fmla="*/ 2147483647 h 1499"/>
                  <a:gd name="T38" fmla="*/ 2147483647 w 1505"/>
                  <a:gd name="T39" fmla="*/ 2147483647 h 1499"/>
                  <a:gd name="T40" fmla="*/ 2147483647 w 1505"/>
                  <a:gd name="T41" fmla="*/ 2147483647 h 1499"/>
                  <a:gd name="T42" fmla="*/ 2147483647 w 1505"/>
                  <a:gd name="T43" fmla="*/ 2147483647 h 1499"/>
                  <a:gd name="T44" fmla="*/ 2147483647 w 1505"/>
                  <a:gd name="T45" fmla="*/ 2147483647 h 1499"/>
                  <a:gd name="T46" fmla="*/ 2147483647 w 1505"/>
                  <a:gd name="T47" fmla="*/ 2147483647 h 1499"/>
                  <a:gd name="T48" fmla="*/ 0 w 1505"/>
                  <a:gd name="T49" fmla="*/ 2147483647 h 1499"/>
                  <a:gd name="T50" fmla="*/ 0 w 1505"/>
                  <a:gd name="T51" fmla="*/ 2147483647 h 1499"/>
                  <a:gd name="T52" fmla="*/ 2147483647 w 1505"/>
                  <a:gd name="T53" fmla="*/ 2147483647 h 1499"/>
                  <a:gd name="T54" fmla="*/ 2147483647 w 1505"/>
                  <a:gd name="T55" fmla="*/ 2147483647 h 1499"/>
                  <a:gd name="T56" fmla="*/ 2147483647 w 1505"/>
                  <a:gd name="T57" fmla="*/ 2147483647 h 1499"/>
                  <a:gd name="T58" fmla="*/ 2147483647 w 1505"/>
                  <a:gd name="T59" fmla="*/ 2147483647 h 1499"/>
                  <a:gd name="T60" fmla="*/ 2147483647 w 1505"/>
                  <a:gd name="T61" fmla="*/ 2147483647 h 1499"/>
                  <a:gd name="T62" fmla="*/ 2147483647 w 1505"/>
                  <a:gd name="T63" fmla="*/ 2147483647 h 1499"/>
                  <a:gd name="T64" fmla="*/ 2147483647 w 1505"/>
                  <a:gd name="T65" fmla="*/ 2147483647 h 1499"/>
                  <a:gd name="T66" fmla="*/ 2147483647 w 1505"/>
                  <a:gd name="T67" fmla="*/ 2147483647 h 1499"/>
                  <a:gd name="T68" fmla="*/ 2147483647 w 1505"/>
                  <a:gd name="T69" fmla="*/ 0 h 1499"/>
                  <a:gd name="T70" fmla="*/ 2147483647 w 1505"/>
                  <a:gd name="T71" fmla="*/ 0 h 1499"/>
                  <a:gd name="T72" fmla="*/ 2147483647 w 1505"/>
                  <a:gd name="T73" fmla="*/ 2147483647 h 1499"/>
                  <a:gd name="T74" fmla="*/ 2147483647 w 1505"/>
                  <a:gd name="T75" fmla="*/ 2147483647 h 1499"/>
                  <a:gd name="T76" fmla="*/ 2147483647 w 1505"/>
                  <a:gd name="T77" fmla="*/ 2147483647 h 1499"/>
                  <a:gd name="T78" fmla="*/ 2147483647 w 1505"/>
                  <a:gd name="T79" fmla="*/ 2147483647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9"/>
                    </a:lnTo>
                    <a:cubicBezTo>
                      <a:pt x="644" y="480"/>
                      <a:pt x="621" y="457"/>
                      <a:pt x="593" y="457"/>
                    </a:cubicBezTo>
                    <a:lnTo>
                      <a:pt x="263" y="457"/>
                    </a:lnTo>
                    <a:cubicBezTo>
                      <a:pt x="234" y="457"/>
                      <a:pt x="211" y="480"/>
                      <a:pt x="211" y="509"/>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4"/>
                    </a:lnTo>
                    <a:lnTo>
                      <a:pt x="145" y="1274"/>
                    </a:lnTo>
                    <a:lnTo>
                      <a:pt x="145" y="509"/>
                    </a:lnTo>
                    <a:cubicBezTo>
                      <a:pt x="145" y="444"/>
                      <a:pt x="198" y="391"/>
                      <a:pt x="263" y="391"/>
                    </a:cubicBezTo>
                    <a:lnTo>
                      <a:pt x="593" y="391"/>
                    </a:lnTo>
                    <a:cubicBezTo>
                      <a:pt x="658" y="391"/>
                      <a:pt x="711" y="444"/>
                      <a:pt x="711" y="509"/>
                    </a:cubicBezTo>
                    <a:lnTo>
                      <a:pt x="711" y="1274"/>
                    </a:lnTo>
                    <a:lnTo>
                      <a:pt x="809" y="1274"/>
                    </a:lnTo>
                    <a:lnTo>
                      <a:pt x="809" y="118"/>
                    </a:lnTo>
                    <a:cubicBezTo>
                      <a:pt x="809" y="53"/>
                      <a:pt x="862" y="0"/>
                      <a:pt x="927" y="0"/>
                    </a:cubicBezTo>
                    <a:lnTo>
                      <a:pt x="1258" y="0"/>
                    </a:lnTo>
                    <a:cubicBezTo>
                      <a:pt x="1323" y="0"/>
                      <a:pt x="1376" y="53"/>
                      <a:pt x="1376" y="118"/>
                    </a:cubicBezTo>
                    <a:lnTo>
                      <a:pt x="1376" y="1274"/>
                    </a:lnTo>
                    <a:lnTo>
                      <a:pt x="1505" y="1274"/>
                    </a:lnTo>
                    <a:lnTo>
                      <a:pt x="1505" y="149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24" name="Freeform 177"/>
              <p:cNvSpPr>
                <a:spLocks/>
              </p:cNvSpPr>
              <p:nvPr/>
            </p:nvSpPr>
            <p:spPr bwMode="auto">
              <a:xfrm>
                <a:off x="2257425" y="2987676"/>
                <a:ext cx="58738" cy="58738"/>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25" name="Freeform 178"/>
              <p:cNvSpPr>
                <a:spLocks/>
              </p:cNvSpPr>
              <p:nvPr/>
            </p:nvSpPr>
            <p:spPr bwMode="auto">
              <a:xfrm>
                <a:off x="2354263" y="2987676"/>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grpSp>
      <p:grpSp>
        <p:nvGrpSpPr>
          <p:cNvPr id="186" name="组合 44296"/>
          <p:cNvGrpSpPr>
            <a:grpSpLocks/>
          </p:cNvGrpSpPr>
          <p:nvPr/>
        </p:nvGrpSpPr>
        <p:grpSpPr bwMode="auto">
          <a:xfrm>
            <a:off x="6967006" y="5592540"/>
            <a:ext cx="720000" cy="720000"/>
            <a:chOff x="2830513" y="2165351"/>
            <a:chExt cx="1116013" cy="1116013"/>
          </a:xfrm>
        </p:grpSpPr>
        <p:sp>
          <p:nvSpPr>
            <p:cNvPr id="187" name="Freeform 195"/>
            <p:cNvSpPr>
              <a:spLocks/>
            </p:cNvSpPr>
            <p:nvPr/>
          </p:nvSpPr>
          <p:spPr bwMode="auto">
            <a:xfrm>
              <a:off x="2830513"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nvGrpSpPr>
            <p:cNvPr id="188" name="组合 44284"/>
            <p:cNvGrpSpPr>
              <a:grpSpLocks/>
            </p:cNvGrpSpPr>
            <p:nvPr/>
          </p:nvGrpSpPr>
          <p:grpSpPr bwMode="auto">
            <a:xfrm>
              <a:off x="2974975" y="2452688"/>
              <a:ext cx="827088" cy="541338"/>
              <a:chOff x="2974975" y="2452688"/>
              <a:chExt cx="827088" cy="541338"/>
            </a:xfrm>
          </p:grpSpPr>
          <p:sp>
            <p:nvSpPr>
              <p:cNvPr id="189" name="Freeform 196"/>
              <p:cNvSpPr>
                <a:spLocks/>
              </p:cNvSpPr>
              <p:nvPr/>
            </p:nvSpPr>
            <p:spPr bwMode="auto">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0" name="Freeform 197"/>
              <p:cNvSpPr>
                <a:spLocks/>
              </p:cNvSpPr>
              <p:nvPr/>
            </p:nvSpPr>
            <p:spPr bwMode="auto">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1" name="Freeform 198"/>
              <p:cNvSpPr>
                <a:spLocks/>
              </p:cNvSpPr>
              <p:nvPr/>
            </p:nvSpPr>
            <p:spPr bwMode="auto">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2" name="Freeform 199"/>
              <p:cNvSpPr>
                <a:spLocks/>
              </p:cNvSpPr>
              <p:nvPr/>
            </p:nvSpPr>
            <p:spPr bwMode="auto">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3" name="Freeform 200"/>
              <p:cNvSpPr>
                <a:spLocks/>
              </p:cNvSpPr>
              <p:nvPr/>
            </p:nvSpPr>
            <p:spPr bwMode="auto">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4" name="Freeform 201"/>
              <p:cNvSpPr>
                <a:spLocks/>
              </p:cNvSpPr>
              <p:nvPr/>
            </p:nvSpPr>
            <p:spPr bwMode="auto">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5" name="Freeform 202"/>
              <p:cNvSpPr>
                <a:spLocks/>
              </p:cNvSpPr>
              <p:nvPr/>
            </p:nvSpPr>
            <p:spPr bwMode="auto">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6" name="Freeform 203"/>
              <p:cNvSpPr>
                <a:spLocks/>
              </p:cNvSpPr>
              <p:nvPr/>
            </p:nvSpPr>
            <p:spPr bwMode="auto">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7" name="Freeform 204"/>
              <p:cNvSpPr>
                <a:spLocks/>
              </p:cNvSpPr>
              <p:nvPr/>
            </p:nvSpPr>
            <p:spPr bwMode="auto">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8" name="Freeform 205"/>
              <p:cNvSpPr>
                <a:spLocks/>
              </p:cNvSpPr>
              <p:nvPr/>
            </p:nvSpPr>
            <p:spPr bwMode="auto">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99" name="Freeform 206"/>
              <p:cNvSpPr>
                <a:spLocks/>
              </p:cNvSpPr>
              <p:nvPr/>
            </p:nvSpPr>
            <p:spPr bwMode="auto">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00" name="Freeform 207"/>
              <p:cNvSpPr>
                <a:spLocks/>
              </p:cNvSpPr>
              <p:nvPr/>
            </p:nvSpPr>
            <p:spPr bwMode="auto">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01" name="Freeform 208"/>
              <p:cNvSpPr>
                <a:spLocks/>
              </p:cNvSpPr>
              <p:nvPr/>
            </p:nvSpPr>
            <p:spPr bwMode="auto">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grpSp>
      <p:grpSp>
        <p:nvGrpSpPr>
          <p:cNvPr id="203" name="组合 44298"/>
          <p:cNvGrpSpPr>
            <a:grpSpLocks/>
          </p:cNvGrpSpPr>
          <p:nvPr/>
        </p:nvGrpSpPr>
        <p:grpSpPr bwMode="auto">
          <a:xfrm>
            <a:off x="2284837" y="4776835"/>
            <a:ext cx="720000" cy="720000"/>
            <a:chOff x="5226050" y="2165351"/>
            <a:chExt cx="1116013" cy="1116013"/>
          </a:xfrm>
        </p:grpSpPr>
        <p:sp>
          <p:nvSpPr>
            <p:cNvPr id="204" name="Freeform 209"/>
            <p:cNvSpPr>
              <a:spLocks/>
            </p:cNvSpPr>
            <p:nvPr/>
          </p:nvSpPr>
          <p:spPr bwMode="auto">
            <a:xfrm>
              <a:off x="5226050"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30" y="2659"/>
                  </a:cubicBezTo>
                  <a:cubicBezTo>
                    <a:pt x="595" y="2659"/>
                    <a:pt x="0" y="2064"/>
                    <a:pt x="0" y="1330"/>
                  </a:cubicBezTo>
                  <a:cubicBezTo>
                    <a:pt x="0" y="596"/>
                    <a:pt x="595" y="0"/>
                    <a:pt x="1330" y="0"/>
                  </a:cubicBezTo>
                  <a:cubicBezTo>
                    <a:pt x="2064" y="0"/>
                    <a:pt x="2659" y="596"/>
                    <a:pt x="2659" y="1330"/>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nvGrpSpPr>
            <p:cNvPr id="205" name="组合 44286"/>
            <p:cNvGrpSpPr>
              <a:grpSpLocks/>
            </p:cNvGrpSpPr>
            <p:nvPr/>
          </p:nvGrpSpPr>
          <p:grpSpPr bwMode="auto">
            <a:xfrm>
              <a:off x="5467350" y="2454276"/>
              <a:ext cx="633413" cy="539750"/>
              <a:chOff x="5467350" y="2454276"/>
              <a:chExt cx="633413" cy="539750"/>
            </a:xfrm>
          </p:grpSpPr>
          <p:sp>
            <p:nvSpPr>
              <p:cNvPr id="206" name="Freeform 210"/>
              <p:cNvSpPr>
                <a:spLocks/>
              </p:cNvSpPr>
              <p:nvPr/>
            </p:nvSpPr>
            <p:spPr bwMode="auto">
              <a:xfrm>
                <a:off x="5807075" y="2454276"/>
                <a:ext cx="293688" cy="523875"/>
              </a:xfrm>
              <a:custGeom>
                <a:avLst/>
                <a:gdLst>
                  <a:gd name="T0" fmla="*/ 2147483647 w 698"/>
                  <a:gd name="T1" fmla="*/ 2147483647 h 1249"/>
                  <a:gd name="T2" fmla="*/ 2147483647 w 698"/>
                  <a:gd name="T3" fmla="*/ 2147483647 h 1249"/>
                  <a:gd name="T4" fmla="*/ 2147483647 w 698"/>
                  <a:gd name="T5" fmla="*/ 2147483647 h 1249"/>
                  <a:gd name="T6" fmla="*/ 2147483647 w 698"/>
                  <a:gd name="T7" fmla="*/ 2147483647 h 1249"/>
                  <a:gd name="T8" fmla="*/ 2147483647 w 698"/>
                  <a:gd name="T9" fmla="*/ 2147483647 h 1249"/>
                  <a:gd name="T10" fmla="*/ 2147483647 w 698"/>
                  <a:gd name="T11" fmla="*/ 2147483647 h 1249"/>
                  <a:gd name="T12" fmla="*/ 2147483647 w 698"/>
                  <a:gd name="T13" fmla="*/ 2147483647 h 1249"/>
                  <a:gd name="T14" fmla="*/ 2147483647 w 698"/>
                  <a:gd name="T15" fmla="*/ 2147483647 h 1249"/>
                  <a:gd name="T16" fmla="*/ 2147483647 w 698"/>
                  <a:gd name="T17" fmla="*/ 2147483647 h 1249"/>
                  <a:gd name="T18" fmla="*/ 2147483647 w 698"/>
                  <a:gd name="T19" fmla="*/ 2147483647 h 1249"/>
                  <a:gd name="T20" fmla="*/ 2147483647 w 698"/>
                  <a:gd name="T21" fmla="*/ 2147483647 h 1249"/>
                  <a:gd name="T22" fmla="*/ 2147483647 w 698"/>
                  <a:gd name="T23" fmla="*/ 2147483647 h 1249"/>
                  <a:gd name="T24" fmla="*/ 2147483647 w 698"/>
                  <a:gd name="T25" fmla="*/ 2147483647 h 1249"/>
                  <a:gd name="T26" fmla="*/ 0 w 698"/>
                  <a:gd name="T27" fmla="*/ 2147483647 h 1249"/>
                  <a:gd name="T28" fmla="*/ 0 w 698"/>
                  <a:gd name="T29" fmla="*/ 2147483647 h 1249"/>
                  <a:gd name="T30" fmla="*/ 2147483647 w 698"/>
                  <a:gd name="T31" fmla="*/ 0 h 1249"/>
                  <a:gd name="T32" fmla="*/ 2147483647 w 698"/>
                  <a:gd name="T33" fmla="*/ 0 h 1249"/>
                  <a:gd name="T34" fmla="*/ 2147483647 w 698"/>
                  <a:gd name="T35" fmla="*/ 2147483647 h 1249"/>
                  <a:gd name="T36" fmla="*/ 2147483647 w 698"/>
                  <a:gd name="T37" fmla="*/ 2147483647 h 1249"/>
                  <a:gd name="T38" fmla="*/ 2147483647 w 698"/>
                  <a:gd name="T39" fmla="*/ 2147483647 h 12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8" h="1249">
                    <a:moveTo>
                      <a:pt x="665" y="1249"/>
                    </a:moveTo>
                    <a:lnTo>
                      <a:pt x="665" y="1249"/>
                    </a:lnTo>
                    <a:lnTo>
                      <a:pt x="451" y="1249"/>
                    </a:lnTo>
                    <a:cubicBezTo>
                      <a:pt x="432" y="1249"/>
                      <a:pt x="417" y="1234"/>
                      <a:pt x="417" y="1215"/>
                    </a:cubicBezTo>
                    <a:cubicBezTo>
                      <a:pt x="417" y="1197"/>
                      <a:pt x="432" y="1182"/>
                      <a:pt x="451" y="1182"/>
                    </a:cubicBezTo>
                    <a:lnTo>
                      <a:pt x="631" y="1182"/>
                    </a:lnTo>
                    <a:lnTo>
                      <a:pt x="631" y="67"/>
                    </a:lnTo>
                    <a:lnTo>
                      <a:pt x="66" y="67"/>
                    </a:lnTo>
                    <a:lnTo>
                      <a:pt x="66" y="1182"/>
                    </a:lnTo>
                    <a:lnTo>
                      <a:pt x="247" y="1182"/>
                    </a:lnTo>
                    <a:cubicBezTo>
                      <a:pt x="266" y="1182"/>
                      <a:pt x="281" y="1197"/>
                      <a:pt x="281" y="1215"/>
                    </a:cubicBezTo>
                    <a:cubicBezTo>
                      <a:pt x="281" y="1234"/>
                      <a:pt x="266" y="1249"/>
                      <a:pt x="247" y="1249"/>
                    </a:cubicBezTo>
                    <a:lnTo>
                      <a:pt x="33" y="1249"/>
                    </a:lnTo>
                    <a:cubicBezTo>
                      <a:pt x="15" y="1249"/>
                      <a:pt x="0" y="1234"/>
                      <a:pt x="0" y="1215"/>
                    </a:cubicBezTo>
                    <a:lnTo>
                      <a:pt x="0" y="34"/>
                    </a:lnTo>
                    <a:cubicBezTo>
                      <a:pt x="0" y="15"/>
                      <a:pt x="15" y="0"/>
                      <a:pt x="33" y="0"/>
                    </a:cubicBezTo>
                    <a:lnTo>
                      <a:pt x="665" y="0"/>
                    </a:lnTo>
                    <a:cubicBezTo>
                      <a:pt x="683" y="0"/>
                      <a:pt x="698" y="15"/>
                      <a:pt x="698" y="34"/>
                    </a:cubicBezTo>
                    <a:lnTo>
                      <a:pt x="698" y="1215"/>
                    </a:lnTo>
                    <a:cubicBezTo>
                      <a:pt x="698" y="1234"/>
                      <a:pt x="683" y="1249"/>
                      <a:pt x="665" y="12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07" name="Freeform 211"/>
              <p:cNvSpPr>
                <a:spLocks/>
              </p:cNvSpPr>
              <p:nvPr/>
            </p:nvSpPr>
            <p:spPr bwMode="auto">
              <a:xfrm>
                <a:off x="5467350" y="2495551"/>
                <a:ext cx="368300" cy="482600"/>
              </a:xfrm>
              <a:custGeom>
                <a:avLst/>
                <a:gdLst>
                  <a:gd name="T0" fmla="*/ 2147483647 w 875"/>
                  <a:gd name="T1" fmla="*/ 2147483647 h 1149"/>
                  <a:gd name="T2" fmla="*/ 2147483647 w 875"/>
                  <a:gd name="T3" fmla="*/ 2147483647 h 1149"/>
                  <a:gd name="T4" fmla="*/ 2147483647 w 875"/>
                  <a:gd name="T5" fmla="*/ 2147483647 h 1149"/>
                  <a:gd name="T6" fmla="*/ 2147483647 w 875"/>
                  <a:gd name="T7" fmla="*/ 2147483647 h 1149"/>
                  <a:gd name="T8" fmla="*/ 2147483647 w 875"/>
                  <a:gd name="T9" fmla="*/ 2147483647 h 1149"/>
                  <a:gd name="T10" fmla="*/ 2147483647 w 875"/>
                  <a:gd name="T11" fmla="*/ 2147483647 h 1149"/>
                  <a:gd name="T12" fmla="*/ 2147483647 w 875"/>
                  <a:gd name="T13" fmla="*/ 2147483647 h 1149"/>
                  <a:gd name="T14" fmla="*/ 2147483647 w 875"/>
                  <a:gd name="T15" fmla="*/ 2147483647 h 1149"/>
                  <a:gd name="T16" fmla="*/ 2147483647 w 875"/>
                  <a:gd name="T17" fmla="*/ 2147483647 h 1149"/>
                  <a:gd name="T18" fmla="*/ 2147483647 w 875"/>
                  <a:gd name="T19" fmla="*/ 2147483647 h 1149"/>
                  <a:gd name="T20" fmla="*/ 2147483647 w 875"/>
                  <a:gd name="T21" fmla="*/ 2147483647 h 1149"/>
                  <a:gd name="T22" fmla="*/ 2147483647 w 875"/>
                  <a:gd name="T23" fmla="*/ 2147483647 h 1149"/>
                  <a:gd name="T24" fmla="*/ 2147483647 w 875"/>
                  <a:gd name="T25" fmla="*/ 2147483647 h 1149"/>
                  <a:gd name="T26" fmla="*/ 2147483647 w 875"/>
                  <a:gd name="T27" fmla="*/ 2147483647 h 1149"/>
                  <a:gd name="T28" fmla="*/ 2147483647 w 875"/>
                  <a:gd name="T29" fmla="*/ 2147483647 h 1149"/>
                  <a:gd name="T30" fmla="*/ 2147483647 w 875"/>
                  <a:gd name="T31" fmla="*/ 2147483647 h 1149"/>
                  <a:gd name="T32" fmla="*/ 2147483647 w 875"/>
                  <a:gd name="T33" fmla="*/ 2147483647 h 1149"/>
                  <a:gd name="T34" fmla="*/ 2147483647 w 875"/>
                  <a:gd name="T35" fmla="*/ 2147483647 h 1149"/>
                  <a:gd name="T36" fmla="*/ 2147483647 w 875"/>
                  <a:gd name="T37" fmla="*/ 2147483647 h 1149"/>
                  <a:gd name="T38" fmla="*/ 2147483647 w 875"/>
                  <a:gd name="T39" fmla="*/ 2147483647 h 1149"/>
                  <a:gd name="T40" fmla="*/ 2147483647 w 875"/>
                  <a:gd name="T41" fmla="*/ 2147483647 h 1149"/>
                  <a:gd name="T42" fmla="*/ 2147483647 w 875"/>
                  <a:gd name="T43" fmla="*/ 2147483647 h 1149"/>
                  <a:gd name="T44" fmla="*/ 2147483647 w 875"/>
                  <a:gd name="T45" fmla="*/ 2147483647 h 1149"/>
                  <a:gd name="T46" fmla="*/ 2147483647 w 875"/>
                  <a:gd name="T47" fmla="*/ 2147483647 h 1149"/>
                  <a:gd name="T48" fmla="*/ 2147483647 w 875"/>
                  <a:gd name="T49" fmla="*/ 2147483647 h 1149"/>
                  <a:gd name="T50" fmla="*/ 2147483647 w 875"/>
                  <a:gd name="T51" fmla="*/ 2147483647 h 1149"/>
                  <a:gd name="T52" fmla="*/ 2147483647 w 875"/>
                  <a:gd name="T53" fmla="*/ 2147483647 h 11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75" h="1149">
                    <a:moveTo>
                      <a:pt x="842" y="1149"/>
                    </a:moveTo>
                    <a:lnTo>
                      <a:pt x="842" y="1149"/>
                    </a:lnTo>
                    <a:lnTo>
                      <a:pt x="660" y="1149"/>
                    </a:lnTo>
                    <a:cubicBezTo>
                      <a:pt x="641" y="1149"/>
                      <a:pt x="626" y="1134"/>
                      <a:pt x="626" y="1115"/>
                    </a:cubicBezTo>
                    <a:cubicBezTo>
                      <a:pt x="626" y="1097"/>
                      <a:pt x="641" y="1082"/>
                      <a:pt x="660" y="1082"/>
                    </a:cubicBezTo>
                    <a:lnTo>
                      <a:pt x="809" y="1082"/>
                    </a:lnTo>
                    <a:lnTo>
                      <a:pt x="809" y="240"/>
                    </a:lnTo>
                    <a:lnTo>
                      <a:pt x="628" y="81"/>
                    </a:lnTo>
                    <a:lnTo>
                      <a:pt x="124" y="527"/>
                    </a:lnTo>
                    <a:lnTo>
                      <a:pt x="249" y="527"/>
                    </a:lnTo>
                    <a:cubicBezTo>
                      <a:pt x="267" y="527"/>
                      <a:pt x="282" y="542"/>
                      <a:pt x="282" y="560"/>
                    </a:cubicBezTo>
                    <a:lnTo>
                      <a:pt x="282" y="1082"/>
                    </a:lnTo>
                    <a:lnTo>
                      <a:pt x="470" y="1082"/>
                    </a:lnTo>
                    <a:cubicBezTo>
                      <a:pt x="489" y="1082"/>
                      <a:pt x="503" y="1097"/>
                      <a:pt x="503" y="1115"/>
                    </a:cubicBezTo>
                    <a:cubicBezTo>
                      <a:pt x="503" y="1134"/>
                      <a:pt x="489" y="1149"/>
                      <a:pt x="470" y="1149"/>
                    </a:cubicBezTo>
                    <a:lnTo>
                      <a:pt x="249" y="1149"/>
                    </a:lnTo>
                    <a:cubicBezTo>
                      <a:pt x="230" y="1149"/>
                      <a:pt x="215" y="1134"/>
                      <a:pt x="215" y="1115"/>
                    </a:cubicBezTo>
                    <a:lnTo>
                      <a:pt x="215" y="594"/>
                    </a:lnTo>
                    <a:lnTo>
                      <a:pt x="36" y="594"/>
                    </a:lnTo>
                    <a:cubicBezTo>
                      <a:pt x="22" y="594"/>
                      <a:pt x="9" y="585"/>
                      <a:pt x="4" y="572"/>
                    </a:cubicBezTo>
                    <a:cubicBezTo>
                      <a:pt x="0" y="559"/>
                      <a:pt x="3" y="545"/>
                      <a:pt x="14" y="535"/>
                    </a:cubicBezTo>
                    <a:lnTo>
                      <a:pt x="606" y="11"/>
                    </a:lnTo>
                    <a:cubicBezTo>
                      <a:pt x="619" y="0"/>
                      <a:pt x="638" y="0"/>
                      <a:pt x="650" y="11"/>
                    </a:cubicBezTo>
                    <a:lnTo>
                      <a:pt x="864" y="200"/>
                    </a:lnTo>
                    <a:cubicBezTo>
                      <a:pt x="871" y="207"/>
                      <a:pt x="875" y="216"/>
                      <a:pt x="875" y="225"/>
                    </a:cubicBezTo>
                    <a:lnTo>
                      <a:pt x="875" y="1115"/>
                    </a:lnTo>
                    <a:cubicBezTo>
                      <a:pt x="875" y="1134"/>
                      <a:pt x="860" y="1149"/>
                      <a:pt x="842" y="11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08" name="Freeform 212"/>
              <p:cNvSpPr>
                <a:spLocks/>
              </p:cNvSpPr>
              <p:nvPr/>
            </p:nvSpPr>
            <p:spPr bwMode="auto">
              <a:xfrm>
                <a:off x="5651500" y="2806701"/>
                <a:ext cx="107950" cy="171450"/>
              </a:xfrm>
              <a:custGeom>
                <a:avLst/>
                <a:gdLst>
                  <a:gd name="T0" fmla="*/ 2147483647 w 256"/>
                  <a:gd name="T1" fmla="*/ 2147483647 h 408"/>
                  <a:gd name="T2" fmla="*/ 2147483647 w 256"/>
                  <a:gd name="T3" fmla="*/ 2147483647 h 408"/>
                  <a:gd name="T4" fmla="*/ 2147483647 w 256"/>
                  <a:gd name="T5" fmla="*/ 2147483647 h 408"/>
                  <a:gd name="T6" fmla="*/ 2147483647 w 256"/>
                  <a:gd name="T7" fmla="*/ 2147483647 h 408"/>
                  <a:gd name="T8" fmla="*/ 2147483647 w 256"/>
                  <a:gd name="T9" fmla="*/ 2147483647 h 408"/>
                  <a:gd name="T10" fmla="*/ 2147483647 w 256"/>
                  <a:gd name="T11" fmla="*/ 2147483647 h 408"/>
                  <a:gd name="T12" fmla="*/ 2147483647 w 256"/>
                  <a:gd name="T13" fmla="*/ 2147483647 h 408"/>
                  <a:gd name="T14" fmla="*/ 0 w 256"/>
                  <a:gd name="T15" fmla="*/ 2147483647 h 408"/>
                  <a:gd name="T16" fmla="*/ 0 w 256"/>
                  <a:gd name="T17" fmla="*/ 2147483647 h 408"/>
                  <a:gd name="T18" fmla="*/ 2147483647 w 256"/>
                  <a:gd name="T19" fmla="*/ 0 h 408"/>
                  <a:gd name="T20" fmla="*/ 2147483647 w 256"/>
                  <a:gd name="T21" fmla="*/ 0 h 408"/>
                  <a:gd name="T22" fmla="*/ 2147483647 w 256"/>
                  <a:gd name="T23" fmla="*/ 2147483647 h 408"/>
                  <a:gd name="T24" fmla="*/ 2147483647 w 256"/>
                  <a:gd name="T25" fmla="*/ 2147483647 h 408"/>
                  <a:gd name="T26" fmla="*/ 2147483647 w 256"/>
                  <a:gd name="T27" fmla="*/ 2147483647 h 4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6" h="408">
                    <a:moveTo>
                      <a:pt x="222" y="408"/>
                    </a:moveTo>
                    <a:lnTo>
                      <a:pt x="222" y="408"/>
                    </a:lnTo>
                    <a:cubicBezTo>
                      <a:pt x="204" y="408"/>
                      <a:pt x="189" y="393"/>
                      <a:pt x="189" y="374"/>
                    </a:cubicBezTo>
                    <a:lnTo>
                      <a:pt x="189" y="66"/>
                    </a:lnTo>
                    <a:lnTo>
                      <a:pt x="66" y="66"/>
                    </a:lnTo>
                    <a:lnTo>
                      <a:pt x="66" y="374"/>
                    </a:lnTo>
                    <a:cubicBezTo>
                      <a:pt x="66" y="393"/>
                      <a:pt x="52" y="408"/>
                      <a:pt x="33" y="408"/>
                    </a:cubicBezTo>
                    <a:cubicBezTo>
                      <a:pt x="15" y="408"/>
                      <a:pt x="0" y="393"/>
                      <a:pt x="0" y="374"/>
                    </a:cubicBezTo>
                    <a:lnTo>
                      <a:pt x="0" y="33"/>
                    </a:lnTo>
                    <a:cubicBezTo>
                      <a:pt x="0" y="15"/>
                      <a:pt x="15" y="0"/>
                      <a:pt x="33" y="0"/>
                    </a:cubicBezTo>
                    <a:lnTo>
                      <a:pt x="222" y="0"/>
                    </a:lnTo>
                    <a:cubicBezTo>
                      <a:pt x="241" y="0"/>
                      <a:pt x="256" y="15"/>
                      <a:pt x="256" y="33"/>
                    </a:cubicBezTo>
                    <a:lnTo>
                      <a:pt x="256" y="374"/>
                    </a:lnTo>
                    <a:cubicBezTo>
                      <a:pt x="256" y="393"/>
                      <a:pt x="241" y="408"/>
                      <a:pt x="222" y="4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09" name="Freeform 213"/>
              <p:cNvSpPr>
                <a:spLocks/>
              </p:cNvSpPr>
              <p:nvPr/>
            </p:nvSpPr>
            <p:spPr bwMode="auto">
              <a:xfrm>
                <a:off x="5889625"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0" name="Freeform 214"/>
              <p:cNvSpPr>
                <a:spLocks/>
              </p:cNvSpPr>
              <p:nvPr/>
            </p:nvSpPr>
            <p:spPr bwMode="auto">
              <a:xfrm>
                <a:off x="5889625"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1" name="Freeform 215"/>
              <p:cNvSpPr>
                <a:spLocks/>
              </p:cNvSpPr>
              <p:nvPr/>
            </p:nvSpPr>
            <p:spPr bwMode="auto">
              <a:xfrm>
                <a:off x="5889625"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2" name="Freeform 216"/>
              <p:cNvSpPr>
                <a:spLocks/>
              </p:cNvSpPr>
              <p:nvPr/>
            </p:nvSpPr>
            <p:spPr bwMode="auto">
              <a:xfrm>
                <a:off x="5889625"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3" name="Freeform 217"/>
              <p:cNvSpPr>
                <a:spLocks/>
              </p:cNvSpPr>
              <p:nvPr/>
            </p:nvSpPr>
            <p:spPr bwMode="auto">
              <a:xfrm>
                <a:off x="5975350"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4" name="Freeform 218"/>
              <p:cNvSpPr>
                <a:spLocks/>
              </p:cNvSpPr>
              <p:nvPr/>
            </p:nvSpPr>
            <p:spPr bwMode="auto">
              <a:xfrm>
                <a:off x="5975350"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5" name="Freeform 220"/>
              <p:cNvSpPr>
                <a:spLocks/>
              </p:cNvSpPr>
              <p:nvPr/>
            </p:nvSpPr>
            <p:spPr bwMode="auto">
              <a:xfrm>
                <a:off x="5975350"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6" name="Freeform 221"/>
              <p:cNvSpPr>
                <a:spLocks/>
              </p:cNvSpPr>
              <p:nvPr/>
            </p:nvSpPr>
            <p:spPr bwMode="auto">
              <a:xfrm>
                <a:off x="5975350"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7" name="Freeform 222"/>
              <p:cNvSpPr>
                <a:spLocks/>
              </p:cNvSpPr>
              <p:nvPr/>
            </p:nvSpPr>
            <p:spPr bwMode="auto">
              <a:xfrm>
                <a:off x="5889625"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8" name="Freeform 223"/>
              <p:cNvSpPr>
                <a:spLocks/>
              </p:cNvSpPr>
              <p:nvPr/>
            </p:nvSpPr>
            <p:spPr bwMode="auto">
              <a:xfrm>
                <a:off x="5975350"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19" name="Freeform 224"/>
              <p:cNvSpPr>
                <a:spLocks/>
              </p:cNvSpPr>
              <p:nvPr/>
            </p:nvSpPr>
            <p:spPr bwMode="auto">
              <a:xfrm>
                <a:off x="5880100" y="2935288"/>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20" name="Freeform 225"/>
              <p:cNvSpPr>
                <a:spLocks/>
              </p:cNvSpPr>
              <p:nvPr/>
            </p:nvSpPr>
            <p:spPr bwMode="auto">
              <a:xfrm>
                <a:off x="5969000" y="293528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grpSp>
      <p:grpSp>
        <p:nvGrpSpPr>
          <p:cNvPr id="229" name="组合 45400"/>
          <p:cNvGrpSpPr>
            <a:grpSpLocks/>
          </p:cNvGrpSpPr>
          <p:nvPr/>
        </p:nvGrpSpPr>
        <p:grpSpPr bwMode="auto">
          <a:xfrm>
            <a:off x="9422678" y="3896167"/>
            <a:ext cx="720000" cy="720000"/>
            <a:chOff x="4065588" y="1998663"/>
            <a:chExt cx="1114425" cy="1116013"/>
          </a:xfrm>
        </p:grpSpPr>
        <p:sp>
          <p:nvSpPr>
            <p:cNvPr id="230" name="Freeform 170"/>
            <p:cNvSpPr>
              <a:spLocks/>
            </p:cNvSpPr>
            <p:nvPr/>
          </p:nvSpPr>
          <p:spPr bwMode="auto">
            <a:xfrm>
              <a:off x="4065588" y="1998663"/>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29"/>
                  </a:moveTo>
                  <a:lnTo>
                    <a:pt x="2659" y="1329"/>
                  </a:lnTo>
                  <a:cubicBezTo>
                    <a:pt x="2659" y="2064"/>
                    <a:pt x="2064" y="2659"/>
                    <a:pt x="1330" y="2659"/>
                  </a:cubicBezTo>
                  <a:cubicBezTo>
                    <a:pt x="596" y="2659"/>
                    <a:pt x="0" y="2064"/>
                    <a:pt x="0" y="1329"/>
                  </a:cubicBezTo>
                  <a:cubicBezTo>
                    <a:pt x="0" y="595"/>
                    <a:pt x="596" y="0"/>
                    <a:pt x="1330" y="0"/>
                  </a:cubicBezTo>
                  <a:cubicBezTo>
                    <a:pt x="2064"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nvGrpSpPr>
            <p:cNvPr id="231" name="组合 45382"/>
            <p:cNvGrpSpPr>
              <a:grpSpLocks/>
            </p:cNvGrpSpPr>
            <p:nvPr/>
          </p:nvGrpSpPr>
          <p:grpSpPr bwMode="auto">
            <a:xfrm>
              <a:off x="4284663" y="2336801"/>
              <a:ext cx="676275" cy="439737"/>
              <a:chOff x="4284663" y="2336801"/>
              <a:chExt cx="676275" cy="439737"/>
            </a:xfrm>
          </p:grpSpPr>
          <p:sp>
            <p:nvSpPr>
              <p:cNvPr id="232" name="Freeform 171"/>
              <p:cNvSpPr>
                <a:spLocks noEditPoints="1"/>
              </p:cNvSpPr>
              <p:nvPr/>
            </p:nvSpPr>
            <p:spPr bwMode="auto">
              <a:xfrm>
                <a:off x="4284663" y="2336801"/>
                <a:ext cx="623888" cy="417513"/>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147483647 h 997"/>
                  <a:gd name="T50" fmla="*/ 2147483647 w 1486"/>
                  <a:gd name="T51" fmla="*/ 2147483647 h 997"/>
                  <a:gd name="T52" fmla="*/ 2147483647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86" h="997">
                    <a:moveTo>
                      <a:pt x="1257" y="389"/>
                    </a:moveTo>
                    <a:lnTo>
                      <a:pt x="1257" y="389"/>
                    </a:lnTo>
                    <a:lnTo>
                      <a:pt x="1079" y="420"/>
                    </a:lnTo>
                    <a:lnTo>
                      <a:pt x="779" y="472"/>
                    </a:lnTo>
                    <a:lnTo>
                      <a:pt x="498" y="520"/>
                    </a:lnTo>
                    <a:cubicBezTo>
                      <a:pt x="516" y="465"/>
                      <a:pt x="504" y="397"/>
                      <a:pt x="493" y="355"/>
                    </a:cubicBezTo>
                    <a:lnTo>
                      <a:pt x="1377" y="185"/>
                    </a:lnTo>
                    <a:cubicBezTo>
                      <a:pt x="1396" y="329"/>
                      <a:pt x="1275" y="382"/>
                      <a:pt x="1257" y="389"/>
                    </a:cubicBezTo>
                    <a:close/>
                    <a:moveTo>
                      <a:pt x="935" y="740"/>
                    </a:moveTo>
                    <a:lnTo>
                      <a:pt x="935" y="740"/>
                    </a:lnTo>
                    <a:cubicBezTo>
                      <a:pt x="871" y="740"/>
                      <a:pt x="818" y="688"/>
                      <a:pt x="818" y="623"/>
                    </a:cubicBezTo>
                    <a:lnTo>
                      <a:pt x="818" y="533"/>
                    </a:lnTo>
                    <a:lnTo>
                      <a:pt x="1052" y="492"/>
                    </a:lnTo>
                    <a:lnTo>
                      <a:pt x="1052" y="623"/>
                    </a:lnTo>
                    <a:cubicBezTo>
                      <a:pt x="1052" y="688"/>
                      <a:pt x="999" y="740"/>
                      <a:pt x="935" y="740"/>
                    </a:cubicBezTo>
                    <a:close/>
                    <a:moveTo>
                      <a:pt x="305" y="515"/>
                    </a:moveTo>
                    <a:lnTo>
                      <a:pt x="305" y="515"/>
                    </a:lnTo>
                    <a:cubicBezTo>
                      <a:pt x="268" y="481"/>
                      <a:pt x="259" y="416"/>
                      <a:pt x="258" y="371"/>
                    </a:cubicBezTo>
                    <a:cubicBezTo>
                      <a:pt x="272" y="372"/>
                      <a:pt x="287" y="373"/>
                      <a:pt x="302" y="373"/>
                    </a:cubicBezTo>
                    <a:cubicBezTo>
                      <a:pt x="301" y="380"/>
                      <a:pt x="300" y="386"/>
                      <a:pt x="300" y="393"/>
                    </a:cubicBezTo>
                    <a:cubicBezTo>
                      <a:pt x="300" y="449"/>
                      <a:pt x="345" y="494"/>
                      <a:pt x="401" y="494"/>
                    </a:cubicBezTo>
                    <a:cubicBezTo>
                      <a:pt x="414" y="494"/>
                      <a:pt x="427" y="492"/>
                      <a:pt x="438" y="487"/>
                    </a:cubicBezTo>
                    <a:cubicBezTo>
                      <a:pt x="436" y="495"/>
                      <a:pt x="434" y="503"/>
                      <a:pt x="431" y="509"/>
                    </a:cubicBezTo>
                    <a:cubicBezTo>
                      <a:pt x="425" y="523"/>
                      <a:pt x="415" y="532"/>
                      <a:pt x="402" y="537"/>
                    </a:cubicBezTo>
                    <a:cubicBezTo>
                      <a:pt x="360" y="544"/>
                      <a:pt x="328" y="537"/>
                      <a:pt x="305" y="515"/>
                    </a:cubicBezTo>
                    <a:close/>
                    <a:moveTo>
                      <a:pt x="1394" y="69"/>
                    </a:moveTo>
                    <a:lnTo>
                      <a:pt x="1394" y="69"/>
                    </a:lnTo>
                    <a:cubicBezTo>
                      <a:pt x="1405" y="75"/>
                      <a:pt x="1407" y="81"/>
                      <a:pt x="1408" y="83"/>
                    </a:cubicBezTo>
                    <a:cubicBezTo>
                      <a:pt x="1411" y="92"/>
                      <a:pt x="1408" y="103"/>
                      <a:pt x="1405" y="112"/>
                    </a:cubicBezTo>
                    <a:lnTo>
                      <a:pt x="1397" y="114"/>
                    </a:lnTo>
                    <a:cubicBezTo>
                      <a:pt x="1397" y="114"/>
                      <a:pt x="1397" y="114"/>
                      <a:pt x="1397" y="114"/>
                    </a:cubicBezTo>
                    <a:lnTo>
                      <a:pt x="1393" y="114"/>
                    </a:lnTo>
                    <a:lnTo>
                      <a:pt x="374" y="302"/>
                    </a:lnTo>
                    <a:cubicBezTo>
                      <a:pt x="353" y="305"/>
                      <a:pt x="331" y="307"/>
                      <a:pt x="309" y="307"/>
                    </a:cubicBezTo>
                    <a:cubicBezTo>
                      <a:pt x="252" y="307"/>
                      <a:pt x="200" y="297"/>
                      <a:pt x="157" y="284"/>
                    </a:cubicBezTo>
                    <a:lnTo>
                      <a:pt x="1394" y="69"/>
                    </a:lnTo>
                    <a:close/>
                    <a:moveTo>
                      <a:pt x="435" y="400"/>
                    </a:moveTo>
                    <a:lnTo>
                      <a:pt x="435" y="400"/>
                    </a:lnTo>
                    <a:cubicBezTo>
                      <a:pt x="431" y="416"/>
                      <a:pt x="418" y="427"/>
                      <a:pt x="401" y="427"/>
                    </a:cubicBezTo>
                    <a:cubicBezTo>
                      <a:pt x="382" y="427"/>
                      <a:pt x="367" y="412"/>
                      <a:pt x="367" y="393"/>
                    </a:cubicBezTo>
                    <a:cubicBezTo>
                      <a:pt x="367" y="384"/>
                      <a:pt x="371" y="375"/>
                      <a:pt x="377" y="369"/>
                    </a:cubicBezTo>
                    <a:cubicBezTo>
                      <a:pt x="380" y="369"/>
                      <a:pt x="382" y="368"/>
                      <a:pt x="385" y="368"/>
                    </a:cubicBezTo>
                    <a:lnTo>
                      <a:pt x="425" y="361"/>
                    </a:lnTo>
                    <a:cubicBezTo>
                      <a:pt x="428" y="372"/>
                      <a:pt x="432" y="386"/>
                      <a:pt x="435" y="400"/>
                    </a:cubicBezTo>
                    <a:close/>
                    <a:moveTo>
                      <a:pt x="1442" y="172"/>
                    </a:moveTo>
                    <a:lnTo>
                      <a:pt x="1442" y="172"/>
                    </a:lnTo>
                    <a:cubicBezTo>
                      <a:pt x="1448" y="169"/>
                      <a:pt x="1453" y="165"/>
                      <a:pt x="1456" y="160"/>
                    </a:cubicBezTo>
                    <a:cubicBezTo>
                      <a:pt x="1459" y="154"/>
                      <a:pt x="1486" y="108"/>
                      <a:pt x="1471" y="62"/>
                    </a:cubicBezTo>
                    <a:cubicBezTo>
                      <a:pt x="1465" y="44"/>
                      <a:pt x="1449" y="18"/>
                      <a:pt x="1410" y="3"/>
                    </a:cubicBezTo>
                    <a:cubicBezTo>
                      <a:pt x="1404" y="1"/>
                      <a:pt x="1398" y="0"/>
                      <a:pt x="1392" y="1"/>
                    </a:cubicBezTo>
                    <a:lnTo>
                      <a:pt x="29" y="239"/>
                    </a:lnTo>
                    <a:cubicBezTo>
                      <a:pt x="16" y="242"/>
                      <a:pt x="5" y="252"/>
                      <a:pt x="2" y="266"/>
                    </a:cubicBezTo>
                    <a:cubicBezTo>
                      <a:pt x="0" y="280"/>
                      <a:pt x="7" y="294"/>
                      <a:pt x="19" y="301"/>
                    </a:cubicBezTo>
                    <a:cubicBezTo>
                      <a:pt x="23" y="303"/>
                      <a:pt x="92" y="341"/>
                      <a:pt x="192" y="361"/>
                    </a:cubicBezTo>
                    <a:cubicBezTo>
                      <a:pt x="191" y="411"/>
                      <a:pt x="199" y="508"/>
                      <a:pt x="259" y="564"/>
                    </a:cubicBezTo>
                    <a:cubicBezTo>
                      <a:pt x="289" y="592"/>
                      <a:pt x="327" y="606"/>
                      <a:pt x="373" y="606"/>
                    </a:cubicBezTo>
                    <a:cubicBezTo>
                      <a:pt x="387" y="606"/>
                      <a:pt x="402" y="605"/>
                      <a:pt x="417" y="602"/>
                    </a:cubicBezTo>
                    <a:lnTo>
                      <a:pt x="752" y="544"/>
                    </a:lnTo>
                    <a:lnTo>
                      <a:pt x="752" y="623"/>
                    </a:lnTo>
                    <a:cubicBezTo>
                      <a:pt x="752" y="714"/>
                      <a:pt x="818" y="790"/>
                      <a:pt x="905" y="804"/>
                    </a:cubicBezTo>
                    <a:cubicBezTo>
                      <a:pt x="917" y="865"/>
                      <a:pt x="965" y="945"/>
                      <a:pt x="1089" y="959"/>
                    </a:cubicBezTo>
                    <a:cubicBezTo>
                      <a:pt x="1101" y="981"/>
                      <a:pt x="1124" y="997"/>
                      <a:pt x="1151" y="997"/>
                    </a:cubicBezTo>
                    <a:cubicBezTo>
                      <a:pt x="1190" y="997"/>
                      <a:pt x="1221" y="966"/>
                      <a:pt x="1221" y="928"/>
                    </a:cubicBezTo>
                    <a:cubicBezTo>
                      <a:pt x="1221" y="889"/>
                      <a:pt x="1190" y="858"/>
                      <a:pt x="1151" y="858"/>
                    </a:cubicBezTo>
                    <a:cubicBezTo>
                      <a:pt x="1126" y="858"/>
                      <a:pt x="1104" y="872"/>
                      <a:pt x="1092" y="892"/>
                    </a:cubicBezTo>
                    <a:cubicBezTo>
                      <a:pt x="1011" y="881"/>
                      <a:pt x="983" y="834"/>
                      <a:pt x="973" y="803"/>
                    </a:cubicBezTo>
                    <a:cubicBezTo>
                      <a:pt x="1056" y="785"/>
                      <a:pt x="1118" y="711"/>
                      <a:pt x="1118" y="623"/>
                    </a:cubicBezTo>
                    <a:lnTo>
                      <a:pt x="1118" y="481"/>
                    </a:lnTo>
                    <a:lnTo>
                      <a:pt x="1271" y="454"/>
                    </a:lnTo>
                    <a:cubicBezTo>
                      <a:pt x="1273" y="454"/>
                      <a:pt x="1275" y="454"/>
                      <a:pt x="1276" y="453"/>
                    </a:cubicBezTo>
                    <a:cubicBezTo>
                      <a:pt x="1348" y="428"/>
                      <a:pt x="1468" y="339"/>
                      <a:pt x="1442" y="172"/>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233" name="Freeform 172"/>
              <p:cNvSpPr>
                <a:spLocks/>
              </p:cNvSpPr>
              <p:nvPr/>
            </p:nvSpPr>
            <p:spPr bwMode="auto">
              <a:xfrm>
                <a:off x="4827588" y="2671763"/>
                <a:ext cx="133350" cy="104775"/>
              </a:xfrm>
              <a:custGeom>
                <a:avLst/>
                <a:gdLst>
                  <a:gd name="T0" fmla="*/ 2147483647 w 319"/>
                  <a:gd name="T1" fmla="*/ 2147483647 h 253"/>
                  <a:gd name="T2" fmla="*/ 2147483647 w 319"/>
                  <a:gd name="T3" fmla="*/ 2147483647 h 253"/>
                  <a:gd name="T4" fmla="*/ 2147483647 w 319"/>
                  <a:gd name="T5" fmla="*/ 2147483647 h 253"/>
                  <a:gd name="T6" fmla="*/ 2147483647 w 319"/>
                  <a:gd name="T7" fmla="*/ 2147483647 h 253"/>
                  <a:gd name="T8" fmla="*/ 2147483647 w 319"/>
                  <a:gd name="T9" fmla="*/ 2147483647 h 253"/>
                  <a:gd name="T10" fmla="*/ 0 w 319"/>
                  <a:gd name="T11" fmla="*/ 2147483647 h 253"/>
                  <a:gd name="T12" fmla="*/ 2147483647 w 319"/>
                  <a:gd name="T13" fmla="*/ 2147483647 h 253"/>
                  <a:gd name="T14" fmla="*/ 2147483647 w 319"/>
                  <a:gd name="T15" fmla="*/ 2147483647 h 253"/>
                  <a:gd name="T16" fmla="*/ 2147483647 w 319"/>
                  <a:gd name="T17" fmla="*/ 2147483647 h 253"/>
                  <a:gd name="T18" fmla="*/ 2147483647 w 319"/>
                  <a:gd name="T19" fmla="*/ 2147483647 h 253"/>
                  <a:gd name="T20" fmla="*/ 2147483647 w 319"/>
                  <a:gd name="T21" fmla="*/ 2147483647 h 253"/>
                  <a:gd name="T22" fmla="*/ 2147483647 w 319"/>
                  <a:gd name="T23" fmla="*/ 0 h 253"/>
                  <a:gd name="T24" fmla="*/ 2147483647 w 319"/>
                  <a:gd name="T25" fmla="*/ 2147483647 h 2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9" h="253">
                    <a:moveTo>
                      <a:pt x="217" y="98"/>
                    </a:moveTo>
                    <a:lnTo>
                      <a:pt x="217" y="98"/>
                    </a:lnTo>
                    <a:cubicBezTo>
                      <a:pt x="215" y="98"/>
                      <a:pt x="214" y="97"/>
                      <a:pt x="213" y="97"/>
                    </a:cubicBezTo>
                    <a:lnTo>
                      <a:pt x="130" y="97"/>
                    </a:lnTo>
                    <a:cubicBezTo>
                      <a:pt x="118" y="76"/>
                      <a:pt x="96" y="61"/>
                      <a:pt x="70" y="61"/>
                    </a:cubicBezTo>
                    <a:cubicBezTo>
                      <a:pt x="31" y="61"/>
                      <a:pt x="0" y="92"/>
                      <a:pt x="0" y="131"/>
                    </a:cubicBezTo>
                    <a:cubicBezTo>
                      <a:pt x="0" y="169"/>
                      <a:pt x="31" y="200"/>
                      <a:pt x="70" y="200"/>
                    </a:cubicBezTo>
                    <a:cubicBezTo>
                      <a:pt x="96" y="200"/>
                      <a:pt x="118" y="186"/>
                      <a:pt x="130" y="164"/>
                    </a:cubicBezTo>
                    <a:lnTo>
                      <a:pt x="213" y="164"/>
                    </a:lnTo>
                    <a:cubicBezTo>
                      <a:pt x="215" y="164"/>
                      <a:pt x="217" y="164"/>
                      <a:pt x="219" y="164"/>
                    </a:cubicBezTo>
                    <a:cubicBezTo>
                      <a:pt x="232" y="215"/>
                      <a:pt x="272" y="253"/>
                      <a:pt x="319" y="253"/>
                    </a:cubicBezTo>
                    <a:lnTo>
                      <a:pt x="319" y="0"/>
                    </a:lnTo>
                    <a:cubicBezTo>
                      <a:pt x="269" y="0"/>
                      <a:pt x="227" y="42"/>
                      <a:pt x="217" y="9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grpSp>
      <p:grpSp>
        <p:nvGrpSpPr>
          <p:cNvPr id="266" name="组合 304"/>
          <p:cNvGrpSpPr>
            <a:grpSpLocks/>
          </p:cNvGrpSpPr>
          <p:nvPr/>
        </p:nvGrpSpPr>
        <p:grpSpPr bwMode="auto">
          <a:xfrm>
            <a:off x="3456204" y="5187265"/>
            <a:ext cx="720000" cy="720000"/>
            <a:chOff x="6330950" y="711201"/>
            <a:chExt cx="1114425" cy="1116013"/>
          </a:xfrm>
        </p:grpSpPr>
        <p:sp>
          <p:nvSpPr>
            <p:cNvPr id="267" name="Freeform 121"/>
            <p:cNvSpPr>
              <a:spLocks/>
            </p:cNvSpPr>
            <p:nvPr/>
          </p:nvSpPr>
          <p:spPr bwMode="auto">
            <a:xfrm>
              <a:off x="6330950" y="711201"/>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nvGrpSpPr>
            <p:cNvPr id="268" name="组合 289"/>
            <p:cNvGrpSpPr>
              <a:grpSpLocks/>
            </p:cNvGrpSpPr>
            <p:nvPr/>
          </p:nvGrpSpPr>
          <p:grpSpPr bwMode="auto">
            <a:xfrm>
              <a:off x="6640513" y="788988"/>
              <a:ext cx="490538" cy="954088"/>
              <a:chOff x="6640513" y="788988"/>
              <a:chExt cx="490538" cy="954088"/>
            </a:xfrm>
          </p:grpSpPr>
          <p:sp>
            <p:nvSpPr>
              <p:cNvPr id="269" name="Freeform 122"/>
              <p:cNvSpPr>
                <a:spLocks noEditPoints="1"/>
              </p:cNvSpPr>
              <p:nvPr/>
            </p:nvSpPr>
            <p:spPr bwMode="auto">
              <a:xfrm>
                <a:off x="6640513" y="860426"/>
                <a:ext cx="312738" cy="207963"/>
              </a:xfrm>
              <a:custGeom>
                <a:avLst/>
                <a:gdLst>
                  <a:gd name="T0" fmla="*/ 2147483647 w 747"/>
                  <a:gd name="T1" fmla="*/ 2147483647 h 496"/>
                  <a:gd name="T2" fmla="*/ 2147483647 w 747"/>
                  <a:gd name="T3" fmla="*/ 2147483647 h 496"/>
                  <a:gd name="T4" fmla="*/ 2147483647 w 747"/>
                  <a:gd name="T5" fmla="*/ 2147483647 h 496"/>
                  <a:gd name="T6" fmla="*/ 2147483647 w 747"/>
                  <a:gd name="T7" fmla="*/ 2147483647 h 496"/>
                  <a:gd name="T8" fmla="*/ 2147483647 w 747"/>
                  <a:gd name="T9" fmla="*/ 2147483647 h 496"/>
                  <a:gd name="T10" fmla="*/ 2147483647 w 747"/>
                  <a:gd name="T11" fmla="*/ 2147483647 h 496"/>
                  <a:gd name="T12" fmla="*/ 2147483647 w 747"/>
                  <a:gd name="T13" fmla="*/ 2147483647 h 496"/>
                  <a:gd name="T14" fmla="*/ 2147483647 w 747"/>
                  <a:gd name="T15" fmla="*/ 2147483647 h 496"/>
                  <a:gd name="T16" fmla="*/ 2147483647 w 747"/>
                  <a:gd name="T17" fmla="*/ 2147483647 h 496"/>
                  <a:gd name="T18" fmla="*/ 2147483647 w 747"/>
                  <a:gd name="T19" fmla="*/ 2147483647 h 496"/>
                  <a:gd name="T20" fmla="*/ 2147483647 w 747"/>
                  <a:gd name="T21" fmla="*/ 2147483647 h 496"/>
                  <a:gd name="T22" fmla="*/ 2147483647 w 747"/>
                  <a:gd name="T23" fmla="*/ 2147483647 h 496"/>
                  <a:gd name="T24" fmla="*/ 2147483647 w 747"/>
                  <a:gd name="T25" fmla="*/ 2147483647 h 496"/>
                  <a:gd name="T26" fmla="*/ 2147483647 w 747"/>
                  <a:gd name="T27" fmla="*/ 2147483647 h 496"/>
                  <a:gd name="T28" fmla="*/ 2147483647 w 747"/>
                  <a:gd name="T29" fmla="*/ 2147483647 h 496"/>
                  <a:gd name="T30" fmla="*/ 2147483647 w 747"/>
                  <a:gd name="T31" fmla="*/ 2147483647 h 496"/>
                  <a:gd name="T32" fmla="*/ 2147483647 w 747"/>
                  <a:gd name="T33" fmla="*/ 2147483647 h 496"/>
                  <a:gd name="T34" fmla="*/ 2147483647 w 747"/>
                  <a:gd name="T35" fmla="*/ 2147483647 h 496"/>
                  <a:gd name="T36" fmla="*/ 2147483647 w 747"/>
                  <a:gd name="T37" fmla="*/ 2147483647 h 496"/>
                  <a:gd name="T38" fmla="*/ 2147483647 w 747"/>
                  <a:gd name="T39" fmla="*/ 2147483647 h 496"/>
                  <a:gd name="T40" fmla="*/ 2147483647 w 747"/>
                  <a:gd name="T41" fmla="*/ 2147483647 h 496"/>
                  <a:gd name="T42" fmla="*/ 2147483647 w 747"/>
                  <a:gd name="T43" fmla="*/ 2147483647 h 496"/>
                  <a:gd name="T44" fmla="*/ 2147483647 w 747"/>
                  <a:gd name="T45" fmla="*/ 2147483647 h 496"/>
                  <a:gd name="T46" fmla="*/ 2147483647 w 747"/>
                  <a:gd name="T47" fmla="*/ 2147483647 h 496"/>
                  <a:gd name="T48" fmla="*/ 2147483647 w 747"/>
                  <a:gd name="T49" fmla="*/ 2147483647 h 496"/>
                  <a:gd name="T50" fmla="*/ 2147483647 w 747"/>
                  <a:gd name="T51" fmla="*/ 2147483647 h 496"/>
                  <a:gd name="T52" fmla="*/ 2147483647 w 747"/>
                  <a:gd name="T53" fmla="*/ 2147483647 h 496"/>
                  <a:gd name="T54" fmla="*/ 2147483647 w 747"/>
                  <a:gd name="T55" fmla="*/ 2147483647 h 496"/>
                  <a:gd name="T56" fmla="*/ 2147483647 w 747"/>
                  <a:gd name="T57" fmla="*/ 0 h 496"/>
                  <a:gd name="T58" fmla="*/ 2147483647 w 747"/>
                  <a:gd name="T59" fmla="*/ 2147483647 h 496"/>
                  <a:gd name="T60" fmla="*/ 2147483647 w 747"/>
                  <a:gd name="T61" fmla="*/ 2147483647 h 496"/>
                  <a:gd name="T62" fmla="*/ 2147483647 w 747"/>
                  <a:gd name="T63" fmla="*/ 2147483647 h 496"/>
                  <a:gd name="T64" fmla="*/ 2147483647 w 747"/>
                  <a:gd name="T65" fmla="*/ 2147483647 h 496"/>
                  <a:gd name="T66" fmla="*/ 2147483647 w 747"/>
                  <a:gd name="T67" fmla="*/ 2147483647 h 496"/>
                  <a:gd name="T68" fmla="*/ 2147483647 w 747"/>
                  <a:gd name="T69" fmla="*/ 2147483647 h 496"/>
                  <a:gd name="T70" fmla="*/ 2147483647 w 747"/>
                  <a:gd name="T71" fmla="*/ 2147483647 h 496"/>
                  <a:gd name="T72" fmla="*/ 2147483647 w 747"/>
                  <a:gd name="T73" fmla="*/ 2147483647 h 4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47"/>
                  <a:gd name="T112" fmla="*/ 0 h 496"/>
                  <a:gd name="T113" fmla="*/ 747 w 747"/>
                  <a:gd name="T114" fmla="*/ 496 h 4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47" h="496">
                    <a:moveTo>
                      <a:pt x="89" y="171"/>
                    </a:moveTo>
                    <a:lnTo>
                      <a:pt x="89" y="171"/>
                    </a:lnTo>
                    <a:cubicBezTo>
                      <a:pt x="89" y="173"/>
                      <a:pt x="88" y="174"/>
                      <a:pt x="88" y="175"/>
                    </a:cubicBezTo>
                    <a:cubicBezTo>
                      <a:pt x="71" y="217"/>
                      <a:pt x="81" y="222"/>
                      <a:pt x="91" y="227"/>
                    </a:cubicBezTo>
                    <a:cubicBezTo>
                      <a:pt x="131" y="247"/>
                      <a:pt x="493" y="404"/>
                      <a:pt x="529" y="418"/>
                    </a:cubicBezTo>
                    <a:lnTo>
                      <a:pt x="532" y="419"/>
                    </a:lnTo>
                    <a:cubicBezTo>
                      <a:pt x="546" y="425"/>
                      <a:pt x="557" y="429"/>
                      <a:pt x="566" y="429"/>
                    </a:cubicBezTo>
                    <a:cubicBezTo>
                      <a:pt x="570" y="429"/>
                      <a:pt x="580" y="429"/>
                      <a:pt x="600" y="409"/>
                    </a:cubicBezTo>
                    <a:cubicBezTo>
                      <a:pt x="608" y="401"/>
                      <a:pt x="616" y="393"/>
                      <a:pt x="624" y="386"/>
                    </a:cubicBezTo>
                    <a:cubicBezTo>
                      <a:pt x="636" y="375"/>
                      <a:pt x="655" y="357"/>
                      <a:pt x="657" y="350"/>
                    </a:cubicBezTo>
                    <a:cubicBezTo>
                      <a:pt x="658" y="348"/>
                      <a:pt x="658" y="347"/>
                      <a:pt x="658" y="346"/>
                    </a:cubicBezTo>
                    <a:cubicBezTo>
                      <a:pt x="660" y="337"/>
                      <a:pt x="662" y="330"/>
                      <a:pt x="664" y="323"/>
                    </a:cubicBezTo>
                    <a:cubicBezTo>
                      <a:pt x="665" y="318"/>
                      <a:pt x="667" y="312"/>
                      <a:pt x="668" y="308"/>
                    </a:cubicBezTo>
                    <a:cubicBezTo>
                      <a:pt x="666" y="307"/>
                      <a:pt x="664" y="306"/>
                      <a:pt x="661" y="304"/>
                    </a:cubicBezTo>
                    <a:cubicBezTo>
                      <a:pt x="649" y="298"/>
                      <a:pt x="599" y="276"/>
                      <a:pt x="537" y="247"/>
                    </a:cubicBezTo>
                    <a:cubicBezTo>
                      <a:pt x="404" y="185"/>
                      <a:pt x="221" y="101"/>
                      <a:pt x="183" y="81"/>
                    </a:cubicBezTo>
                    <a:cubicBezTo>
                      <a:pt x="160" y="69"/>
                      <a:pt x="148" y="67"/>
                      <a:pt x="142" y="67"/>
                    </a:cubicBezTo>
                    <a:cubicBezTo>
                      <a:pt x="139" y="67"/>
                      <a:pt x="136" y="67"/>
                      <a:pt x="127" y="76"/>
                    </a:cubicBezTo>
                    <a:cubicBezTo>
                      <a:pt x="119" y="84"/>
                      <a:pt x="102" y="129"/>
                      <a:pt x="89" y="171"/>
                    </a:cubicBezTo>
                    <a:close/>
                    <a:moveTo>
                      <a:pt x="566" y="496"/>
                    </a:moveTo>
                    <a:lnTo>
                      <a:pt x="566" y="496"/>
                    </a:lnTo>
                    <a:cubicBezTo>
                      <a:pt x="545" y="496"/>
                      <a:pt x="526" y="488"/>
                      <a:pt x="508" y="481"/>
                    </a:cubicBezTo>
                    <a:lnTo>
                      <a:pt x="505" y="480"/>
                    </a:lnTo>
                    <a:cubicBezTo>
                      <a:pt x="466" y="465"/>
                      <a:pt x="103" y="308"/>
                      <a:pt x="61" y="287"/>
                    </a:cubicBezTo>
                    <a:cubicBezTo>
                      <a:pt x="12" y="262"/>
                      <a:pt x="0" y="217"/>
                      <a:pt x="25" y="152"/>
                    </a:cubicBezTo>
                    <a:cubicBezTo>
                      <a:pt x="36" y="114"/>
                      <a:pt x="59" y="48"/>
                      <a:pt x="81" y="27"/>
                    </a:cubicBezTo>
                    <a:cubicBezTo>
                      <a:pt x="96" y="13"/>
                      <a:pt x="114" y="0"/>
                      <a:pt x="142" y="0"/>
                    </a:cubicBezTo>
                    <a:cubicBezTo>
                      <a:pt x="162" y="0"/>
                      <a:pt x="185" y="7"/>
                      <a:pt x="214" y="22"/>
                    </a:cubicBezTo>
                    <a:cubicBezTo>
                      <a:pt x="251" y="42"/>
                      <a:pt x="440" y="129"/>
                      <a:pt x="565" y="186"/>
                    </a:cubicBezTo>
                    <a:cubicBezTo>
                      <a:pt x="627" y="215"/>
                      <a:pt x="677" y="238"/>
                      <a:pt x="690" y="244"/>
                    </a:cubicBezTo>
                    <a:cubicBezTo>
                      <a:pt x="747" y="272"/>
                      <a:pt x="736" y="313"/>
                      <a:pt x="728" y="341"/>
                    </a:cubicBezTo>
                    <a:cubicBezTo>
                      <a:pt x="727" y="346"/>
                      <a:pt x="725" y="352"/>
                      <a:pt x="724" y="358"/>
                    </a:cubicBezTo>
                    <a:cubicBezTo>
                      <a:pt x="720" y="388"/>
                      <a:pt x="694" y="412"/>
                      <a:pt x="669" y="435"/>
                    </a:cubicBezTo>
                    <a:cubicBezTo>
                      <a:pt x="662" y="442"/>
                      <a:pt x="654" y="449"/>
                      <a:pt x="648" y="455"/>
                    </a:cubicBezTo>
                    <a:cubicBezTo>
                      <a:pt x="621" y="483"/>
                      <a:pt x="595" y="496"/>
                      <a:pt x="566" y="49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0" name="Freeform 123"/>
              <p:cNvSpPr>
                <a:spLocks/>
              </p:cNvSpPr>
              <p:nvPr/>
            </p:nvSpPr>
            <p:spPr bwMode="auto">
              <a:xfrm>
                <a:off x="6910388" y="1008063"/>
                <a:ext cx="125413" cy="438150"/>
              </a:xfrm>
              <a:custGeom>
                <a:avLst/>
                <a:gdLst>
                  <a:gd name="T0" fmla="*/ 2147483647 w 300"/>
                  <a:gd name="T1" fmla="*/ 2147483647 h 1043"/>
                  <a:gd name="T2" fmla="*/ 2147483647 w 300"/>
                  <a:gd name="T3" fmla="*/ 2147483647 h 1043"/>
                  <a:gd name="T4" fmla="*/ 2147483647 w 300"/>
                  <a:gd name="T5" fmla="*/ 2147483647 h 1043"/>
                  <a:gd name="T6" fmla="*/ 2147483647 w 300"/>
                  <a:gd name="T7" fmla="*/ 2147483647 h 1043"/>
                  <a:gd name="T8" fmla="*/ 2147483647 w 300"/>
                  <a:gd name="T9" fmla="*/ 2147483647 h 1043"/>
                  <a:gd name="T10" fmla="*/ 2147483647 w 300"/>
                  <a:gd name="T11" fmla="*/ 2147483647 h 1043"/>
                  <a:gd name="T12" fmla="*/ 2147483647 w 300"/>
                  <a:gd name="T13" fmla="*/ 2147483647 h 1043"/>
                  <a:gd name="T14" fmla="*/ 2147483647 w 300"/>
                  <a:gd name="T15" fmla="*/ 2147483647 h 1043"/>
                  <a:gd name="T16" fmla="*/ 2147483647 w 300"/>
                  <a:gd name="T17" fmla="*/ 2147483647 h 1043"/>
                  <a:gd name="T18" fmla="*/ 2147483647 w 300"/>
                  <a:gd name="T19" fmla="*/ 2147483647 h 10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0"/>
                  <a:gd name="T31" fmla="*/ 0 h 1043"/>
                  <a:gd name="T32" fmla="*/ 300 w 300"/>
                  <a:gd name="T33" fmla="*/ 1043 h 10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0" h="1043">
                    <a:moveTo>
                      <a:pt x="267" y="1043"/>
                    </a:moveTo>
                    <a:lnTo>
                      <a:pt x="267" y="1043"/>
                    </a:lnTo>
                    <a:cubicBezTo>
                      <a:pt x="248" y="1043"/>
                      <a:pt x="234" y="1028"/>
                      <a:pt x="234" y="1010"/>
                    </a:cubicBezTo>
                    <a:lnTo>
                      <a:pt x="234" y="205"/>
                    </a:lnTo>
                    <a:cubicBezTo>
                      <a:pt x="221" y="182"/>
                      <a:pt x="126" y="119"/>
                      <a:pt x="24" y="68"/>
                    </a:cubicBezTo>
                    <a:cubicBezTo>
                      <a:pt x="7" y="59"/>
                      <a:pt x="0" y="39"/>
                      <a:pt x="9" y="23"/>
                    </a:cubicBezTo>
                    <a:cubicBezTo>
                      <a:pt x="17" y="6"/>
                      <a:pt x="37" y="0"/>
                      <a:pt x="54" y="8"/>
                    </a:cubicBezTo>
                    <a:cubicBezTo>
                      <a:pt x="217" y="91"/>
                      <a:pt x="300" y="156"/>
                      <a:pt x="300" y="202"/>
                    </a:cubicBezTo>
                    <a:lnTo>
                      <a:pt x="300" y="1010"/>
                    </a:lnTo>
                    <a:cubicBezTo>
                      <a:pt x="300" y="1028"/>
                      <a:pt x="285" y="1043"/>
                      <a:pt x="267" y="104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1" name="Freeform 124"/>
              <p:cNvSpPr>
                <a:spLocks/>
              </p:cNvSpPr>
              <p:nvPr/>
            </p:nvSpPr>
            <p:spPr bwMode="auto">
              <a:xfrm>
                <a:off x="6659563" y="890588"/>
                <a:ext cx="280988" cy="168275"/>
              </a:xfrm>
              <a:custGeom>
                <a:avLst/>
                <a:gdLst>
                  <a:gd name="T0" fmla="*/ 2147483647 w 670"/>
                  <a:gd name="T1" fmla="*/ 2147483647 h 400"/>
                  <a:gd name="T2" fmla="*/ 2147483647 w 670"/>
                  <a:gd name="T3" fmla="*/ 2147483647 h 400"/>
                  <a:gd name="T4" fmla="*/ 2147483647 w 670"/>
                  <a:gd name="T5" fmla="*/ 2147483647 h 400"/>
                  <a:gd name="T6" fmla="*/ 2147483647 w 670"/>
                  <a:gd name="T7" fmla="*/ 2147483647 h 400"/>
                  <a:gd name="T8" fmla="*/ 2147483647 w 670"/>
                  <a:gd name="T9" fmla="*/ 2147483647 h 400"/>
                  <a:gd name="T10" fmla="*/ 2147483647 w 670"/>
                  <a:gd name="T11" fmla="*/ 2147483647 h 400"/>
                  <a:gd name="T12" fmla="*/ 2147483647 w 670"/>
                  <a:gd name="T13" fmla="*/ 2147483647 h 400"/>
                  <a:gd name="T14" fmla="*/ 2147483647 w 670"/>
                  <a:gd name="T15" fmla="*/ 2147483647 h 400"/>
                  <a:gd name="T16" fmla="*/ 2147483647 w 670"/>
                  <a:gd name="T17" fmla="*/ 2147483647 h 400"/>
                  <a:gd name="T18" fmla="*/ 2147483647 w 670"/>
                  <a:gd name="T19" fmla="*/ 2147483647 h 400"/>
                  <a:gd name="T20" fmla="*/ 2147483647 w 670"/>
                  <a:gd name="T21" fmla="*/ 2147483647 h 400"/>
                  <a:gd name="T22" fmla="*/ 2147483647 w 670"/>
                  <a:gd name="T23" fmla="*/ 2147483647 h 400"/>
                  <a:gd name="T24" fmla="*/ 2147483647 w 670"/>
                  <a:gd name="T25" fmla="*/ 2147483647 h 400"/>
                  <a:gd name="T26" fmla="*/ 2147483647 w 670"/>
                  <a:gd name="T27" fmla="*/ 2147483647 h 400"/>
                  <a:gd name="T28" fmla="*/ 2147483647 w 670"/>
                  <a:gd name="T29" fmla="*/ 2147483647 h 400"/>
                  <a:gd name="T30" fmla="*/ 2147483647 w 670"/>
                  <a:gd name="T31" fmla="*/ 2147483647 h 400"/>
                  <a:gd name="T32" fmla="*/ 2147483647 w 670"/>
                  <a:gd name="T33" fmla="*/ 2147483647 h 4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0"/>
                  <a:gd name="T52" fmla="*/ 0 h 400"/>
                  <a:gd name="T53" fmla="*/ 670 w 670"/>
                  <a:gd name="T54" fmla="*/ 400 h 4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0" h="400">
                    <a:moveTo>
                      <a:pt x="579" y="400"/>
                    </a:moveTo>
                    <a:lnTo>
                      <a:pt x="579" y="400"/>
                    </a:lnTo>
                    <a:cubicBezTo>
                      <a:pt x="574" y="400"/>
                      <a:pt x="569" y="398"/>
                      <a:pt x="565" y="394"/>
                    </a:cubicBezTo>
                    <a:cubicBezTo>
                      <a:pt x="557" y="387"/>
                      <a:pt x="557" y="374"/>
                      <a:pt x="564" y="366"/>
                    </a:cubicBezTo>
                    <a:cubicBezTo>
                      <a:pt x="572" y="358"/>
                      <a:pt x="580" y="350"/>
                      <a:pt x="588" y="343"/>
                    </a:cubicBezTo>
                    <a:cubicBezTo>
                      <a:pt x="604" y="329"/>
                      <a:pt x="627" y="307"/>
                      <a:pt x="626" y="298"/>
                    </a:cubicBezTo>
                    <a:cubicBezTo>
                      <a:pt x="626" y="297"/>
                      <a:pt x="624" y="289"/>
                      <a:pt x="600" y="279"/>
                    </a:cubicBezTo>
                    <a:cubicBezTo>
                      <a:pt x="566" y="264"/>
                      <a:pt x="156" y="78"/>
                      <a:pt x="118" y="61"/>
                    </a:cubicBezTo>
                    <a:cubicBezTo>
                      <a:pt x="92" y="49"/>
                      <a:pt x="65" y="46"/>
                      <a:pt x="40" y="95"/>
                    </a:cubicBezTo>
                    <a:cubicBezTo>
                      <a:pt x="36" y="105"/>
                      <a:pt x="24" y="109"/>
                      <a:pt x="14" y="104"/>
                    </a:cubicBezTo>
                    <a:cubicBezTo>
                      <a:pt x="4" y="99"/>
                      <a:pt x="0" y="88"/>
                      <a:pt x="5" y="78"/>
                    </a:cubicBezTo>
                    <a:cubicBezTo>
                      <a:pt x="34" y="18"/>
                      <a:pt x="79" y="0"/>
                      <a:pt x="135" y="25"/>
                    </a:cubicBezTo>
                    <a:cubicBezTo>
                      <a:pt x="173" y="41"/>
                      <a:pt x="583" y="227"/>
                      <a:pt x="616" y="242"/>
                    </a:cubicBezTo>
                    <a:cubicBezTo>
                      <a:pt x="646" y="256"/>
                      <a:pt x="662" y="272"/>
                      <a:pt x="665" y="292"/>
                    </a:cubicBezTo>
                    <a:cubicBezTo>
                      <a:pt x="670" y="322"/>
                      <a:pt x="642" y="348"/>
                      <a:pt x="615" y="372"/>
                    </a:cubicBezTo>
                    <a:cubicBezTo>
                      <a:pt x="608" y="379"/>
                      <a:pt x="600" y="387"/>
                      <a:pt x="593" y="394"/>
                    </a:cubicBezTo>
                    <a:cubicBezTo>
                      <a:pt x="589" y="398"/>
                      <a:pt x="584" y="400"/>
                      <a:pt x="579" y="40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2" name="Freeform 125"/>
              <p:cNvSpPr>
                <a:spLocks/>
              </p:cNvSpPr>
              <p:nvPr/>
            </p:nvSpPr>
            <p:spPr bwMode="auto">
              <a:xfrm>
                <a:off x="6981825" y="1422401"/>
                <a:ext cx="82550" cy="263525"/>
              </a:xfrm>
              <a:custGeom>
                <a:avLst/>
                <a:gdLst>
                  <a:gd name="T0" fmla="*/ 2147483647 w 197"/>
                  <a:gd name="T1" fmla="*/ 2147483647 h 629"/>
                  <a:gd name="T2" fmla="*/ 2147483647 w 197"/>
                  <a:gd name="T3" fmla="*/ 2147483647 h 629"/>
                  <a:gd name="T4" fmla="*/ 0 w 197"/>
                  <a:gd name="T5" fmla="*/ 2147483647 h 629"/>
                  <a:gd name="T6" fmla="*/ 0 w 197"/>
                  <a:gd name="T7" fmla="*/ 2147483647 h 629"/>
                  <a:gd name="T8" fmla="*/ 2147483647 w 197"/>
                  <a:gd name="T9" fmla="*/ 0 h 629"/>
                  <a:gd name="T10" fmla="*/ 2147483647 w 197"/>
                  <a:gd name="T11" fmla="*/ 2147483647 h 629"/>
                  <a:gd name="T12" fmla="*/ 2147483647 w 197"/>
                  <a:gd name="T13" fmla="*/ 2147483647 h 629"/>
                  <a:gd name="T14" fmla="*/ 2147483647 w 197"/>
                  <a:gd name="T15" fmla="*/ 2147483647 h 629"/>
                  <a:gd name="T16" fmla="*/ 2147483647 w 197"/>
                  <a:gd name="T17" fmla="*/ 2147483647 h 629"/>
                  <a:gd name="T18" fmla="*/ 2147483647 w 197"/>
                  <a:gd name="T19" fmla="*/ 2147483647 h 629"/>
                  <a:gd name="T20" fmla="*/ 2147483647 w 197"/>
                  <a:gd name="T21" fmla="*/ 2147483647 h 629"/>
                  <a:gd name="T22" fmla="*/ 2147483647 w 197"/>
                  <a:gd name="T23" fmla="*/ 2147483647 h 629"/>
                  <a:gd name="T24" fmla="*/ 2147483647 w 197"/>
                  <a:gd name="T25" fmla="*/ 2147483647 h 629"/>
                  <a:gd name="T26" fmla="*/ 2147483647 w 197"/>
                  <a:gd name="T27" fmla="*/ 2147483647 h 629"/>
                  <a:gd name="T28" fmla="*/ 2147483647 w 197"/>
                  <a:gd name="T29" fmla="*/ 2147483647 h 629"/>
                  <a:gd name="T30" fmla="*/ 2147483647 w 197"/>
                  <a:gd name="T31" fmla="*/ 2147483647 h 629"/>
                  <a:gd name="T32" fmla="*/ 2147483647 w 197"/>
                  <a:gd name="T33" fmla="*/ 2147483647 h 629"/>
                  <a:gd name="T34" fmla="*/ 2147483647 w 197"/>
                  <a:gd name="T35" fmla="*/ 2147483647 h 629"/>
                  <a:gd name="T36" fmla="*/ 2147483647 w 197"/>
                  <a:gd name="T37" fmla="*/ 2147483647 h 629"/>
                  <a:gd name="T38" fmla="*/ 2147483647 w 197"/>
                  <a:gd name="T39" fmla="*/ 2147483647 h 62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7"/>
                  <a:gd name="T61" fmla="*/ 0 h 629"/>
                  <a:gd name="T62" fmla="*/ 197 w 197"/>
                  <a:gd name="T63" fmla="*/ 629 h 62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7" h="629">
                    <a:moveTo>
                      <a:pt x="99" y="629"/>
                    </a:moveTo>
                    <a:lnTo>
                      <a:pt x="99" y="629"/>
                    </a:lnTo>
                    <a:cubicBezTo>
                      <a:pt x="45" y="629"/>
                      <a:pt x="0" y="585"/>
                      <a:pt x="0" y="530"/>
                    </a:cubicBezTo>
                    <a:lnTo>
                      <a:pt x="0" y="98"/>
                    </a:lnTo>
                    <a:cubicBezTo>
                      <a:pt x="0" y="44"/>
                      <a:pt x="45" y="0"/>
                      <a:pt x="99" y="0"/>
                    </a:cubicBezTo>
                    <a:cubicBezTo>
                      <a:pt x="153" y="0"/>
                      <a:pt x="197" y="44"/>
                      <a:pt x="197" y="98"/>
                    </a:cubicBezTo>
                    <a:lnTo>
                      <a:pt x="197" y="227"/>
                    </a:lnTo>
                    <a:cubicBezTo>
                      <a:pt x="197" y="246"/>
                      <a:pt x="182" y="261"/>
                      <a:pt x="164" y="261"/>
                    </a:cubicBezTo>
                    <a:cubicBezTo>
                      <a:pt x="146" y="261"/>
                      <a:pt x="131" y="246"/>
                      <a:pt x="131" y="227"/>
                    </a:cubicBezTo>
                    <a:lnTo>
                      <a:pt x="131" y="98"/>
                    </a:lnTo>
                    <a:cubicBezTo>
                      <a:pt x="131" y="81"/>
                      <a:pt x="116" y="67"/>
                      <a:pt x="99" y="67"/>
                    </a:cubicBezTo>
                    <a:cubicBezTo>
                      <a:pt x="81" y="67"/>
                      <a:pt x="67" y="81"/>
                      <a:pt x="67" y="98"/>
                    </a:cubicBezTo>
                    <a:lnTo>
                      <a:pt x="67" y="530"/>
                    </a:lnTo>
                    <a:cubicBezTo>
                      <a:pt x="67" y="548"/>
                      <a:pt x="81" y="562"/>
                      <a:pt x="99" y="562"/>
                    </a:cubicBezTo>
                    <a:cubicBezTo>
                      <a:pt x="116" y="562"/>
                      <a:pt x="131" y="548"/>
                      <a:pt x="131" y="530"/>
                    </a:cubicBezTo>
                    <a:lnTo>
                      <a:pt x="131" y="429"/>
                    </a:lnTo>
                    <a:cubicBezTo>
                      <a:pt x="131" y="411"/>
                      <a:pt x="146" y="396"/>
                      <a:pt x="164" y="396"/>
                    </a:cubicBezTo>
                    <a:cubicBezTo>
                      <a:pt x="182" y="396"/>
                      <a:pt x="197" y="411"/>
                      <a:pt x="197" y="429"/>
                    </a:cubicBezTo>
                    <a:lnTo>
                      <a:pt x="197" y="530"/>
                    </a:lnTo>
                    <a:cubicBezTo>
                      <a:pt x="197" y="585"/>
                      <a:pt x="153" y="629"/>
                      <a:pt x="99" y="62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3" name="Freeform 126"/>
              <p:cNvSpPr>
                <a:spLocks/>
              </p:cNvSpPr>
              <p:nvPr/>
            </p:nvSpPr>
            <p:spPr bwMode="auto">
              <a:xfrm>
                <a:off x="6904038" y="1604963"/>
                <a:ext cx="227013" cy="138113"/>
              </a:xfrm>
              <a:custGeom>
                <a:avLst/>
                <a:gdLst>
                  <a:gd name="T0" fmla="*/ 2147483647 w 540"/>
                  <a:gd name="T1" fmla="*/ 2147483647 h 330"/>
                  <a:gd name="T2" fmla="*/ 2147483647 w 540"/>
                  <a:gd name="T3" fmla="*/ 2147483647 h 330"/>
                  <a:gd name="T4" fmla="*/ 2147483647 w 540"/>
                  <a:gd name="T5" fmla="*/ 2147483647 h 330"/>
                  <a:gd name="T6" fmla="*/ 2147483647 w 540"/>
                  <a:gd name="T7" fmla="*/ 2147483647 h 330"/>
                  <a:gd name="T8" fmla="*/ 0 w 540"/>
                  <a:gd name="T9" fmla="*/ 2147483647 h 330"/>
                  <a:gd name="T10" fmla="*/ 2147483647 w 540"/>
                  <a:gd name="T11" fmla="*/ 2147483647 h 330"/>
                  <a:gd name="T12" fmla="*/ 2147483647 w 540"/>
                  <a:gd name="T13" fmla="*/ 2147483647 h 330"/>
                  <a:gd name="T14" fmla="*/ 2147483647 w 540"/>
                  <a:gd name="T15" fmla="*/ 2147483647 h 330"/>
                  <a:gd name="T16" fmla="*/ 2147483647 w 540"/>
                  <a:gd name="T17" fmla="*/ 2147483647 h 330"/>
                  <a:gd name="T18" fmla="*/ 2147483647 w 540"/>
                  <a:gd name="T19" fmla="*/ 2147483647 h 330"/>
                  <a:gd name="T20" fmla="*/ 2147483647 w 540"/>
                  <a:gd name="T21" fmla="*/ 2147483647 h 330"/>
                  <a:gd name="T22" fmla="*/ 2147483647 w 540"/>
                  <a:gd name="T23" fmla="*/ 2147483647 h 330"/>
                  <a:gd name="T24" fmla="*/ 2147483647 w 540"/>
                  <a:gd name="T25" fmla="*/ 2147483647 h 330"/>
                  <a:gd name="T26" fmla="*/ 2147483647 w 540"/>
                  <a:gd name="T27" fmla="*/ 2147483647 h 330"/>
                  <a:gd name="T28" fmla="*/ 2147483647 w 540"/>
                  <a:gd name="T29" fmla="*/ 2147483647 h 330"/>
                  <a:gd name="T30" fmla="*/ 2147483647 w 540"/>
                  <a:gd name="T31" fmla="*/ 2147483647 h 330"/>
                  <a:gd name="T32" fmla="*/ 2147483647 w 540"/>
                  <a:gd name="T33" fmla="*/ 2147483647 h 330"/>
                  <a:gd name="T34" fmla="*/ 2147483647 w 540"/>
                  <a:gd name="T35" fmla="*/ 2147483647 h 330"/>
                  <a:gd name="T36" fmla="*/ 2147483647 w 540"/>
                  <a:gd name="T37" fmla="*/ 2147483647 h 330"/>
                  <a:gd name="T38" fmla="*/ 2147483647 w 540"/>
                  <a:gd name="T39" fmla="*/ 2147483647 h 3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40"/>
                  <a:gd name="T61" fmla="*/ 0 h 330"/>
                  <a:gd name="T62" fmla="*/ 540 w 540"/>
                  <a:gd name="T63" fmla="*/ 330 h 3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40" h="330">
                    <a:moveTo>
                      <a:pt x="287" y="330"/>
                    </a:moveTo>
                    <a:lnTo>
                      <a:pt x="287" y="330"/>
                    </a:lnTo>
                    <a:cubicBezTo>
                      <a:pt x="281" y="330"/>
                      <a:pt x="275" y="329"/>
                      <a:pt x="270" y="325"/>
                    </a:cubicBezTo>
                    <a:lnTo>
                      <a:pt x="16" y="168"/>
                    </a:lnTo>
                    <a:cubicBezTo>
                      <a:pt x="6" y="162"/>
                      <a:pt x="0" y="151"/>
                      <a:pt x="0" y="139"/>
                    </a:cubicBezTo>
                    <a:cubicBezTo>
                      <a:pt x="1" y="127"/>
                      <a:pt x="7" y="116"/>
                      <a:pt x="17" y="110"/>
                    </a:cubicBezTo>
                    <a:lnTo>
                      <a:pt x="201" y="9"/>
                    </a:lnTo>
                    <a:cubicBezTo>
                      <a:pt x="217" y="0"/>
                      <a:pt x="237" y="6"/>
                      <a:pt x="246" y="22"/>
                    </a:cubicBezTo>
                    <a:cubicBezTo>
                      <a:pt x="255" y="38"/>
                      <a:pt x="249" y="58"/>
                      <a:pt x="233" y="67"/>
                    </a:cubicBezTo>
                    <a:lnTo>
                      <a:pt x="99" y="141"/>
                    </a:lnTo>
                    <a:lnTo>
                      <a:pt x="288" y="258"/>
                    </a:lnTo>
                    <a:lnTo>
                      <a:pt x="440" y="166"/>
                    </a:lnTo>
                    <a:lnTo>
                      <a:pt x="331" y="104"/>
                    </a:lnTo>
                    <a:cubicBezTo>
                      <a:pt x="315" y="95"/>
                      <a:pt x="309" y="75"/>
                      <a:pt x="318" y="59"/>
                    </a:cubicBezTo>
                    <a:cubicBezTo>
                      <a:pt x="327" y="43"/>
                      <a:pt x="347" y="37"/>
                      <a:pt x="363" y="46"/>
                    </a:cubicBezTo>
                    <a:lnTo>
                      <a:pt x="523" y="136"/>
                    </a:lnTo>
                    <a:cubicBezTo>
                      <a:pt x="533" y="141"/>
                      <a:pt x="540" y="152"/>
                      <a:pt x="540" y="164"/>
                    </a:cubicBezTo>
                    <a:cubicBezTo>
                      <a:pt x="540" y="176"/>
                      <a:pt x="534" y="187"/>
                      <a:pt x="524" y="193"/>
                    </a:cubicBezTo>
                    <a:lnTo>
                      <a:pt x="305" y="326"/>
                    </a:lnTo>
                    <a:cubicBezTo>
                      <a:pt x="299" y="329"/>
                      <a:pt x="293" y="330"/>
                      <a:pt x="287" y="33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4" name="Freeform 127"/>
              <p:cNvSpPr>
                <a:spLocks/>
              </p:cNvSpPr>
              <p:nvPr/>
            </p:nvSpPr>
            <p:spPr bwMode="auto">
              <a:xfrm>
                <a:off x="7021513" y="1479551"/>
                <a:ext cx="57150" cy="58738"/>
              </a:xfrm>
              <a:custGeom>
                <a:avLst/>
                <a:gdLst>
                  <a:gd name="T0" fmla="*/ 0 w 138"/>
                  <a:gd name="T1" fmla="*/ 2147483647 h 138"/>
                  <a:gd name="T2" fmla="*/ 0 w 138"/>
                  <a:gd name="T3" fmla="*/ 2147483647 h 138"/>
                  <a:gd name="T4" fmla="*/ 2147483647 w 138"/>
                  <a:gd name="T5" fmla="*/ 0 h 138"/>
                  <a:gd name="T6" fmla="*/ 2147483647 w 138"/>
                  <a:gd name="T7" fmla="*/ 2147483647 h 138"/>
                  <a:gd name="T8" fmla="*/ 2147483647 w 138"/>
                  <a:gd name="T9" fmla="*/ 2147483647 h 138"/>
                  <a:gd name="T10" fmla="*/ 0 w 138"/>
                  <a:gd name="T11" fmla="*/ 2147483647 h 138"/>
                  <a:gd name="T12" fmla="*/ 0 60000 65536"/>
                  <a:gd name="T13" fmla="*/ 0 60000 65536"/>
                  <a:gd name="T14" fmla="*/ 0 60000 65536"/>
                  <a:gd name="T15" fmla="*/ 0 60000 65536"/>
                  <a:gd name="T16" fmla="*/ 0 60000 65536"/>
                  <a:gd name="T17" fmla="*/ 0 60000 65536"/>
                  <a:gd name="T18" fmla="*/ 0 w 138"/>
                  <a:gd name="T19" fmla="*/ 0 h 138"/>
                  <a:gd name="T20" fmla="*/ 138 w 138"/>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8" h="138">
                    <a:moveTo>
                      <a:pt x="0" y="69"/>
                    </a:moveTo>
                    <a:lnTo>
                      <a:pt x="0" y="69"/>
                    </a:lnTo>
                    <a:cubicBezTo>
                      <a:pt x="0" y="30"/>
                      <a:pt x="31" y="0"/>
                      <a:pt x="69" y="0"/>
                    </a:cubicBezTo>
                    <a:cubicBezTo>
                      <a:pt x="107" y="0"/>
                      <a:pt x="138" y="30"/>
                      <a:pt x="138" y="69"/>
                    </a:cubicBezTo>
                    <a:cubicBezTo>
                      <a:pt x="138" y="107"/>
                      <a:pt x="107" y="138"/>
                      <a:pt x="69" y="138"/>
                    </a:cubicBezTo>
                    <a:cubicBezTo>
                      <a:pt x="31" y="138"/>
                      <a:pt x="0" y="107"/>
                      <a:pt x="0" y="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5" name="Freeform 128"/>
              <p:cNvSpPr>
                <a:spLocks/>
              </p:cNvSpPr>
              <p:nvPr/>
            </p:nvSpPr>
            <p:spPr bwMode="auto">
              <a:xfrm>
                <a:off x="7021513" y="1570038"/>
                <a:ext cx="57150" cy="57150"/>
              </a:xfrm>
              <a:custGeom>
                <a:avLst/>
                <a:gdLst>
                  <a:gd name="T0" fmla="*/ 0 w 138"/>
                  <a:gd name="T1" fmla="*/ 2147483647 h 138"/>
                  <a:gd name="T2" fmla="*/ 0 w 138"/>
                  <a:gd name="T3" fmla="*/ 2147483647 h 138"/>
                  <a:gd name="T4" fmla="*/ 2147483647 w 138"/>
                  <a:gd name="T5" fmla="*/ 0 h 138"/>
                  <a:gd name="T6" fmla="*/ 2147483647 w 138"/>
                  <a:gd name="T7" fmla="*/ 2147483647 h 138"/>
                  <a:gd name="T8" fmla="*/ 2147483647 w 138"/>
                  <a:gd name="T9" fmla="*/ 2147483647 h 138"/>
                  <a:gd name="T10" fmla="*/ 0 w 138"/>
                  <a:gd name="T11" fmla="*/ 2147483647 h 138"/>
                  <a:gd name="T12" fmla="*/ 0 60000 65536"/>
                  <a:gd name="T13" fmla="*/ 0 60000 65536"/>
                  <a:gd name="T14" fmla="*/ 0 60000 65536"/>
                  <a:gd name="T15" fmla="*/ 0 60000 65536"/>
                  <a:gd name="T16" fmla="*/ 0 60000 65536"/>
                  <a:gd name="T17" fmla="*/ 0 60000 65536"/>
                  <a:gd name="T18" fmla="*/ 0 w 138"/>
                  <a:gd name="T19" fmla="*/ 0 h 138"/>
                  <a:gd name="T20" fmla="*/ 138 w 138"/>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8" h="138">
                    <a:moveTo>
                      <a:pt x="0" y="69"/>
                    </a:moveTo>
                    <a:lnTo>
                      <a:pt x="0" y="69"/>
                    </a:lnTo>
                    <a:cubicBezTo>
                      <a:pt x="0" y="30"/>
                      <a:pt x="31" y="0"/>
                      <a:pt x="69" y="0"/>
                    </a:cubicBezTo>
                    <a:cubicBezTo>
                      <a:pt x="107" y="0"/>
                      <a:pt x="138" y="30"/>
                      <a:pt x="138" y="69"/>
                    </a:cubicBezTo>
                    <a:cubicBezTo>
                      <a:pt x="138" y="107"/>
                      <a:pt x="107" y="138"/>
                      <a:pt x="69" y="138"/>
                    </a:cubicBezTo>
                    <a:cubicBezTo>
                      <a:pt x="31" y="138"/>
                      <a:pt x="0" y="107"/>
                      <a:pt x="0" y="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6" name="Freeform 129"/>
              <p:cNvSpPr>
                <a:spLocks/>
              </p:cNvSpPr>
              <p:nvPr/>
            </p:nvSpPr>
            <p:spPr bwMode="auto">
              <a:xfrm>
                <a:off x="6762750" y="788988"/>
                <a:ext cx="193675" cy="114300"/>
              </a:xfrm>
              <a:custGeom>
                <a:avLst/>
                <a:gdLst>
                  <a:gd name="T0" fmla="*/ 2147483647 w 462"/>
                  <a:gd name="T1" fmla="*/ 2147483647 h 272"/>
                  <a:gd name="T2" fmla="*/ 2147483647 w 462"/>
                  <a:gd name="T3" fmla="*/ 2147483647 h 272"/>
                  <a:gd name="T4" fmla="*/ 2147483647 w 462"/>
                  <a:gd name="T5" fmla="*/ 2147483647 h 272"/>
                  <a:gd name="T6" fmla="*/ 2147483647 w 462"/>
                  <a:gd name="T7" fmla="*/ 2147483647 h 272"/>
                  <a:gd name="T8" fmla="*/ 2147483647 w 462"/>
                  <a:gd name="T9" fmla="*/ 2147483647 h 272"/>
                  <a:gd name="T10" fmla="*/ 2147483647 w 462"/>
                  <a:gd name="T11" fmla="*/ 2147483647 h 272"/>
                  <a:gd name="T12" fmla="*/ 2147483647 w 462"/>
                  <a:gd name="T13" fmla="*/ 2147483647 h 272"/>
                  <a:gd name="T14" fmla="*/ 2147483647 w 462"/>
                  <a:gd name="T15" fmla="*/ 2147483647 h 272"/>
                  <a:gd name="T16" fmla="*/ 2147483647 w 462"/>
                  <a:gd name="T17" fmla="*/ 2147483647 h 272"/>
                  <a:gd name="T18" fmla="*/ 2147483647 w 462"/>
                  <a:gd name="T19" fmla="*/ 2147483647 h 272"/>
                  <a:gd name="T20" fmla="*/ 2147483647 w 462"/>
                  <a:gd name="T21" fmla="*/ 2147483647 h 2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2"/>
                  <a:gd name="T34" fmla="*/ 0 h 272"/>
                  <a:gd name="T35" fmla="*/ 462 w 462"/>
                  <a:gd name="T36" fmla="*/ 272 h 2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2" h="272">
                    <a:moveTo>
                      <a:pt x="424" y="272"/>
                    </a:moveTo>
                    <a:lnTo>
                      <a:pt x="424" y="272"/>
                    </a:lnTo>
                    <a:cubicBezTo>
                      <a:pt x="411" y="272"/>
                      <a:pt x="398" y="263"/>
                      <a:pt x="393" y="250"/>
                    </a:cubicBezTo>
                    <a:cubicBezTo>
                      <a:pt x="368" y="183"/>
                      <a:pt x="318" y="130"/>
                      <a:pt x="254" y="100"/>
                    </a:cubicBezTo>
                    <a:cubicBezTo>
                      <a:pt x="189" y="71"/>
                      <a:pt x="116" y="68"/>
                      <a:pt x="49" y="93"/>
                    </a:cubicBezTo>
                    <a:cubicBezTo>
                      <a:pt x="32" y="100"/>
                      <a:pt x="13" y="91"/>
                      <a:pt x="6" y="74"/>
                    </a:cubicBezTo>
                    <a:cubicBezTo>
                      <a:pt x="0" y="56"/>
                      <a:pt x="9" y="37"/>
                      <a:pt x="26" y="31"/>
                    </a:cubicBezTo>
                    <a:cubicBezTo>
                      <a:pt x="109" y="0"/>
                      <a:pt x="200" y="3"/>
                      <a:pt x="281" y="40"/>
                    </a:cubicBezTo>
                    <a:cubicBezTo>
                      <a:pt x="362" y="77"/>
                      <a:pt x="424" y="143"/>
                      <a:pt x="455" y="227"/>
                    </a:cubicBezTo>
                    <a:cubicBezTo>
                      <a:pt x="462" y="244"/>
                      <a:pt x="453" y="263"/>
                      <a:pt x="436" y="270"/>
                    </a:cubicBezTo>
                    <a:cubicBezTo>
                      <a:pt x="432" y="271"/>
                      <a:pt x="428" y="272"/>
                      <a:pt x="424" y="27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77" name="Freeform 130"/>
              <p:cNvSpPr>
                <a:spLocks/>
              </p:cNvSpPr>
              <p:nvPr/>
            </p:nvSpPr>
            <p:spPr bwMode="auto">
              <a:xfrm>
                <a:off x="6797675" y="847726"/>
                <a:ext cx="96838" cy="63500"/>
              </a:xfrm>
              <a:custGeom>
                <a:avLst/>
                <a:gdLst>
                  <a:gd name="T0" fmla="*/ 2147483647 w 228"/>
                  <a:gd name="T1" fmla="*/ 2147483647 h 148"/>
                  <a:gd name="T2" fmla="*/ 2147483647 w 228"/>
                  <a:gd name="T3" fmla="*/ 2147483647 h 148"/>
                  <a:gd name="T4" fmla="*/ 2147483647 w 228"/>
                  <a:gd name="T5" fmla="*/ 2147483647 h 148"/>
                  <a:gd name="T6" fmla="*/ 2147483647 w 228"/>
                  <a:gd name="T7" fmla="*/ 2147483647 h 148"/>
                  <a:gd name="T8" fmla="*/ 2147483647 w 228"/>
                  <a:gd name="T9" fmla="*/ 2147483647 h 148"/>
                  <a:gd name="T10" fmla="*/ 2147483647 w 228"/>
                  <a:gd name="T11" fmla="*/ 2147483647 h 148"/>
                  <a:gd name="T12" fmla="*/ 2147483647 w 228"/>
                  <a:gd name="T13" fmla="*/ 2147483647 h 148"/>
                  <a:gd name="T14" fmla="*/ 2147483647 w 228"/>
                  <a:gd name="T15" fmla="*/ 2147483647 h 148"/>
                  <a:gd name="T16" fmla="*/ 2147483647 w 228"/>
                  <a:gd name="T17" fmla="*/ 2147483647 h 148"/>
                  <a:gd name="T18" fmla="*/ 2147483647 w 228"/>
                  <a:gd name="T19" fmla="*/ 2147483647 h 148"/>
                  <a:gd name="T20" fmla="*/ 2147483647 w 228"/>
                  <a:gd name="T21" fmla="*/ 2147483647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
                  <a:gd name="T34" fmla="*/ 0 h 148"/>
                  <a:gd name="T35" fmla="*/ 228 w 228"/>
                  <a:gd name="T36" fmla="*/ 148 h 1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 h="148">
                    <a:moveTo>
                      <a:pt x="190" y="148"/>
                    </a:moveTo>
                    <a:lnTo>
                      <a:pt x="190" y="148"/>
                    </a:lnTo>
                    <a:cubicBezTo>
                      <a:pt x="177" y="148"/>
                      <a:pt x="164" y="140"/>
                      <a:pt x="159" y="126"/>
                    </a:cubicBezTo>
                    <a:cubicBezTo>
                      <a:pt x="151" y="105"/>
                      <a:pt x="135" y="88"/>
                      <a:pt x="115" y="79"/>
                    </a:cubicBezTo>
                    <a:cubicBezTo>
                      <a:pt x="94" y="69"/>
                      <a:pt x="71" y="68"/>
                      <a:pt x="49" y="76"/>
                    </a:cubicBezTo>
                    <a:cubicBezTo>
                      <a:pt x="32" y="83"/>
                      <a:pt x="13" y="74"/>
                      <a:pt x="6" y="57"/>
                    </a:cubicBezTo>
                    <a:cubicBezTo>
                      <a:pt x="0" y="39"/>
                      <a:pt x="9" y="20"/>
                      <a:pt x="26" y="14"/>
                    </a:cubicBezTo>
                    <a:cubicBezTo>
                      <a:pt x="64" y="0"/>
                      <a:pt x="105" y="1"/>
                      <a:pt x="142" y="18"/>
                    </a:cubicBezTo>
                    <a:cubicBezTo>
                      <a:pt x="179" y="35"/>
                      <a:pt x="207" y="65"/>
                      <a:pt x="222" y="103"/>
                    </a:cubicBezTo>
                    <a:cubicBezTo>
                      <a:pt x="228" y="120"/>
                      <a:pt x="219" y="139"/>
                      <a:pt x="202" y="146"/>
                    </a:cubicBezTo>
                    <a:cubicBezTo>
                      <a:pt x="198" y="147"/>
                      <a:pt x="194" y="148"/>
                      <a:pt x="190" y="14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grpSp>
      <p:grpSp>
        <p:nvGrpSpPr>
          <p:cNvPr id="278" name="组合 236"/>
          <p:cNvGrpSpPr>
            <a:grpSpLocks/>
          </p:cNvGrpSpPr>
          <p:nvPr/>
        </p:nvGrpSpPr>
        <p:grpSpPr bwMode="auto">
          <a:xfrm>
            <a:off x="2747383" y="1819002"/>
            <a:ext cx="595041" cy="595041"/>
            <a:chOff x="677863" y="2097088"/>
            <a:chExt cx="1114425" cy="1117600"/>
          </a:xfrm>
        </p:grpSpPr>
        <p:sp>
          <p:nvSpPr>
            <p:cNvPr id="279" name="Freeform 24"/>
            <p:cNvSpPr>
              <a:spLocks/>
            </p:cNvSpPr>
            <p:nvPr/>
          </p:nvSpPr>
          <p:spPr bwMode="auto">
            <a:xfrm>
              <a:off x="677863" y="2097088"/>
              <a:ext cx="1114425" cy="111760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3" y="2659"/>
                    <a:pt x="1329" y="2659"/>
                  </a:cubicBezTo>
                  <a:cubicBezTo>
                    <a:pt x="595" y="2659"/>
                    <a:pt x="0" y="2064"/>
                    <a:pt x="0" y="1329"/>
                  </a:cubicBezTo>
                  <a:cubicBezTo>
                    <a:pt x="0" y="595"/>
                    <a:pt x="595" y="0"/>
                    <a:pt x="1329" y="0"/>
                  </a:cubicBezTo>
                  <a:cubicBezTo>
                    <a:pt x="2063" y="0"/>
                    <a:pt x="2659" y="595"/>
                    <a:pt x="2659" y="1329"/>
                  </a:cubicBezTo>
                  <a:close/>
                </a:path>
              </a:pathLst>
            </a:custGeom>
            <a:solidFill>
              <a:srgbClr val="7F7F7F"/>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nvGrpSpPr>
            <p:cNvPr id="280" name="组合 222"/>
            <p:cNvGrpSpPr>
              <a:grpSpLocks/>
            </p:cNvGrpSpPr>
            <p:nvPr/>
          </p:nvGrpSpPr>
          <p:grpSpPr bwMode="auto">
            <a:xfrm>
              <a:off x="862013" y="2378076"/>
              <a:ext cx="744538" cy="555625"/>
              <a:chOff x="862013" y="2378076"/>
              <a:chExt cx="744538" cy="555625"/>
            </a:xfrm>
          </p:grpSpPr>
          <p:sp>
            <p:nvSpPr>
              <p:cNvPr id="281" name="Freeform 36"/>
              <p:cNvSpPr>
                <a:spLocks noEditPoints="1"/>
              </p:cNvSpPr>
              <p:nvPr/>
            </p:nvSpPr>
            <p:spPr bwMode="auto">
              <a:xfrm>
                <a:off x="1401763" y="2406651"/>
                <a:ext cx="204788" cy="498475"/>
              </a:xfrm>
              <a:custGeom>
                <a:avLst/>
                <a:gdLst>
                  <a:gd name="T0" fmla="*/ 2147483647 w 488"/>
                  <a:gd name="T1" fmla="*/ 2147483647 h 1185"/>
                  <a:gd name="T2" fmla="*/ 2147483647 w 488"/>
                  <a:gd name="T3" fmla="*/ 2147483647 h 1185"/>
                  <a:gd name="T4" fmla="*/ 2147483647 w 488"/>
                  <a:gd name="T5" fmla="*/ 2147483647 h 1185"/>
                  <a:gd name="T6" fmla="*/ 2147483647 w 488"/>
                  <a:gd name="T7" fmla="*/ 2147483647 h 1185"/>
                  <a:gd name="T8" fmla="*/ 2147483647 w 488"/>
                  <a:gd name="T9" fmla="*/ 2147483647 h 1185"/>
                  <a:gd name="T10" fmla="*/ 2147483647 w 488"/>
                  <a:gd name="T11" fmla="*/ 2147483647 h 1185"/>
                  <a:gd name="T12" fmla="*/ 2147483647 w 488"/>
                  <a:gd name="T13" fmla="*/ 2147483647 h 1185"/>
                  <a:gd name="T14" fmla="*/ 2147483647 w 488"/>
                  <a:gd name="T15" fmla="*/ 2147483647 h 1185"/>
                  <a:gd name="T16" fmla="*/ 2147483647 w 488"/>
                  <a:gd name="T17" fmla="*/ 2147483647 h 1185"/>
                  <a:gd name="T18" fmla="*/ 2147483647 w 488"/>
                  <a:gd name="T19" fmla="*/ 2147483647 h 1185"/>
                  <a:gd name="T20" fmla="*/ 2147483647 w 488"/>
                  <a:gd name="T21" fmla="*/ 2147483647 h 1185"/>
                  <a:gd name="T22" fmla="*/ 2147483647 w 488"/>
                  <a:gd name="T23" fmla="*/ 2147483647 h 1185"/>
                  <a:gd name="T24" fmla="*/ 2147483647 w 488"/>
                  <a:gd name="T25" fmla="*/ 2147483647 h 1185"/>
                  <a:gd name="T26" fmla="*/ 2147483647 w 488"/>
                  <a:gd name="T27" fmla="*/ 2147483647 h 1185"/>
                  <a:gd name="T28" fmla="*/ 2147483647 w 488"/>
                  <a:gd name="T29" fmla="*/ 2147483647 h 1185"/>
                  <a:gd name="T30" fmla="*/ 2147483647 w 488"/>
                  <a:gd name="T31" fmla="*/ 2147483647 h 1185"/>
                  <a:gd name="T32" fmla="*/ 2147483647 w 488"/>
                  <a:gd name="T33" fmla="*/ 2147483647 h 1185"/>
                  <a:gd name="T34" fmla="*/ 2147483647 w 488"/>
                  <a:gd name="T35" fmla="*/ 2147483647 h 1185"/>
                  <a:gd name="T36" fmla="*/ 2147483647 w 488"/>
                  <a:gd name="T37" fmla="*/ 2147483647 h 1185"/>
                  <a:gd name="T38" fmla="*/ 2147483647 w 488"/>
                  <a:gd name="T39" fmla="*/ 2147483647 h 1185"/>
                  <a:gd name="T40" fmla="*/ 2147483647 w 488"/>
                  <a:gd name="T41" fmla="*/ 2147483647 h 1185"/>
                  <a:gd name="T42" fmla="*/ 2147483647 w 488"/>
                  <a:gd name="T43" fmla="*/ 2147483647 h 1185"/>
                  <a:gd name="T44" fmla="*/ 2147483647 w 488"/>
                  <a:gd name="T45" fmla="*/ 2147483647 h 1185"/>
                  <a:gd name="T46" fmla="*/ 2147483647 w 488"/>
                  <a:gd name="T47" fmla="*/ 2147483647 h 1185"/>
                  <a:gd name="T48" fmla="*/ 2147483647 w 488"/>
                  <a:gd name="T49" fmla="*/ 0 h 1185"/>
                  <a:gd name="T50" fmla="*/ 2147483647 w 488"/>
                  <a:gd name="T51" fmla="*/ 0 h 1185"/>
                  <a:gd name="T52" fmla="*/ 2147483647 w 488"/>
                  <a:gd name="T53" fmla="*/ 0 h 1185"/>
                  <a:gd name="T54" fmla="*/ 0 w 488"/>
                  <a:gd name="T55" fmla="*/ 2147483647 h 1185"/>
                  <a:gd name="T56" fmla="*/ 0 w 488"/>
                  <a:gd name="T57" fmla="*/ 2147483647 h 1185"/>
                  <a:gd name="T58" fmla="*/ 2147483647 w 488"/>
                  <a:gd name="T59" fmla="*/ 2147483647 h 1185"/>
                  <a:gd name="T60" fmla="*/ 2147483647 w 488"/>
                  <a:gd name="T61" fmla="*/ 2147483647 h 1185"/>
                  <a:gd name="T62" fmla="*/ 2147483647 w 488"/>
                  <a:gd name="T63" fmla="*/ 2147483647 h 1185"/>
                  <a:gd name="T64" fmla="*/ 2147483647 w 488"/>
                  <a:gd name="T65" fmla="*/ 2147483647 h 1185"/>
                  <a:gd name="T66" fmla="*/ 2147483647 w 488"/>
                  <a:gd name="T67" fmla="*/ 0 h 11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8"/>
                  <a:gd name="T103" fmla="*/ 0 h 1185"/>
                  <a:gd name="T104" fmla="*/ 488 w 488"/>
                  <a:gd name="T105" fmla="*/ 1185 h 118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8" h="1185">
                    <a:moveTo>
                      <a:pt x="66" y="841"/>
                    </a:moveTo>
                    <a:lnTo>
                      <a:pt x="66" y="841"/>
                    </a:lnTo>
                    <a:lnTo>
                      <a:pt x="421" y="841"/>
                    </a:lnTo>
                    <a:lnTo>
                      <a:pt x="421" y="1118"/>
                    </a:lnTo>
                    <a:lnTo>
                      <a:pt x="66" y="1118"/>
                    </a:lnTo>
                    <a:lnTo>
                      <a:pt x="66" y="841"/>
                    </a:lnTo>
                    <a:close/>
                    <a:moveTo>
                      <a:pt x="421" y="828"/>
                    </a:moveTo>
                    <a:lnTo>
                      <a:pt x="421" y="828"/>
                    </a:lnTo>
                    <a:lnTo>
                      <a:pt x="66" y="828"/>
                    </a:lnTo>
                    <a:lnTo>
                      <a:pt x="66" y="589"/>
                    </a:lnTo>
                    <a:lnTo>
                      <a:pt x="421" y="589"/>
                    </a:lnTo>
                    <a:lnTo>
                      <a:pt x="421" y="828"/>
                    </a:lnTo>
                    <a:close/>
                    <a:moveTo>
                      <a:pt x="66" y="346"/>
                    </a:moveTo>
                    <a:lnTo>
                      <a:pt x="66" y="346"/>
                    </a:lnTo>
                    <a:lnTo>
                      <a:pt x="421" y="346"/>
                    </a:lnTo>
                    <a:lnTo>
                      <a:pt x="421" y="576"/>
                    </a:lnTo>
                    <a:lnTo>
                      <a:pt x="66" y="576"/>
                    </a:lnTo>
                    <a:lnTo>
                      <a:pt x="66" y="346"/>
                    </a:lnTo>
                    <a:close/>
                    <a:moveTo>
                      <a:pt x="421" y="332"/>
                    </a:moveTo>
                    <a:lnTo>
                      <a:pt x="421" y="332"/>
                    </a:lnTo>
                    <a:lnTo>
                      <a:pt x="66" y="332"/>
                    </a:lnTo>
                    <a:lnTo>
                      <a:pt x="66" y="67"/>
                    </a:lnTo>
                    <a:lnTo>
                      <a:pt x="421" y="67"/>
                    </a:lnTo>
                    <a:lnTo>
                      <a:pt x="421" y="332"/>
                    </a:lnTo>
                    <a:close/>
                    <a:moveTo>
                      <a:pt x="455" y="0"/>
                    </a:moveTo>
                    <a:lnTo>
                      <a:pt x="455" y="0"/>
                    </a:lnTo>
                    <a:lnTo>
                      <a:pt x="33" y="0"/>
                    </a:lnTo>
                    <a:cubicBezTo>
                      <a:pt x="14" y="0"/>
                      <a:pt x="0" y="15"/>
                      <a:pt x="0" y="34"/>
                    </a:cubicBezTo>
                    <a:lnTo>
                      <a:pt x="0" y="1152"/>
                    </a:lnTo>
                    <a:cubicBezTo>
                      <a:pt x="0" y="1170"/>
                      <a:pt x="14" y="1185"/>
                      <a:pt x="33" y="1185"/>
                    </a:cubicBezTo>
                    <a:lnTo>
                      <a:pt x="455" y="1185"/>
                    </a:lnTo>
                    <a:cubicBezTo>
                      <a:pt x="473" y="1185"/>
                      <a:pt x="488" y="1170"/>
                      <a:pt x="488" y="1152"/>
                    </a:cubicBezTo>
                    <a:lnTo>
                      <a:pt x="488" y="34"/>
                    </a:lnTo>
                    <a:cubicBezTo>
                      <a:pt x="488" y="15"/>
                      <a:pt x="473" y="0"/>
                      <a:pt x="4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2" name="Freeform 37"/>
              <p:cNvSpPr>
                <a:spLocks noEditPoints="1"/>
              </p:cNvSpPr>
              <p:nvPr/>
            </p:nvSpPr>
            <p:spPr bwMode="auto">
              <a:xfrm>
                <a:off x="1444625" y="246062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3" name="Freeform 38"/>
              <p:cNvSpPr>
                <a:spLocks noEditPoints="1"/>
              </p:cNvSpPr>
              <p:nvPr/>
            </p:nvSpPr>
            <p:spPr bwMode="auto">
              <a:xfrm>
                <a:off x="1444625" y="2568576"/>
                <a:ext cx="119063" cy="63500"/>
              </a:xfrm>
              <a:custGeom>
                <a:avLst/>
                <a:gdLst>
                  <a:gd name="T0" fmla="*/ 2147483647 w 283"/>
                  <a:gd name="T1" fmla="*/ 2147483647 h 149"/>
                  <a:gd name="T2" fmla="*/ 2147483647 w 283"/>
                  <a:gd name="T3" fmla="*/ 2147483647 h 149"/>
                  <a:gd name="T4" fmla="*/ 2147483647 w 283"/>
                  <a:gd name="T5" fmla="*/ 2147483647 h 149"/>
                  <a:gd name="T6" fmla="*/ 2147483647 w 283"/>
                  <a:gd name="T7" fmla="*/ 2147483647 h 149"/>
                  <a:gd name="T8" fmla="*/ 2010577754 w 283"/>
                  <a:gd name="T9" fmla="*/ 2147483647 h 149"/>
                  <a:gd name="T10" fmla="*/ 2010577754 w 283"/>
                  <a:gd name="T11" fmla="*/ 2147483647 h 149"/>
                  <a:gd name="T12" fmla="*/ 2147483647 w 283"/>
                  <a:gd name="T13" fmla="*/ 2089955470 h 149"/>
                  <a:gd name="T14" fmla="*/ 2147483647 w 283"/>
                  <a:gd name="T15" fmla="*/ 2089955470 h 149"/>
                  <a:gd name="T16" fmla="*/ 2147483647 w 283"/>
                  <a:gd name="T17" fmla="*/ 2147483647 h 149"/>
                  <a:gd name="T18" fmla="*/ 2147483647 w 283"/>
                  <a:gd name="T19" fmla="*/ 2147483647 h 149"/>
                  <a:gd name="T20" fmla="*/ 2147483647 w 283"/>
                  <a:gd name="T21" fmla="*/ 0 h 149"/>
                  <a:gd name="T22" fmla="*/ 2147483647 w 283"/>
                  <a:gd name="T23" fmla="*/ 0 h 149"/>
                  <a:gd name="T24" fmla="*/ 2147483647 w 283"/>
                  <a:gd name="T25" fmla="*/ 0 h 149"/>
                  <a:gd name="T26" fmla="*/ 0 w 283"/>
                  <a:gd name="T27" fmla="*/ 2147483647 h 149"/>
                  <a:gd name="T28" fmla="*/ 0 w 283"/>
                  <a:gd name="T29" fmla="*/ 2147483647 h 149"/>
                  <a:gd name="T30" fmla="*/ 2147483647 w 283"/>
                  <a:gd name="T31" fmla="*/ 2147483647 h 149"/>
                  <a:gd name="T32" fmla="*/ 2147483647 w 283"/>
                  <a:gd name="T33" fmla="*/ 2147483647 h 149"/>
                  <a:gd name="T34" fmla="*/ 2147483647 w 283"/>
                  <a:gd name="T35" fmla="*/ 2147483647 h 149"/>
                  <a:gd name="T36" fmla="*/ 2147483647 w 283"/>
                  <a:gd name="T37" fmla="*/ 2147483647 h 149"/>
                  <a:gd name="T38" fmla="*/ 2147483647 w 283"/>
                  <a:gd name="T39" fmla="*/ 0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7" y="114"/>
                    </a:moveTo>
                    <a:lnTo>
                      <a:pt x="257" y="114"/>
                    </a:lnTo>
                    <a:cubicBezTo>
                      <a:pt x="257" y="119"/>
                      <a:pt x="255" y="122"/>
                      <a:pt x="254" y="123"/>
                    </a:cubicBezTo>
                    <a:lnTo>
                      <a:pt x="30" y="123"/>
                    </a:lnTo>
                    <a:cubicBezTo>
                      <a:pt x="29" y="122"/>
                      <a:pt x="27" y="119"/>
                      <a:pt x="27" y="114"/>
                    </a:cubicBezTo>
                    <a:lnTo>
                      <a:pt x="27" y="36"/>
                    </a:lnTo>
                    <a:cubicBezTo>
                      <a:pt x="27" y="30"/>
                      <a:pt x="29" y="27"/>
                      <a:pt x="30" y="27"/>
                    </a:cubicBezTo>
                    <a:lnTo>
                      <a:pt x="254" y="27"/>
                    </a:lnTo>
                    <a:cubicBezTo>
                      <a:pt x="254" y="27"/>
                      <a:pt x="257" y="30"/>
                      <a:pt x="257" y="36"/>
                    </a:cubicBezTo>
                    <a:lnTo>
                      <a:pt x="257" y="114"/>
                    </a:lnTo>
                    <a:close/>
                    <a:moveTo>
                      <a:pt x="254" y="0"/>
                    </a:moveTo>
                    <a:lnTo>
                      <a:pt x="254" y="0"/>
                    </a:lnTo>
                    <a:lnTo>
                      <a:pt x="30" y="0"/>
                    </a:lnTo>
                    <a:cubicBezTo>
                      <a:pt x="13" y="0"/>
                      <a:pt x="0" y="16"/>
                      <a:pt x="0" y="36"/>
                    </a:cubicBezTo>
                    <a:lnTo>
                      <a:pt x="0" y="114"/>
                    </a:lnTo>
                    <a:cubicBezTo>
                      <a:pt x="0" y="134"/>
                      <a:pt x="13" y="149"/>
                      <a:pt x="30" y="149"/>
                    </a:cubicBezTo>
                    <a:lnTo>
                      <a:pt x="254" y="149"/>
                    </a:lnTo>
                    <a:cubicBezTo>
                      <a:pt x="270" y="149"/>
                      <a:pt x="283" y="134"/>
                      <a:pt x="283" y="114"/>
                    </a:cubicBezTo>
                    <a:lnTo>
                      <a:pt x="283" y="36"/>
                    </a:lnTo>
                    <a:cubicBezTo>
                      <a:pt x="283" y="16"/>
                      <a:pt x="270" y="0"/>
                      <a:pt x="254"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4" name="Freeform 39"/>
              <p:cNvSpPr>
                <a:spLocks noEditPoints="1"/>
              </p:cNvSpPr>
              <p:nvPr/>
            </p:nvSpPr>
            <p:spPr bwMode="auto">
              <a:xfrm>
                <a:off x="1444625" y="267017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5" name="Freeform 40"/>
              <p:cNvSpPr>
                <a:spLocks noEditPoints="1"/>
              </p:cNvSpPr>
              <p:nvPr/>
            </p:nvSpPr>
            <p:spPr bwMode="auto">
              <a:xfrm>
                <a:off x="862013" y="2378076"/>
                <a:ext cx="500063" cy="555625"/>
              </a:xfrm>
              <a:custGeom>
                <a:avLst/>
                <a:gdLst>
                  <a:gd name="T0" fmla="*/ 2147483647 w 1191"/>
                  <a:gd name="T1" fmla="*/ 2147483647 h 1321"/>
                  <a:gd name="T2" fmla="*/ 2147483647 w 1191"/>
                  <a:gd name="T3" fmla="*/ 2147483647 h 1321"/>
                  <a:gd name="T4" fmla="*/ 2147483647 w 1191"/>
                  <a:gd name="T5" fmla="*/ 2147483647 h 1321"/>
                  <a:gd name="T6" fmla="*/ 2147483647 w 1191"/>
                  <a:gd name="T7" fmla="*/ 2147483647 h 1321"/>
                  <a:gd name="T8" fmla="*/ 2147483647 w 1191"/>
                  <a:gd name="T9" fmla="*/ 2147483647 h 1321"/>
                  <a:gd name="T10" fmla="*/ 2147483647 w 1191"/>
                  <a:gd name="T11" fmla="*/ 2147483647 h 1321"/>
                  <a:gd name="T12" fmla="*/ 2147483647 w 1191"/>
                  <a:gd name="T13" fmla="*/ 2147483647 h 1321"/>
                  <a:gd name="T14" fmla="*/ 2147483647 w 1191"/>
                  <a:gd name="T15" fmla="*/ 2147483647 h 1321"/>
                  <a:gd name="T16" fmla="*/ 2147483647 w 1191"/>
                  <a:gd name="T17" fmla="*/ 2147483647 h 1321"/>
                  <a:gd name="T18" fmla="*/ 2147483647 w 1191"/>
                  <a:gd name="T19" fmla="*/ 2147483647 h 1321"/>
                  <a:gd name="T20" fmla="*/ 2147483647 w 1191"/>
                  <a:gd name="T21" fmla="*/ 2147483647 h 1321"/>
                  <a:gd name="T22" fmla="*/ 2147483647 w 1191"/>
                  <a:gd name="T23" fmla="*/ 2147483647 h 1321"/>
                  <a:gd name="T24" fmla="*/ 2147483647 w 1191"/>
                  <a:gd name="T25" fmla="*/ 2147483647 h 1321"/>
                  <a:gd name="T26" fmla="*/ 2147483647 w 1191"/>
                  <a:gd name="T27" fmla="*/ 2147483647 h 1321"/>
                  <a:gd name="T28" fmla="*/ 2147483647 w 1191"/>
                  <a:gd name="T29" fmla="*/ 2147483647 h 1321"/>
                  <a:gd name="T30" fmla="*/ 2147483647 w 1191"/>
                  <a:gd name="T31" fmla="*/ 2147483647 h 1321"/>
                  <a:gd name="T32" fmla="*/ 2147483647 w 1191"/>
                  <a:gd name="T33" fmla="*/ 2147483647 h 1321"/>
                  <a:gd name="T34" fmla="*/ 2147483647 w 1191"/>
                  <a:gd name="T35" fmla="*/ 2147483647 h 1321"/>
                  <a:gd name="T36" fmla="*/ 2147483647 w 1191"/>
                  <a:gd name="T37" fmla="*/ 2147483647 h 1321"/>
                  <a:gd name="T38" fmla="*/ 2147483647 w 1191"/>
                  <a:gd name="T39" fmla="*/ 2147483647 h 1321"/>
                  <a:gd name="T40" fmla="*/ 2147483647 w 1191"/>
                  <a:gd name="T41" fmla="*/ 2147483647 h 1321"/>
                  <a:gd name="T42" fmla="*/ 2147483647 w 1191"/>
                  <a:gd name="T43" fmla="*/ 2147483647 h 1321"/>
                  <a:gd name="T44" fmla="*/ 2147483647 w 1191"/>
                  <a:gd name="T45" fmla="*/ 2147483647 h 1321"/>
                  <a:gd name="T46" fmla="*/ 2147483647 w 1191"/>
                  <a:gd name="T47" fmla="*/ 2147483647 h 1321"/>
                  <a:gd name="T48" fmla="*/ 2147483647 w 1191"/>
                  <a:gd name="T49" fmla="*/ 2147483647 h 1321"/>
                  <a:gd name="T50" fmla="*/ 2147483647 w 1191"/>
                  <a:gd name="T51" fmla="*/ 2147483647 h 1321"/>
                  <a:gd name="T52" fmla="*/ 2147483647 w 1191"/>
                  <a:gd name="T53" fmla="*/ 2147483647 h 1321"/>
                  <a:gd name="T54" fmla="*/ 2147483647 w 1191"/>
                  <a:gd name="T55" fmla="*/ 2147483647 h 1321"/>
                  <a:gd name="T56" fmla="*/ 2147483647 w 1191"/>
                  <a:gd name="T57" fmla="*/ 2147483647 h 1321"/>
                  <a:gd name="T58" fmla="*/ 2147483647 w 1191"/>
                  <a:gd name="T59" fmla="*/ 2147483647 h 1321"/>
                  <a:gd name="T60" fmla="*/ 2147483647 w 1191"/>
                  <a:gd name="T61" fmla="*/ 2147483647 h 1321"/>
                  <a:gd name="T62" fmla="*/ 2147483647 w 1191"/>
                  <a:gd name="T63" fmla="*/ 2147483647 h 1321"/>
                  <a:gd name="T64" fmla="*/ 2147483647 w 1191"/>
                  <a:gd name="T65" fmla="*/ 2147483647 h 1321"/>
                  <a:gd name="T66" fmla="*/ 2147483647 w 1191"/>
                  <a:gd name="T67" fmla="*/ 2147483647 h 1321"/>
                  <a:gd name="T68" fmla="*/ 2147483647 w 1191"/>
                  <a:gd name="T69" fmla="*/ 0 h 1321"/>
                  <a:gd name="T70" fmla="*/ 2147483647 w 1191"/>
                  <a:gd name="T71" fmla="*/ 2147483647 h 1321"/>
                  <a:gd name="T72" fmla="*/ 2147483647 w 1191"/>
                  <a:gd name="T73" fmla="*/ 2147483647 h 1321"/>
                  <a:gd name="T74" fmla="*/ 2147483647 w 1191"/>
                  <a:gd name="T75" fmla="*/ 2147483647 h 1321"/>
                  <a:gd name="T76" fmla="*/ 2147483647 w 1191"/>
                  <a:gd name="T77" fmla="*/ 2147483647 h 1321"/>
                  <a:gd name="T78" fmla="*/ 2147483647 w 1191"/>
                  <a:gd name="T79" fmla="*/ 2147483647 h 1321"/>
                  <a:gd name="T80" fmla="*/ 2147483647 w 1191"/>
                  <a:gd name="T81" fmla="*/ 2147483647 h 1321"/>
                  <a:gd name="T82" fmla="*/ 2147483647 w 1191"/>
                  <a:gd name="T83" fmla="*/ 2147483647 h 1321"/>
                  <a:gd name="T84" fmla="*/ 2147483647 w 1191"/>
                  <a:gd name="T85" fmla="*/ 2147483647 h 1321"/>
                  <a:gd name="T86" fmla="*/ 2147483647 w 1191"/>
                  <a:gd name="T87" fmla="*/ 2147483647 h 1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1"/>
                  <a:gd name="T133" fmla="*/ 0 h 1321"/>
                  <a:gd name="T134" fmla="*/ 1191 w 1191"/>
                  <a:gd name="T135" fmla="*/ 1321 h 1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1" h="1321">
                    <a:moveTo>
                      <a:pt x="371" y="1252"/>
                    </a:moveTo>
                    <a:lnTo>
                      <a:pt x="371" y="1252"/>
                    </a:lnTo>
                    <a:lnTo>
                      <a:pt x="371" y="973"/>
                    </a:lnTo>
                    <a:lnTo>
                      <a:pt x="625" y="950"/>
                    </a:lnTo>
                    <a:lnTo>
                      <a:pt x="625" y="1209"/>
                    </a:lnTo>
                    <a:lnTo>
                      <a:pt x="371" y="1252"/>
                    </a:lnTo>
                    <a:close/>
                    <a:moveTo>
                      <a:pt x="841" y="186"/>
                    </a:moveTo>
                    <a:lnTo>
                      <a:pt x="841" y="186"/>
                    </a:lnTo>
                    <a:lnTo>
                      <a:pt x="841" y="439"/>
                    </a:lnTo>
                    <a:lnTo>
                      <a:pt x="665" y="412"/>
                    </a:lnTo>
                    <a:lnTo>
                      <a:pt x="665" y="142"/>
                    </a:lnTo>
                    <a:lnTo>
                      <a:pt x="841" y="186"/>
                    </a:lnTo>
                    <a:close/>
                    <a:moveTo>
                      <a:pt x="1045" y="912"/>
                    </a:moveTo>
                    <a:lnTo>
                      <a:pt x="1045" y="912"/>
                    </a:lnTo>
                    <a:lnTo>
                      <a:pt x="1137" y="903"/>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0"/>
                    </a:moveTo>
                    <a:lnTo>
                      <a:pt x="841" y="930"/>
                    </a:lnTo>
                    <a:lnTo>
                      <a:pt x="841" y="1172"/>
                    </a:lnTo>
                    <a:lnTo>
                      <a:pt x="665" y="1202"/>
                    </a:lnTo>
                    <a:lnTo>
                      <a:pt x="665" y="946"/>
                    </a:lnTo>
                    <a:lnTo>
                      <a:pt x="841" y="930"/>
                    </a:lnTo>
                    <a:close/>
                    <a:moveTo>
                      <a:pt x="665" y="690"/>
                    </a:moveTo>
                    <a:lnTo>
                      <a:pt x="665" y="690"/>
                    </a:lnTo>
                    <a:lnTo>
                      <a:pt x="841" y="691"/>
                    </a:lnTo>
                    <a:lnTo>
                      <a:pt x="841" y="917"/>
                    </a:lnTo>
                    <a:lnTo>
                      <a:pt x="665" y="933"/>
                    </a:lnTo>
                    <a:lnTo>
                      <a:pt x="665" y="690"/>
                    </a:lnTo>
                    <a:close/>
                    <a:moveTo>
                      <a:pt x="371" y="689"/>
                    </a:moveTo>
                    <a:lnTo>
                      <a:pt x="371" y="689"/>
                    </a:lnTo>
                    <a:lnTo>
                      <a:pt x="625" y="690"/>
                    </a:lnTo>
                    <a:lnTo>
                      <a:pt x="625" y="937"/>
                    </a:lnTo>
                    <a:lnTo>
                      <a:pt x="371" y="960"/>
                    </a:lnTo>
                    <a:lnTo>
                      <a:pt x="371" y="689"/>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5"/>
                    </a:lnTo>
                    <a:lnTo>
                      <a:pt x="881" y="195"/>
                    </a:lnTo>
                    <a:lnTo>
                      <a:pt x="1005" y="226"/>
                    </a:lnTo>
                    <a:lnTo>
                      <a:pt x="1005" y="465"/>
                    </a:lnTo>
                    <a:close/>
                    <a:moveTo>
                      <a:pt x="1137" y="485"/>
                    </a:moveTo>
                    <a:lnTo>
                      <a:pt x="1137" y="485"/>
                    </a:lnTo>
                    <a:lnTo>
                      <a:pt x="1045" y="471"/>
                    </a:lnTo>
                    <a:lnTo>
                      <a:pt x="1045" y="236"/>
                    </a:lnTo>
                    <a:lnTo>
                      <a:pt x="1137" y="259"/>
                    </a:lnTo>
                    <a:lnTo>
                      <a:pt x="1137" y="485"/>
                    </a:lnTo>
                    <a:close/>
                    <a:moveTo>
                      <a:pt x="1045" y="679"/>
                    </a:moveTo>
                    <a:lnTo>
                      <a:pt x="1045" y="679"/>
                    </a:lnTo>
                    <a:lnTo>
                      <a:pt x="1045" y="484"/>
                    </a:lnTo>
                    <a:lnTo>
                      <a:pt x="1137" y="498"/>
                    </a:lnTo>
                    <a:lnTo>
                      <a:pt x="1137" y="679"/>
                    </a:lnTo>
                    <a:lnTo>
                      <a:pt x="1045" y="679"/>
                    </a:lnTo>
                    <a:close/>
                    <a:moveTo>
                      <a:pt x="1005" y="902"/>
                    </a:moveTo>
                    <a:lnTo>
                      <a:pt x="1005" y="902"/>
                    </a:lnTo>
                    <a:lnTo>
                      <a:pt x="881" y="913"/>
                    </a:lnTo>
                    <a:lnTo>
                      <a:pt x="881" y="691"/>
                    </a:lnTo>
                    <a:lnTo>
                      <a:pt x="1005" y="692"/>
                    </a:lnTo>
                    <a:lnTo>
                      <a:pt x="1005" y="902"/>
                    </a:lnTo>
                    <a:close/>
                    <a:moveTo>
                      <a:pt x="1045" y="692"/>
                    </a:moveTo>
                    <a:lnTo>
                      <a:pt x="1045" y="692"/>
                    </a:lnTo>
                    <a:lnTo>
                      <a:pt x="1137" y="693"/>
                    </a:lnTo>
                    <a:lnTo>
                      <a:pt x="1137" y="890"/>
                    </a:lnTo>
                    <a:lnTo>
                      <a:pt x="1045" y="899"/>
                    </a:lnTo>
                    <a:lnTo>
                      <a:pt x="1045" y="692"/>
                    </a:lnTo>
                    <a:close/>
                    <a:moveTo>
                      <a:pt x="625" y="420"/>
                    </a:moveTo>
                    <a:lnTo>
                      <a:pt x="625" y="420"/>
                    </a:lnTo>
                    <a:lnTo>
                      <a:pt x="625" y="677"/>
                    </a:lnTo>
                    <a:lnTo>
                      <a:pt x="371" y="675"/>
                    </a:lnTo>
                    <a:lnTo>
                      <a:pt x="371" y="381"/>
                    </a:lnTo>
                    <a:lnTo>
                      <a:pt x="625" y="420"/>
                    </a:lnTo>
                    <a:close/>
                    <a:moveTo>
                      <a:pt x="625" y="133"/>
                    </a:moveTo>
                    <a:lnTo>
                      <a:pt x="625" y="133"/>
                    </a:lnTo>
                    <a:lnTo>
                      <a:pt x="625" y="406"/>
                    </a:lnTo>
                    <a:lnTo>
                      <a:pt x="371" y="367"/>
                    </a:lnTo>
                    <a:lnTo>
                      <a:pt x="371" y="70"/>
                    </a:lnTo>
                    <a:lnTo>
                      <a:pt x="625" y="133"/>
                    </a:lnTo>
                    <a:close/>
                    <a:moveTo>
                      <a:pt x="1180" y="210"/>
                    </a:moveTo>
                    <a:lnTo>
                      <a:pt x="1180" y="210"/>
                    </a:lnTo>
                    <a:cubicBezTo>
                      <a:pt x="1176" y="203"/>
                      <a:pt x="1169" y="198"/>
                      <a:pt x="1160" y="196"/>
                    </a:cubicBezTo>
                    <a:lnTo>
                      <a:pt x="665" y="74"/>
                    </a:lnTo>
                    <a:lnTo>
                      <a:pt x="665" y="72"/>
                    </a:lnTo>
                    <a:lnTo>
                      <a:pt x="657" y="72"/>
                    </a:lnTo>
                    <a:lnTo>
                      <a:pt x="363" y="0"/>
                    </a:lnTo>
                    <a:lnTo>
                      <a:pt x="359" y="0"/>
                    </a:lnTo>
                    <a:lnTo>
                      <a:pt x="70" y="0"/>
                    </a:lnTo>
                    <a:cubicBezTo>
                      <a:pt x="52" y="0"/>
                      <a:pt x="37" y="14"/>
                      <a:pt x="37" y="33"/>
                    </a:cubicBezTo>
                    <a:lnTo>
                      <a:pt x="37" y="829"/>
                    </a:lnTo>
                    <a:cubicBezTo>
                      <a:pt x="15" y="841"/>
                      <a:pt x="0" y="863"/>
                      <a:pt x="0" y="890"/>
                    </a:cubicBezTo>
                    <a:cubicBezTo>
                      <a:pt x="0" y="928"/>
                      <a:pt x="32" y="959"/>
                      <a:pt x="70" y="959"/>
                    </a:cubicBezTo>
                    <a:cubicBezTo>
                      <a:pt x="108" y="959"/>
                      <a:pt x="139" y="928"/>
                      <a:pt x="139" y="890"/>
                    </a:cubicBezTo>
                    <a:cubicBezTo>
                      <a:pt x="139" y="863"/>
                      <a:pt x="125" y="841"/>
                      <a:pt x="104" y="829"/>
                    </a:cubicBezTo>
                    <a:lnTo>
                      <a:pt x="104" y="66"/>
                    </a:lnTo>
                    <a:lnTo>
                      <a:pt x="305" y="66"/>
                    </a:lnTo>
                    <a:cubicBezTo>
                      <a:pt x="305" y="67"/>
                      <a:pt x="305" y="68"/>
                      <a:pt x="305" y="69"/>
                    </a:cubicBezTo>
                    <a:lnTo>
                      <a:pt x="305" y="1252"/>
                    </a:lnTo>
                    <a:cubicBezTo>
                      <a:pt x="305" y="1253"/>
                      <a:pt x="305" y="1254"/>
                      <a:pt x="305" y="1254"/>
                    </a:cubicBezTo>
                    <a:lnTo>
                      <a:pt x="104" y="1254"/>
                    </a:lnTo>
                    <a:lnTo>
                      <a:pt x="104" y="1151"/>
                    </a:lnTo>
                    <a:cubicBezTo>
                      <a:pt x="125" y="1139"/>
                      <a:pt x="140" y="1116"/>
                      <a:pt x="140" y="1090"/>
                    </a:cubicBezTo>
                    <a:cubicBezTo>
                      <a:pt x="140" y="1052"/>
                      <a:pt x="109" y="1021"/>
                      <a:pt x="71" y="1021"/>
                    </a:cubicBezTo>
                    <a:cubicBezTo>
                      <a:pt x="32" y="1021"/>
                      <a:pt x="1" y="1052"/>
                      <a:pt x="1" y="1090"/>
                    </a:cubicBezTo>
                    <a:cubicBezTo>
                      <a:pt x="1" y="1116"/>
                      <a:pt x="16" y="1138"/>
                      <a:pt x="37" y="1150"/>
                    </a:cubicBezTo>
                    <a:lnTo>
                      <a:pt x="37" y="1288"/>
                    </a:lnTo>
                    <a:cubicBezTo>
                      <a:pt x="37" y="1306"/>
                      <a:pt x="52" y="1321"/>
                      <a:pt x="70" y="1321"/>
                    </a:cubicBezTo>
                    <a:lnTo>
                      <a:pt x="338" y="1321"/>
                    </a:lnTo>
                    <a:cubicBezTo>
                      <a:pt x="341" y="1321"/>
                      <a:pt x="344" y="1320"/>
                      <a:pt x="347" y="1320"/>
                    </a:cubicBezTo>
                    <a:cubicBezTo>
                      <a:pt x="351" y="1321"/>
                      <a:pt x="355" y="1321"/>
                      <a:pt x="359" y="1321"/>
                    </a:cubicBezTo>
                    <a:lnTo>
                      <a:pt x="362" y="1321"/>
                    </a:lnTo>
                    <a:lnTo>
                      <a:pt x="1158" y="1185"/>
                    </a:lnTo>
                    <a:cubicBezTo>
                      <a:pt x="1162" y="1184"/>
                      <a:pt x="1166" y="1183"/>
                      <a:pt x="1169" y="1181"/>
                    </a:cubicBezTo>
                    <a:cubicBezTo>
                      <a:pt x="1181" y="1179"/>
                      <a:pt x="1191" y="1168"/>
                      <a:pt x="1191" y="1155"/>
                    </a:cubicBezTo>
                    <a:lnTo>
                      <a:pt x="1191" y="231"/>
                    </a:lnTo>
                    <a:cubicBezTo>
                      <a:pt x="1191" y="222"/>
                      <a:pt x="1187" y="215"/>
                      <a:pt x="1180" y="21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6" name="Freeform 41"/>
              <p:cNvSpPr>
                <a:spLocks noEditPoints="1"/>
              </p:cNvSpPr>
              <p:nvPr/>
            </p:nvSpPr>
            <p:spPr bwMode="auto">
              <a:xfrm>
                <a:off x="1039813" y="2449513"/>
                <a:ext cx="66675" cy="74613"/>
              </a:xfrm>
              <a:custGeom>
                <a:avLst/>
                <a:gdLst>
                  <a:gd name="T0" fmla="*/ 1990925145 w 159"/>
                  <a:gd name="T1" fmla="*/ 2147483647 h 180"/>
                  <a:gd name="T2" fmla="*/ 1990925145 w 159"/>
                  <a:gd name="T3" fmla="*/ 2147483647 h 180"/>
                  <a:gd name="T4" fmla="*/ 2064780497 w 159"/>
                  <a:gd name="T5" fmla="*/ 1923055151 h 180"/>
                  <a:gd name="T6" fmla="*/ 2147483647 w 159"/>
                  <a:gd name="T7" fmla="*/ 2147483647 h 180"/>
                  <a:gd name="T8" fmla="*/ 2147483647 w 159"/>
                  <a:gd name="T9" fmla="*/ 2147483647 h 180"/>
                  <a:gd name="T10" fmla="*/ 2147483647 w 159"/>
                  <a:gd name="T11" fmla="*/ 2147483647 h 180"/>
                  <a:gd name="T12" fmla="*/ 2147483647 w 159"/>
                  <a:gd name="T13" fmla="*/ 2147483647 h 180"/>
                  <a:gd name="T14" fmla="*/ 2138459727 w 159"/>
                  <a:gd name="T15" fmla="*/ 2147483647 h 180"/>
                  <a:gd name="T16" fmla="*/ 1990925145 w 159"/>
                  <a:gd name="T17" fmla="*/ 2147483647 h 180"/>
                  <a:gd name="T18" fmla="*/ 1990925145 w 159"/>
                  <a:gd name="T19" fmla="*/ 2147483647 h 180"/>
                  <a:gd name="T20" fmla="*/ 1990925145 w 159"/>
                  <a:gd name="T21" fmla="*/ 2147483647 h 180"/>
                  <a:gd name="T22" fmla="*/ 1990925145 w 159"/>
                  <a:gd name="T23" fmla="*/ 2147483647 h 180"/>
                  <a:gd name="T24" fmla="*/ 2147483647 w 159"/>
                  <a:gd name="T25" fmla="*/ 2147483647 h 180"/>
                  <a:gd name="T26" fmla="*/ 2147483647 w 159"/>
                  <a:gd name="T27" fmla="*/ 2147483647 h 180"/>
                  <a:gd name="T28" fmla="*/ 2147483647 w 159"/>
                  <a:gd name="T29" fmla="*/ 2147483647 h 180"/>
                  <a:gd name="T30" fmla="*/ 2147483647 w 159"/>
                  <a:gd name="T31" fmla="*/ 2147483647 h 180"/>
                  <a:gd name="T32" fmla="*/ 2147483647 w 159"/>
                  <a:gd name="T33" fmla="*/ 1851747921 h 180"/>
                  <a:gd name="T34" fmla="*/ 2138459727 w 159"/>
                  <a:gd name="T35" fmla="*/ 0 h 180"/>
                  <a:gd name="T36" fmla="*/ 1917245915 w 159"/>
                  <a:gd name="T37" fmla="*/ 0 h 180"/>
                  <a:gd name="T38" fmla="*/ 0 w 159"/>
                  <a:gd name="T39" fmla="*/ 2147483647 h 180"/>
                  <a:gd name="T40" fmla="*/ 0 w 159"/>
                  <a:gd name="T41" fmla="*/ 2147483647 h 180"/>
                  <a:gd name="T42" fmla="*/ 442427624 w 159"/>
                  <a:gd name="T43" fmla="*/ 2147483647 h 180"/>
                  <a:gd name="T44" fmla="*/ 1990925145 w 159"/>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9"/>
                  <a:gd name="T70" fmla="*/ 0 h 180"/>
                  <a:gd name="T71" fmla="*/ 159 w 159"/>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9" h="180">
                    <a:moveTo>
                      <a:pt x="27" y="37"/>
                    </a:moveTo>
                    <a:lnTo>
                      <a:pt x="27" y="37"/>
                    </a:lnTo>
                    <a:cubicBezTo>
                      <a:pt x="27" y="32"/>
                      <a:pt x="28" y="29"/>
                      <a:pt x="28" y="27"/>
                    </a:cubicBezTo>
                    <a:lnTo>
                      <a:pt x="128" y="52"/>
                    </a:lnTo>
                    <a:cubicBezTo>
                      <a:pt x="129" y="53"/>
                      <a:pt x="132" y="56"/>
                      <a:pt x="132" y="62"/>
                    </a:cubicBezTo>
                    <a:lnTo>
                      <a:pt x="132" y="145"/>
                    </a:lnTo>
                    <a:cubicBezTo>
                      <a:pt x="132" y="149"/>
                      <a:pt x="131" y="152"/>
                      <a:pt x="130" y="153"/>
                    </a:cubicBezTo>
                    <a:lnTo>
                      <a:pt x="29" y="141"/>
                    </a:lnTo>
                    <a:cubicBezTo>
                      <a:pt x="28" y="140"/>
                      <a:pt x="27" y="136"/>
                      <a:pt x="27" y="130"/>
                    </a:cubicBezTo>
                    <a:lnTo>
                      <a:pt x="27" y="37"/>
                    </a:lnTo>
                    <a:close/>
                    <a:moveTo>
                      <a:pt x="27" y="168"/>
                    </a:moveTo>
                    <a:lnTo>
                      <a:pt x="27" y="168"/>
                    </a:lnTo>
                    <a:lnTo>
                      <a:pt x="131" y="180"/>
                    </a:lnTo>
                    <a:lnTo>
                      <a:pt x="132" y="180"/>
                    </a:lnTo>
                    <a:cubicBezTo>
                      <a:pt x="147" y="179"/>
                      <a:pt x="159" y="164"/>
                      <a:pt x="159" y="145"/>
                    </a:cubicBezTo>
                    <a:lnTo>
                      <a:pt x="159" y="62"/>
                    </a:lnTo>
                    <a:cubicBezTo>
                      <a:pt x="159" y="43"/>
                      <a:pt x="148" y="28"/>
                      <a:pt x="135" y="26"/>
                    </a:cubicBezTo>
                    <a:lnTo>
                      <a:pt x="29" y="0"/>
                    </a:lnTo>
                    <a:lnTo>
                      <a:pt x="26" y="0"/>
                    </a:lnTo>
                    <a:cubicBezTo>
                      <a:pt x="11" y="0"/>
                      <a:pt x="0" y="15"/>
                      <a:pt x="0" y="37"/>
                    </a:cubicBezTo>
                    <a:lnTo>
                      <a:pt x="0" y="130"/>
                    </a:lnTo>
                    <a:cubicBezTo>
                      <a:pt x="0" y="139"/>
                      <a:pt x="2" y="147"/>
                      <a:pt x="6" y="154"/>
                    </a:cubicBezTo>
                    <a:cubicBezTo>
                      <a:pt x="10" y="163"/>
                      <a:pt x="18" y="168"/>
                      <a:pt x="27" y="16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7" name="Freeform 42"/>
              <p:cNvSpPr>
                <a:spLocks noEditPoints="1"/>
              </p:cNvSpPr>
              <p:nvPr/>
            </p:nvSpPr>
            <p:spPr bwMode="auto">
              <a:xfrm>
                <a:off x="1152525" y="2476501"/>
                <a:ext cx="55563" cy="65088"/>
              </a:xfrm>
              <a:custGeom>
                <a:avLst/>
                <a:gdLst>
                  <a:gd name="T0" fmla="*/ 1983926116 w 131"/>
                  <a:gd name="T1" fmla="*/ 2147483647 h 154"/>
                  <a:gd name="T2" fmla="*/ 1983926116 w 131"/>
                  <a:gd name="T3" fmla="*/ 2147483647 h 154"/>
                  <a:gd name="T4" fmla="*/ 2060203511 w 131"/>
                  <a:gd name="T5" fmla="*/ 2038553624 h 154"/>
                  <a:gd name="T6" fmla="*/ 2147483647 w 131"/>
                  <a:gd name="T7" fmla="*/ 2147483647 h 154"/>
                  <a:gd name="T8" fmla="*/ 2147483647 w 131"/>
                  <a:gd name="T9" fmla="*/ 2147483647 h 154"/>
                  <a:gd name="T10" fmla="*/ 2147483647 w 131"/>
                  <a:gd name="T11" fmla="*/ 2147483647 h 154"/>
                  <a:gd name="T12" fmla="*/ 2147483647 w 131"/>
                  <a:gd name="T13" fmla="*/ 2147483647 h 154"/>
                  <a:gd name="T14" fmla="*/ 2147483647 w 131"/>
                  <a:gd name="T15" fmla="*/ 2147483647 h 154"/>
                  <a:gd name="T16" fmla="*/ 2147483647 w 131"/>
                  <a:gd name="T17" fmla="*/ 2147483647 h 154"/>
                  <a:gd name="T18" fmla="*/ 2136480482 w 131"/>
                  <a:gd name="T19" fmla="*/ 2147483647 h 154"/>
                  <a:gd name="T20" fmla="*/ 1983926116 w 131"/>
                  <a:gd name="T21" fmla="*/ 2147483647 h 154"/>
                  <a:gd name="T22" fmla="*/ 1983926116 w 131"/>
                  <a:gd name="T23" fmla="*/ 2147483647 h 154"/>
                  <a:gd name="T24" fmla="*/ 381565966 w 131"/>
                  <a:gd name="T25" fmla="*/ 2147483647 h 154"/>
                  <a:gd name="T26" fmla="*/ 381565966 w 131"/>
                  <a:gd name="T27" fmla="*/ 2147483647 h 154"/>
                  <a:gd name="T28" fmla="*/ 1907649145 w 131"/>
                  <a:gd name="T29" fmla="*/ 2147483647 h 154"/>
                  <a:gd name="T30" fmla="*/ 2147483647 w 131"/>
                  <a:gd name="T31" fmla="*/ 2147483647 h 154"/>
                  <a:gd name="T32" fmla="*/ 2147483647 w 131"/>
                  <a:gd name="T33" fmla="*/ 2147483647 h 154"/>
                  <a:gd name="T34" fmla="*/ 2147483647 w 131"/>
                  <a:gd name="T35" fmla="*/ 2147483647 h 154"/>
                  <a:gd name="T36" fmla="*/ 2147483647 w 131"/>
                  <a:gd name="T37" fmla="*/ 2147483647 h 154"/>
                  <a:gd name="T38" fmla="*/ 2147483647 w 131"/>
                  <a:gd name="T39" fmla="*/ 1812047807 h 154"/>
                  <a:gd name="T40" fmla="*/ 2147483647 w 131"/>
                  <a:gd name="T41" fmla="*/ 0 h 154"/>
                  <a:gd name="T42" fmla="*/ 1983926116 w 131"/>
                  <a:gd name="T43" fmla="*/ 0 h 154"/>
                  <a:gd name="T44" fmla="*/ 0 w 131"/>
                  <a:gd name="T45" fmla="*/ 2147483647 h 154"/>
                  <a:gd name="T46" fmla="*/ 0 w 131"/>
                  <a:gd name="T47" fmla="*/ 2147483647 h 154"/>
                  <a:gd name="T48" fmla="*/ 381565966 w 131"/>
                  <a:gd name="T49" fmla="*/ 2147483647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6" y="35"/>
                    </a:moveTo>
                    <a:lnTo>
                      <a:pt x="26" y="35"/>
                    </a:lnTo>
                    <a:cubicBezTo>
                      <a:pt x="26" y="31"/>
                      <a:pt x="27" y="29"/>
                      <a:pt x="27" y="27"/>
                    </a:cubicBezTo>
                    <a:lnTo>
                      <a:pt x="100" y="49"/>
                    </a:lnTo>
                    <a:lnTo>
                      <a:pt x="101" y="50"/>
                    </a:lnTo>
                    <a:cubicBezTo>
                      <a:pt x="102" y="50"/>
                      <a:pt x="104" y="53"/>
                      <a:pt x="104" y="57"/>
                    </a:cubicBezTo>
                    <a:lnTo>
                      <a:pt x="104" y="121"/>
                    </a:lnTo>
                    <a:cubicBezTo>
                      <a:pt x="104" y="124"/>
                      <a:pt x="103" y="126"/>
                      <a:pt x="103" y="127"/>
                    </a:cubicBezTo>
                    <a:lnTo>
                      <a:pt x="29" y="116"/>
                    </a:lnTo>
                    <a:lnTo>
                      <a:pt x="28" y="116"/>
                    </a:lnTo>
                    <a:cubicBezTo>
                      <a:pt x="27" y="115"/>
                      <a:pt x="26" y="112"/>
                      <a:pt x="26" y="107"/>
                    </a:cubicBezTo>
                    <a:lnTo>
                      <a:pt x="26" y="35"/>
                    </a:lnTo>
                    <a:close/>
                    <a:moveTo>
                      <a:pt x="5" y="130"/>
                    </a:moveTo>
                    <a:lnTo>
                      <a:pt x="5" y="130"/>
                    </a:lnTo>
                    <a:cubicBezTo>
                      <a:pt x="10" y="137"/>
                      <a:pt x="16" y="142"/>
                      <a:pt x="25" y="143"/>
                    </a:cubicBezTo>
                    <a:lnTo>
                      <a:pt x="103" y="154"/>
                    </a:lnTo>
                    <a:lnTo>
                      <a:pt x="105" y="154"/>
                    </a:lnTo>
                    <a:cubicBezTo>
                      <a:pt x="119" y="153"/>
                      <a:pt x="131" y="139"/>
                      <a:pt x="131" y="121"/>
                    </a:cubicBezTo>
                    <a:lnTo>
                      <a:pt x="131" y="57"/>
                    </a:lnTo>
                    <a:cubicBezTo>
                      <a:pt x="131" y="40"/>
                      <a:pt x="121" y="26"/>
                      <a:pt x="107" y="24"/>
                    </a:cubicBezTo>
                    <a:lnTo>
                      <a:pt x="31" y="0"/>
                    </a:lnTo>
                    <a:lnTo>
                      <a:pt x="26" y="0"/>
                    </a:lnTo>
                    <a:cubicBezTo>
                      <a:pt x="10" y="0"/>
                      <a:pt x="0" y="14"/>
                      <a:pt x="0" y="35"/>
                    </a:cubicBezTo>
                    <a:lnTo>
                      <a:pt x="0" y="107"/>
                    </a:lnTo>
                    <a:cubicBezTo>
                      <a:pt x="0" y="115"/>
                      <a:pt x="2" y="124"/>
                      <a:pt x="5" y="13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8" name="Freeform 43"/>
              <p:cNvSpPr>
                <a:spLocks noEditPoints="1"/>
              </p:cNvSpPr>
              <p:nvPr/>
            </p:nvSpPr>
            <p:spPr bwMode="auto">
              <a:xfrm>
                <a:off x="1039813" y="2566988"/>
                <a:ext cx="66675" cy="71438"/>
              </a:xfrm>
              <a:custGeom>
                <a:avLst/>
                <a:gdLst>
                  <a:gd name="T0" fmla="*/ 1990925145 w 159"/>
                  <a:gd name="T1" fmla="*/ 2147483647 h 169"/>
                  <a:gd name="T2" fmla="*/ 1990925145 w 159"/>
                  <a:gd name="T3" fmla="*/ 2147483647 h 169"/>
                  <a:gd name="T4" fmla="*/ 2138459727 w 159"/>
                  <a:gd name="T5" fmla="*/ 2039318182 h 169"/>
                  <a:gd name="T6" fmla="*/ 2147483647 w 159"/>
                  <a:gd name="T7" fmla="*/ 2147483647 h 169"/>
                  <a:gd name="T8" fmla="*/ 2147483647 w 159"/>
                  <a:gd name="T9" fmla="*/ 2147483647 h 169"/>
                  <a:gd name="T10" fmla="*/ 2147483647 w 159"/>
                  <a:gd name="T11" fmla="*/ 2147483647 h 169"/>
                  <a:gd name="T12" fmla="*/ 2147483647 w 159"/>
                  <a:gd name="T13" fmla="*/ 2147483647 h 169"/>
                  <a:gd name="T14" fmla="*/ 2138459727 w 159"/>
                  <a:gd name="T15" fmla="*/ 2147483647 h 169"/>
                  <a:gd name="T16" fmla="*/ 1990925145 w 159"/>
                  <a:gd name="T17" fmla="*/ 2147483647 h 169"/>
                  <a:gd name="T18" fmla="*/ 1990925145 w 159"/>
                  <a:gd name="T19" fmla="*/ 2147483647 h 169"/>
                  <a:gd name="T20" fmla="*/ 1990925145 w 159"/>
                  <a:gd name="T21" fmla="*/ 2147483647 h 169"/>
                  <a:gd name="T22" fmla="*/ 1990925145 w 159"/>
                  <a:gd name="T23" fmla="*/ 2147483647 h 169"/>
                  <a:gd name="T24" fmla="*/ 2147483647 w 159"/>
                  <a:gd name="T25" fmla="*/ 2147483647 h 169"/>
                  <a:gd name="T26" fmla="*/ 2147483647 w 159"/>
                  <a:gd name="T27" fmla="*/ 2147483647 h 169"/>
                  <a:gd name="T28" fmla="*/ 2147483647 w 159"/>
                  <a:gd name="T29" fmla="*/ 2147483647 h 169"/>
                  <a:gd name="T30" fmla="*/ 2147483647 w 159"/>
                  <a:gd name="T31" fmla="*/ 755296220 h 169"/>
                  <a:gd name="T32" fmla="*/ 2138459727 w 159"/>
                  <a:gd name="T33" fmla="*/ 0 h 169"/>
                  <a:gd name="T34" fmla="*/ 1917245915 w 159"/>
                  <a:gd name="T35" fmla="*/ 0 h 169"/>
                  <a:gd name="T36" fmla="*/ 0 w 159"/>
                  <a:gd name="T37" fmla="*/ 2147483647 h 169"/>
                  <a:gd name="T38" fmla="*/ 0 w 159"/>
                  <a:gd name="T39" fmla="*/ 2147483647 h 169"/>
                  <a:gd name="T40" fmla="*/ 1990925145 w 159"/>
                  <a:gd name="T41" fmla="*/ 2147483647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27" y="38"/>
                    </a:moveTo>
                    <a:lnTo>
                      <a:pt x="27" y="38"/>
                    </a:lnTo>
                    <a:cubicBezTo>
                      <a:pt x="27" y="33"/>
                      <a:pt x="28" y="29"/>
                      <a:pt x="29" y="27"/>
                    </a:cubicBezTo>
                    <a:lnTo>
                      <a:pt x="129" y="36"/>
                    </a:lnTo>
                    <a:cubicBezTo>
                      <a:pt x="130" y="37"/>
                      <a:pt x="132" y="41"/>
                      <a:pt x="132" y="46"/>
                    </a:cubicBezTo>
                    <a:lnTo>
                      <a:pt x="132" y="133"/>
                    </a:lnTo>
                    <a:cubicBezTo>
                      <a:pt x="132" y="137"/>
                      <a:pt x="130" y="140"/>
                      <a:pt x="129" y="141"/>
                    </a:cubicBezTo>
                    <a:lnTo>
                      <a:pt x="29" y="142"/>
                    </a:lnTo>
                    <a:cubicBezTo>
                      <a:pt x="28" y="140"/>
                      <a:pt x="27" y="136"/>
                      <a:pt x="27" y="130"/>
                    </a:cubicBezTo>
                    <a:lnTo>
                      <a:pt x="27" y="38"/>
                    </a:lnTo>
                    <a:close/>
                    <a:moveTo>
                      <a:pt x="27" y="169"/>
                    </a:moveTo>
                    <a:lnTo>
                      <a:pt x="27" y="169"/>
                    </a:lnTo>
                    <a:lnTo>
                      <a:pt x="132" y="168"/>
                    </a:lnTo>
                    <a:cubicBezTo>
                      <a:pt x="147" y="167"/>
                      <a:pt x="159" y="152"/>
                      <a:pt x="159" y="133"/>
                    </a:cubicBezTo>
                    <a:lnTo>
                      <a:pt x="159" y="46"/>
                    </a:lnTo>
                    <a:cubicBezTo>
                      <a:pt x="159" y="27"/>
                      <a:pt x="148" y="12"/>
                      <a:pt x="132" y="10"/>
                    </a:cubicBezTo>
                    <a:lnTo>
                      <a:pt x="29" y="0"/>
                    </a:lnTo>
                    <a:lnTo>
                      <a:pt x="26" y="0"/>
                    </a:lnTo>
                    <a:cubicBezTo>
                      <a:pt x="11" y="0"/>
                      <a:pt x="0" y="16"/>
                      <a:pt x="0" y="38"/>
                    </a:cubicBezTo>
                    <a:lnTo>
                      <a:pt x="0" y="130"/>
                    </a:lnTo>
                    <a:cubicBezTo>
                      <a:pt x="0" y="152"/>
                      <a:pt x="11" y="169"/>
                      <a:pt x="27" y="1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89" name="Freeform 44"/>
              <p:cNvSpPr>
                <a:spLocks noEditPoints="1"/>
              </p:cNvSpPr>
              <p:nvPr/>
            </p:nvSpPr>
            <p:spPr bwMode="auto">
              <a:xfrm>
                <a:off x="1152525" y="2579688"/>
                <a:ext cx="55563" cy="61913"/>
              </a:xfrm>
              <a:custGeom>
                <a:avLst/>
                <a:gdLst>
                  <a:gd name="T0" fmla="*/ 1983926116 w 131"/>
                  <a:gd name="T1" fmla="*/ 2147483647 h 147"/>
                  <a:gd name="T2" fmla="*/ 1983926116 w 131"/>
                  <a:gd name="T3" fmla="*/ 2147483647 h 147"/>
                  <a:gd name="T4" fmla="*/ 2060203511 w 131"/>
                  <a:gd name="T5" fmla="*/ 2017278427 h 147"/>
                  <a:gd name="T6" fmla="*/ 2147483647 w 131"/>
                  <a:gd name="T7" fmla="*/ 2147483647 h 147"/>
                  <a:gd name="T8" fmla="*/ 2147483647 w 131"/>
                  <a:gd name="T9" fmla="*/ 2147483647 h 147"/>
                  <a:gd name="T10" fmla="*/ 2147483647 w 131"/>
                  <a:gd name="T11" fmla="*/ 2147483647 h 147"/>
                  <a:gd name="T12" fmla="*/ 2147483647 w 131"/>
                  <a:gd name="T13" fmla="*/ 2147483647 h 147"/>
                  <a:gd name="T14" fmla="*/ 2136480482 w 131"/>
                  <a:gd name="T15" fmla="*/ 2147483647 h 147"/>
                  <a:gd name="T16" fmla="*/ 1983926116 w 131"/>
                  <a:gd name="T17" fmla="*/ 2147483647 h 147"/>
                  <a:gd name="T18" fmla="*/ 1983926116 w 131"/>
                  <a:gd name="T19" fmla="*/ 2147483647 h 147"/>
                  <a:gd name="T20" fmla="*/ 1983926116 w 131"/>
                  <a:gd name="T21" fmla="*/ 2147483647 h 147"/>
                  <a:gd name="T22" fmla="*/ 1983926116 w 131"/>
                  <a:gd name="T23" fmla="*/ 2147483647 h 147"/>
                  <a:gd name="T24" fmla="*/ 2147483647 w 131"/>
                  <a:gd name="T25" fmla="*/ 2147483647 h 147"/>
                  <a:gd name="T26" fmla="*/ 2147483647 w 131"/>
                  <a:gd name="T27" fmla="*/ 2147483647 h 147"/>
                  <a:gd name="T28" fmla="*/ 2147483647 w 131"/>
                  <a:gd name="T29" fmla="*/ 2147483647 h 147"/>
                  <a:gd name="T30" fmla="*/ 2147483647 w 131"/>
                  <a:gd name="T31" fmla="*/ 971209857 h 147"/>
                  <a:gd name="T32" fmla="*/ 2136480482 w 131"/>
                  <a:gd name="T33" fmla="*/ 0 h 147"/>
                  <a:gd name="T34" fmla="*/ 1983926116 w 131"/>
                  <a:gd name="T35" fmla="*/ 0 h 147"/>
                  <a:gd name="T36" fmla="*/ 0 w 131"/>
                  <a:gd name="T37" fmla="*/ 2147483647 h 147"/>
                  <a:gd name="T38" fmla="*/ 0 w 131"/>
                  <a:gd name="T39" fmla="*/ 2147483647 h 147"/>
                  <a:gd name="T40" fmla="*/ 1983926116 w 131"/>
                  <a:gd name="T41" fmla="*/ 2147483647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6" y="34"/>
                    </a:moveTo>
                    <a:lnTo>
                      <a:pt x="26" y="34"/>
                    </a:lnTo>
                    <a:cubicBezTo>
                      <a:pt x="26" y="31"/>
                      <a:pt x="27" y="28"/>
                      <a:pt x="27" y="27"/>
                    </a:cubicBezTo>
                    <a:lnTo>
                      <a:pt x="102" y="39"/>
                    </a:lnTo>
                    <a:cubicBezTo>
                      <a:pt x="102" y="40"/>
                      <a:pt x="104" y="42"/>
                      <a:pt x="104" y="46"/>
                    </a:cubicBezTo>
                    <a:lnTo>
                      <a:pt x="104" y="114"/>
                    </a:lnTo>
                    <a:cubicBezTo>
                      <a:pt x="104" y="117"/>
                      <a:pt x="103" y="119"/>
                      <a:pt x="104" y="120"/>
                    </a:cubicBezTo>
                    <a:lnTo>
                      <a:pt x="28" y="120"/>
                    </a:lnTo>
                    <a:cubicBezTo>
                      <a:pt x="27" y="119"/>
                      <a:pt x="26" y="116"/>
                      <a:pt x="26" y="112"/>
                    </a:cubicBezTo>
                    <a:lnTo>
                      <a:pt x="26" y="34"/>
                    </a:lnTo>
                    <a:close/>
                    <a:moveTo>
                      <a:pt x="26" y="147"/>
                    </a:moveTo>
                    <a:lnTo>
                      <a:pt x="26" y="147"/>
                    </a:lnTo>
                    <a:lnTo>
                      <a:pt x="104" y="146"/>
                    </a:lnTo>
                    <a:cubicBezTo>
                      <a:pt x="119" y="145"/>
                      <a:pt x="131" y="131"/>
                      <a:pt x="131" y="114"/>
                    </a:cubicBezTo>
                    <a:lnTo>
                      <a:pt x="131" y="46"/>
                    </a:lnTo>
                    <a:cubicBezTo>
                      <a:pt x="131" y="29"/>
                      <a:pt x="120" y="15"/>
                      <a:pt x="106" y="13"/>
                    </a:cubicBezTo>
                    <a:lnTo>
                      <a:pt x="28" y="0"/>
                    </a:lnTo>
                    <a:lnTo>
                      <a:pt x="26" y="0"/>
                    </a:lnTo>
                    <a:cubicBezTo>
                      <a:pt x="11" y="0"/>
                      <a:pt x="0" y="15"/>
                      <a:pt x="0" y="34"/>
                    </a:cubicBezTo>
                    <a:lnTo>
                      <a:pt x="0" y="112"/>
                    </a:lnTo>
                    <a:cubicBezTo>
                      <a:pt x="0" y="132"/>
                      <a:pt x="11" y="147"/>
                      <a:pt x="26" y="14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0" name="Freeform 45"/>
              <p:cNvSpPr>
                <a:spLocks noEditPoints="1"/>
              </p:cNvSpPr>
              <p:nvPr/>
            </p:nvSpPr>
            <p:spPr bwMode="auto">
              <a:xfrm>
                <a:off x="1039813" y="2689226"/>
                <a:ext cx="66675" cy="71438"/>
              </a:xfrm>
              <a:custGeom>
                <a:avLst/>
                <a:gdLst>
                  <a:gd name="T0" fmla="*/ 2147483647 w 159"/>
                  <a:gd name="T1" fmla="*/ 2147483647 h 169"/>
                  <a:gd name="T2" fmla="*/ 2147483647 w 159"/>
                  <a:gd name="T3" fmla="*/ 2147483647 h 169"/>
                  <a:gd name="T4" fmla="*/ 2147483647 w 159"/>
                  <a:gd name="T5" fmla="*/ 2147483647 h 169"/>
                  <a:gd name="T6" fmla="*/ 2138459727 w 159"/>
                  <a:gd name="T7" fmla="*/ 2147483647 h 169"/>
                  <a:gd name="T8" fmla="*/ 1990925145 w 159"/>
                  <a:gd name="T9" fmla="*/ 2147483647 h 169"/>
                  <a:gd name="T10" fmla="*/ 1990925145 w 159"/>
                  <a:gd name="T11" fmla="*/ 2147483647 h 169"/>
                  <a:gd name="T12" fmla="*/ 2138459727 w 159"/>
                  <a:gd name="T13" fmla="*/ 2039318182 h 169"/>
                  <a:gd name="T14" fmla="*/ 2147483647 w 159"/>
                  <a:gd name="T15" fmla="*/ 2147483647 h 169"/>
                  <a:gd name="T16" fmla="*/ 2147483647 w 159"/>
                  <a:gd name="T17" fmla="*/ 2147483647 h 169"/>
                  <a:gd name="T18" fmla="*/ 2147483647 w 159"/>
                  <a:gd name="T19" fmla="*/ 2147483647 h 169"/>
                  <a:gd name="T20" fmla="*/ 2147483647 w 159"/>
                  <a:gd name="T21" fmla="*/ 226570901 h 169"/>
                  <a:gd name="T22" fmla="*/ 2147483647 w 159"/>
                  <a:gd name="T23" fmla="*/ 226570901 h 169"/>
                  <a:gd name="T24" fmla="*/ 2064780497 w 159"/>
                  <a:gd name="T25" fmla="*/ 0 h 169"/>
                  <a:gd name="T26" fmla="*/ 1917245915 w 159"/>
                  <a:gd name="T27" fmla="*/ 0 h 169"/>
                  <a:gd name="T28" fmla="*/ 0 w 159"/>
                  <a:gd name="T29" fmla="*/ 2147483647 h 169"/>
                  <a:gd name="T30" fmla="*/ 0 w 159"/>
                  <a:gd name="T31" fmla="*/ 2147483647 h 169"/>
                  <a:gd name="T32" fmla="*/ 1990925145 w 159"/>
                  <a:gd name="T33" fmla="*/ 2147483647 h 169"/>
                  <a:gd name="T34" fmla="*/ 2147483647 w 159"/>
                  <a:gd name="T35" fmla="*/ 2147483647 h 169"/>
                  <a:gd name="T36" fmla="*/ 2147483647 w 159"/>
                  <a:gd name="T37" fmla="*/ 2147483647 h 169"/>
                  <a:gd name="T38" fmla="*/ 2147483647 w 159"/>
                  <a:gd name="T39" fmla="*/ 2147483647 h 169"/>
                  <a:gd name="T40" fmla="*/ 2147483647 w 159"/>
                  <a:gd name="T41" fmla="*/ 226570901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132" y="126"/>
                    </a:moveTo>
                    <a:lnTo>
                      <a:pt x="132" y="126"/>
                    </a:lnTo>
                    <a:cubicBezTo>
                      <a:pt x="132" y="130"/>
                      <a:pt x="130" y="133"/>
                      <a:pt x="129" y="135"/>
                    </a:cubicBezTo>
                    <a:lnTo>
                      <a:pt x="29" y="142"/>
                    </a:lnTo>
                    <a:cubicBezTo>
                      <a:pt x="28" y="140"/>
                      <a:pt x="27" y="136"/>
                      <a:pt x="27" y="130"/>
                    </a:cubicBezTo>
                    <a:lnTo>
                      <a:pt x="27" y="38"/>
                    </a:lnTo>
                    <a:cubicBezTo>
                      <a:pt x="27" y="32"/>
                      <a:pt x="28" y="29"/>
                      <a:pt x="29" y="27"/>
                    </a:cubicBezTo>
                    <a:lnTo>
                      <a:pt x="129" y="29"/>
                    </a:lnTo>
                    <a:cubicBezTo>
                      <a:pt x="130" y="31"/>
                      <a:pt x="132" y="34"/>
                      <a:pt x="132" y="39"/>
                    </a:cubicBezTo>
                    <a:lnTo>
                      <a:pt x="132" y="126"/>
                    </a:lnTo>
                    <a:close/>
                    <a:moveTo>
                      <a:pt x="133" y="3"/>
                    </a:moveTo>
                    <a:lnTo>
                      <a:pt x="133" y="3"/>
                    </a:lnTo>
                    <a:lnTo>
                      <a:pt x="28" y="0"/>
                    </a:lnTo>
                    <a:lnTo>
                      <a:pt x="26" y="0"/>
                    </a:lnTo>
                    <a:cubicBezTo>
                      <a:pt x="11" y="0"/>
                      <a:pt x="0" y="16"/>
                      <a:pt x="0" y="38"/>
                    </a:cubicBezTo>
                    <a:lnTo>
                      <a:pt x="0" y="130"/>
                    </a:lnTo>
                    <a:cubicBezTo>
                      <a:pt x="0" y="153"/>
                      <a:pt x="11" y="169"/>
                      <a:pt x="27" y="169"/>
                    </a:cubicBezTo>
                    <a:lnTo>
                      <a:pt x="132" y="161"/>
                    </a:lnTo>
                    <a:cubicBezTo>
                      <a:pt x="147" y="160"/>
                      <a:pt x="159" y="145"/>
                      <a:pt x="159" y="126"/>
                    </a:cubicBezTo>
                    <a:lnTo>
                      <a:pt x="159" y="39"/>
                    </a:lnTo>
                    <a:cubicBezTo>
                      <a:pt x="159" y="21"/>
                      <a:pt x="148" y="5"/>
                      <a:pt x="133" y="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1" name="Freeform 46"/>
              <p:cNvSpPr>
                <a:spLocks noEditPoints="1"/>
              </p:cNvSpPr>
              <p:nvPr/>
            </p:nvSpPr>
            <p:spPr bwMode="auto">
              <a:xfrm>
                <a:off x="1150938" y="2689226"/>
                <a:ext cx="57150" cy="60325"/>
              </a:xfrm>
              <a:custGeom>
                <a:avLst/>
                <a:gdLst>
                  <a:gd name="T0" fmla="*/ 2147483647 w 136"/>
                  <a:gd name="T1" fmla="*/ 2147483647 h 144"/>
                  <a:gd name="T2" fmla="*/ 2147483647 w 136"/>
                  <a:gd name="T3" fmla="*/ 2147483647 h 144"/>
                  <a:gd name="T4" fmla="*/ 2147483647 w 136"/>
                  <a:gd name="T5" fmla="*/ 2147483647 h 144"/>
                  <a:gd name="T6" fmla="*/ 2077702958 w 136"/>
                  <a:gd name="T7" fmla="*/ 2147483647 h 144"/>
                  <a:gd name="T8" fmla="*/ 2003537386 w 136"/>
                  <a:gd name="T9" fmla="*/ 2147483647 h 144"/>
                  <a:gd name="T10" fmla="*/ 2003537386 w 136"/>
                  <a:gd name="T11" fmla="*/ 2147483647 h 144"/>
                  <a:gd name="T12" fmla="*/ 2077702958 w 136"/>
                  <a:gd name="T13" fmla="*/ 1985046490 h 144"/>
                  <a:gd name="T14" fmla="*/ 2147483647 w 136"/>
                  <a:gd name="T15" fmla="*/ 2132112976 h 144"/>
                  <a:gd name="T16" fmla="*/ 2147483647 w 136"/>
                  <a:gd name="T17" fmla="*/ 2147483647 h 144"/>
                  <a:gd name="T18" fmla="*/ 2147483647 w 136"/>
                  <a:gd name="T19" fmla="*/ 2147483647 h 144"/>
                  <a:gd name="T20" fmla="*/ 2147483647 w 136"/>
                  <a:gd name="T21" fmla="*/ 147066485 h 144"/>
                  <a:gd name="T22" fmla="*/ 2147483647 w 136"/>
                  <a:gd name="T23" fmla="*/ 147066485 h 144"/>
                  <a:gd name="T24" fmla="*/ 1929371393 w 136"/>
                  <a:gd name="T25" fmla="*/ 0 h 144"/>
                  <a:gd name="T26" fmla="*/ 1780863336 w 136"/>
                  <a:gd name="T27" fmla="*/ 0 h 144"/>
                  <a:gd name="T28" fmla="*/ 0 w 136"/>
                  <a:gd name="T29" fmla="*/ 2147483647 h 144"/>
                  <a:gd name="T30" fmla="*/ 0 w 136"/>
                  <a:gd name="T31" fmla="*/ 2147483647 h 144"/>
                  <a:gd name="T32" fmla="*/ 1855205821 w 136"/>
                  <a:gd name="T33" fmla="*/ 2147483647 h 144"/>
                  <a:gd name="T34" fmla="*/ 2147483647 w 136"/>
                  <a:gd name="T35" fmla="*/ 2147483647 h 144"/>
                  <a:gd name="T36" fmla="*/ 2147483647 w 136"/>
                  <a:gd name="T37" fmla="*/ 2147483647 h 144"/>
                  <a:gd name="T38" fmla="*/ 2147483647 w 136"/>
                  <a:gd name="T39" fmla="*/ 2147483647 h 144"/>
                  <a:gd name="T40" fmla="*/ 2147483647 w 136"/>
                  <a:gd name="T41" fmla="*/ 147066485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
                  <a:gd name="T64" fmla="*/ 0 h 144"/>
                  <a:gd name="T65" fmla="*/ 136 w 136"/>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 h="144">
                    <a:moveTo>
                      <a:pt x="109" y="106"/>
                    </a:moveTo>
                    <a:lnTo>
                      <a:pt x="109" y="106"/>
                    </a:lnTo>
                    <a:cubicBezTo>
                      <a:pt x="109" y="108"/>
                      <a:pt x="108" y="110"/>
                      <a:pt x="108" y="111"/>
                    </a:cubicBezTo>
                    <a:lnTo>
                      <a:pt x="28" y="117"/>
                    </a:lnTo>
                    <a:cubicBezTo>
                      <a:pt x="27" y="115"/>
                      <a:pt x="27" y="113"/>
                      <a:pt x="27" y="110"/>
                    </a:cubicBezTo>
                    <a:lnTo>
                      <a:pt x="27" y="33"/>
                    </a:lnTo>
                    <a:cubicBezTo>
                      <a:pt x="27" y="30"/>
                      <a:pt x="27" y="28"/>
                      <a:pt x="28" y="27"/>
                    </a:cubicBezTo>
                    <a:lnTo>
                      <a:pt x="107" y="29"/>
                    </a:lnTo>
                    <a:cubicBezTo>
                      <a:pt x="108" y="30"/>
                      <a:pt x="109" y="32"/>
                      <a:pt x="109" y="34"/>
                    </a:cubicBezTo>
                    <a:lnTo>
                      <a:pt x="109" y="106"/>
                    </a:lnTo>
                    <a:close/>
                    <a:moveTo>
                      <a:pt x="113" y="2"/>
                    </a:moveTo>
                    <a:lnTo>
                      <a:pt x="113" y="2"/>
                    </a:lnTo>
                    <a:lnTo>
                      <a:pt x="26" y="0"/>
                    </a:lnTo>
                    <a:lnTo>
                      <a:pt x="24" y="0"/>
                    </a:lnTo>
                    <a:cubicBezTo>
                      <a:pt x="10" y="0"/>
                      <a:pt x="0" y="14"/>
                      <a:pt x="0" y="33"/>
                    </a:cubicBezTo>
                    <a:lnTo>
                      <a:pt x="0" y="110"/>
                    </a:lnTo>
                    <a:cubicBezTo>
                      <a:pt x="0" y="129"/>
                      <a:pt x="10" y="144"/>
                      <a:pt x="25" y="144"/>
                    </a:cubicBezTo>
                    <a:lnTo>
                      <a:pt x="112" y="137"/>
                    </a:lnTo>
                    <a:cubicBezTo>
                      <a:pt x="125" y="136"/>
                      <a:pt x="136" y="123"/>
                      <a:pt x="136" y="106"/>
                    </a:cubicBezTo>
                    <a:lnTo>
                      <a:pt x="136" y="34"/>
                    </a:lnTo>
                    <a:cubicBezTo>
                      <a:pt x="136" y="18"/>
                      <a:pt x="126" y="4"/>
                      <a:pt x="113" y="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2" name="Freeform 47"/>
              <p:cNvSpPr>
                <a:spLocks/>
              </p:cNvSpPr>
              <p:nvPr/>
            </p:nvSpPr>
            <p:spPr bwMode="auto">
              <a:xfrm>
                <a:off x="1036638" y="2806701"/>
                <a:ext cx="73025" cy="25400"/>
              </a:xfrm>
              <a:custGeom>
                <a:avLst/>
                <a:gdLst>
                  <a:gd name="T0" fmla="*/ 1203405568 w 173"/>
                  <a:gd name="T1" fmla="*/ 2147483647 h 58"/>
                  <a:gd name="T2" fmla="*/ 1203405568 w 173"/>
                  <a:gd name="T3" fmla="*/ 2147483647 h 58"/>
                  <a:gd name="T4" fmla="*/ 1203405568 w 173"/>
                  <a:gd name="T5" fmla="*/ 2147483647 h 58"/>
                  <a:gd name="T6" fmla="*/ 2147483647 w 173"/>
                  <a:gd name="T7" fmla="*/ 2147483647 h 58"/>
                  <a:gd name="T8" fmla="*/ 2147483647 w 173"/>
                  <a:gd name="T9" fmla="*/ 1847643297 h 58"/>
                  <a:gd name="T10" fmla="*/ 2147483647 w 173"/>
                  <a:gd name="T11" fmla="*/ 0 h 58"/>
                  <a:gd name="T12" fmla="*/ 1203405568 w 173"/>
                  <a:gd name="T13" fmla="*/ 1259826424 h 58"/>
                  <a:gd name="T14" fmla="*/ 0 w 173"/>
                  <a:gd name="T15" fmla="*/ 2147483647 h 58"/>
                  <a:gd name="T16" fmla="*/ 1203405568 w 173"/>
                  <a:gd name="T17" fmla="*/ 2147483647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5" y="43"/>
                      <a:pt x="173" y="33"/>
                      <a:pt x="173" y="22"/>
                    </a:cubicBezTo>
                    <a:cubicBezTo>
                      <a:pt x="173" y="10"/>
                      <a:pt x="165" y="0"/>
                      <a:pt x="156" y="0"/>
                    </a:cubicBezTo>
                    <a:lnTo>
                      <a:pt x="16" y="15"/>
                    </a:lnTo>
                    <a:cubicBezTo>
                      <a:pt x="7" y="15"/>
                      <a:pt x="0" y="25"/>
                      <a:pt x="0" y="37"/>
                    </a:cubicBezTo>
                    <a:cubicBezTo>
                      <a:pt x="0" y="48"/>
                      <a:pt x="7" y="58"/>
                      <a:pt x="16" y="5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3" name="Freeform 48"/>
              <p:cNvSpPr>
                <a:spLocks/>
              </p:cNvSpPr>
              <p:nvPr/>
            </p:nvSpPr>
            <p:spPr bwMode="auto">
              <a:xfrm>
                <a:off x="1036638" y="2840038"/>
                <a:ext cx="73025" cy="26988"/>
              </a:xfrm>
              <a:custGeom>
                <a:avLst/>
                <a:gdLst>
                  <a:gd name="T0" fmla="*/ 2147483647 w 173"/>
                  <a:gd name="T1" fmla="*/ 0 h 63"/>
                  <a:gd name="T2" fmla="*/ 2147483647 w 173"/>
                  <a:gd name="T3" fmla="*/ 0 h 63"/>
                  <a:gd name="T4" fmla="*/ 2147483647 w 173"/>
                  <a:gd name="T5" fmla="*/ 0 h 63"/>
                  <a:gd name="T6" fmla="*/ 1203405568 w 173"/>
                  <a:gd name="T7" fmla="*/ 1572315739 h 63"/>
                  <a:gd name="T8" fmla="*/ 0 w 173"/>
                  <a:gd name="T9" fmla="*/ 2147483647 h 63"/>
                  <a:gd name="T10" fmla="*/ 1203405568 w 173"/>
                  <a:gd name="T11" fmla="*/ 2147483647 h 63"/>
                  <a:gd name="T12" fmla="*/ 1203405568 w 173"/>
                  <a:gd name="T13" fmla="*/ 2147483647 h 63"/>
                  <a:gd name="T14" fmla="*/ 2147483647 w 173"/>
                  <a:gd name="T15" fmla="*/ 2147483647 h 63"/>
                  <a:gd name="T16" fmla="*/ 2147483647 w 173"/>
                  <a:gd name="T17" fmla="*/ 1650858102 h 63"/>
                  <a:gd name="T18" fmla="*/ 2147483647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6" y="0"/>
                    </a:moveTo>
                    <a:lnTo>
                      <a:pt x="156" y="0"/>
                    </a:lnTo>
                    <a:lnTo>
                      <a:pt x="16" y="20"/>
                    </a:lnTo>
                    <a:cubicBezTo>
                      <a:pt x="7" y="20"/>
                      <a:pt x="0" y="30"/>
                      <a:pt x="0" y="42"/>
                    </a:cubicBezTo>
                    <a:cubicBezTo>
                      <a:pt x="0" y="54"/>
                      <a:pt x="7" y="63"/>
                      <a:pt x="16" y="63"/>
                    </a:cubicBezTo>
                    <a:lnTo>
                      <a:pt x="157" y="43"/>
                    </a:lnTo>
                    <a:cubicBezTo>
                      <a:pt x="165" y="43"/>
                      <a:pt x="173" y="33"/>
                      <a:pt x="173" y="21"/>
                    </a:cubicBezTo>
                    <a:cubicBezTo>
                      <a:pt x="173" y="9"/>
                      <a:pt x="166" y="0"/>
                      <a:pt x="156"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4" name="Freeform 49"/>
              <p:cNvSpPr>
                <a:spLocks/>
              </p:cNvSpPr>
              <p:nvPr/>
            </p:nvSpPr>
            <p:spPr bwMode="auto">
              <a:xfrm>
                <a:off x="1150938" y="2797176"/>
                <a:ext cx="55563" cy="19050"/>
              </a:xfrm>
              <a:custGeom>
                <a:avLst/>
                <a:gdLst>
                  <a:gd name="T0" fmla="*/ 894954504 w 132"/>
                  <a:gd name="T1" fmla="*/ 2147483647 h 45"/>
                  <a:gd name="T2" fmla="*/ 894954504 w 132"/>
                  <a:gd name="T3" fmla="*/ 2147483647 h 45"/>
                  <a:gd name="T4" fmla="*/ 894954504 w 132"/>
                  <a:gd name="T5" fmla="*/ 2147483647 h 45"/>
                  <a:gd name="T6" fmla="*/ 2147483647 w 132"/>
                  <a:gd name="T7" fmla="*/ 2147483647 h 45"/>
                  <a:gd name="T8" fmla="*/ 2147483647 w 132"/>
                  <a:gd name="T9" fmla="*/ 1289782367 h 45"/>
                  <a:gd name="T10" fmla="*/ 2147483647 w 132"/>
                  <a:gd name="T11" fmla="*/ 0 h 45"/>
                  <a:gd name="T12" fmla="*/ 894954504 w 132"/>
                  <a:gd name="T13" fmla="*/ 910392303 h 45"/>
                  <a:gd name="T14" fmla="*/ 0 w 132"/>
                  <a:gd name="T15" fmla="*/ 2124189300 h 45"/>
                  <a:gd name="T16" fmla="*/ 894954504 w 132"/>
                  <a:gd name="T17" fmla="*/ 2147483647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
                  <a:gd name="T28" fmla="*/ 0 h 45"/>
                  <a:gd name="T29" fmla="*/ 132 w 132"/>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 h="45">
                    <a:moveTo>
                      <a:pt x="12" y="45"/>
                    </a:moveTo>
                    <a:lnTo>
                      <a:pt x="12" y="45"/>
                    </a:lnTo>
                    <a:lnTo>
                      <a:pt x="120" y="33"/>
                    </a:lnTo>
                    <a:cubicBezTo>
                      <a:pt x="127" y="33"/>
                      <a:pt x="132" y="26"/>
                      <a:pt x="132" y="17"/>
                    </a:cubicBezTo>
                    <a:cubicBezTo>
                      <a:pt x="132" y="8"/>
                      <a:pt x="127" y="0"/>
                      <a:pt x="120" y="0"/>
                    </a:cubicBezTo>
                    <a:lnTo>
                      <a:pt x="12" y="12"/>
                    </a:lnTo>
                    <a:cubicBezTo>
                      <a:pt x="5" y="12"/>
                      <a:pt x="0" y="19"/>
                      <a:pt x="0" y="28"/>
                    </a:cubicBezTo>
                    <a:cubicBezTo>
                      <a:pt x="0" y="38"/>
                      <a:pt x="5" y="45"/>
                      <a:pt x="12" y="4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5" name="Freeform 50"/>
              <p:cNvSpPr>
                <a:spLocks/>
              </p:cNvSpPr>
              <p:nvPr/>
            </p:nvSpPr>
            <p:spPr bwMode="auto">
              <a:xfrm>
                <a:off x="1150938" y="2822576"/>
                <a:ext cx="55563" cy="20638"/>
              </a:xfrm>
              <a:custGeom>
                <a:avLst/>
                <a:gdLst>
                  <a:gd name="T0" fmla="*/ 2147483647 w 132"/>
                  <a:gd name="T1" fmla="*/ 0 h 49"/>
                  <a:gd name="T2" fmla="*/ 2147483647 w 132"/>
                  <a:gd name="T3" fmla="*/ 0 h 49"/>
                  <a:gd name="T4" fmla="*/ 2147483647 w 132"/>
                  <a:gd name="T5" fmla="*/ 0 h 49"/>
                  <a:gd name="T6" fmla="*/ 894954504 w 132"/>
                  <a:gd name="T7" fmla="*/ 1120785760 h 49"/>
                  <a:gd name="T8" fmla="*/ 0 w 132"/>
                  <a:gd name="T9" fmla="*/ 2147483647 h 49"/>
                  <a:gd name="T10" fmla="*/ 894954504 w 132"/>
                  <a:gd name="T11" fmla="*/ 2147483647 h 49"/>
                  <a:gd name="T12" fmla="*/ 894954504 w 132"/>
                  <a:gd name="T13" fmla="*/ 2147483647 h 49"/>
                  <a:gd name="T14" fmla="*/ 2147483647 w 132"/>
                  <a:gd name="T15" fmla="*/ 2147483647 h 49"/>
                  <a:gd name="T16" fmla="*/ 2147483647 w 132"/>
                  <a:gd name="T17" fmla="*/ 1195469628 h 49"/>
                  <a:gd name="T18" fmla="*/ 2147483647 w 132"/>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
                  <a:gd name="T31" fmla="*/ 0 h 49"/>
                  <a:gd name="T32" fmla="*/ 132 w 132"/>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 h="49">
                    <a:moveTo>
                      <a:pt x="119" y="0"/>
                    </a:moveTo>
                    <a:lnTo>
                      <a:pt x="119" y="0"/>
                    </a:lnTo>
                    <a:lnTo>
                      <a:pt x="12" y="15"/>
                    </a:lnTo>
                    <a:cubicBezTo>
                      <a:pt x="5" y="15"/>
                      <a:pt x="0" y="23"/>
                      <a:pt x="0" y="32"/>
                    </a:cubicBezTo>
                    <a:cubicBezTo>
                      <a:pt x="0" y="41"/>
                      <a:pt x="5" y="49"/>
                      <a:pt x="12" y="49"/>
                    </a:cubicBezTo>
                    <a:lnTo>
                      <a:pt x="120" y="33"/>
                    </a:lnTo>
                    <a:cubicBezTo>
                      <a:pt x="127" y="33"/>
                      <a:pt x="132" y="25"/>
                      <a:pt x="132" y="16"/>
                    </a:cubicBezTo>
                    <a:cubicBezTo>
                      <a:pt x="132" y="7"/>
                      <a:pt x="127" y="0"/>
                      <a:pt x="11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6" name="Freeform 51"/>
              <p:cNvSpPr>
                <a:spLocks noEditPoints="1"/>
              </p:cNvSpPr>
              <p:nvPr/>
            </p:nvSpPr>
            <p:spPr bwMode="auto">
              <a:xfrm>
                <a:off x="1239838" y="2497138"/>
                <a:ext cx="38100" cy="50800"/>
              </a:xfrm>
              <a:custGeom>
                <a:avLst/>
                <a:gdLst>
                  <a:gd name="T0" fmla="*/ 1467912195 w 91"/>
                  <a:gd name="T1" fmla="*/ 2147483647 h 121"/>
                  <a:gd name="T2" fmla="*/ 1467912195 w 91"/>
                  <a:gd name="T3" fmla="*/ 2147483647 h 121"/>
                  <a:gd name="T4" fmla="*/ 1541185193 w 91"/>
                  <a:gd name="T5" fmla="*/ 1554095012 h 121"/>
                  <a:gd name="T6" fmla="*/ 2147483647 w 91"/>
                  <a:gd name="T7" fmla="*/ 2147483647 h 121"/>
                  <a:gd name="T8" fmla="*/ 2147483647 w 91"/>
                  <a:gd name="T9" fmla="*/ 2147483647 h 121"/>
                  <a:gd name="T10" fmla="*/ 2147483647 w 91"/>
                  <a:gd name="T11" fmla="*/ 2147483647 h 121"/>
                  <a:gd name="T12" fmla="*/ 2147483647 w 91"/>
                  <a:gd name="T13" fmla="*/ 2147483647 h 121"/>
                  <a:gd name="T14" fmla="*/ 1614633620 w 91"/>
                  <a:gd name="T15" fmla="*/ 2147483647 h 121"/>
                  <a:gd name="T16" fmla="*/ 1467912195 w 91"/>
                  <a:gd name="T17" fmla="*/ 2147483647 h 121"/>
                  <a:gd name="T18" fmla="*/ 1467912195 w 91"/>
                  <a:gd name="T19" fmla="*/ 2147483647 h 121"/>
                  <a:gd name="T20" fmla="*/ 220169433 w 91"/>
                  <a:gd name="T21" fmla="*/ 2147483647 h 121"/>
                  <a:gd name="T22" fmla="*/ 220169433 w 91"/>
                  <a:gd name="T23" fmla="*/ 2147483647 h 121"/>
                  <a:gd name="T24" fmla="*/ 1394464187 w 91"/>
                  <a:gd name="T25" fmla="*/ 2147483647 h 121"/>
                  <a:gd name="T26" fmla="*/ 2147483647 w 91"/>
                  <a:gd name="T27" fmla="*/ 2147483647 h 121"/>
                  <a:gd name="T28" fmla="*/ 2147483647 w 91"/>
                  <a:gd name="T29" fmla="*/ 2147483647 h 121"/>
                  <a:gd name="T30" fmla="*/ 2147483647 w 91"/>
                  <a:gd name="T31" fmla="*/ 2147483647 h 121"/>
                  <a:gd name="T32" fmla="*/ 2147483647 w 91"/>
                  <a:gd name="T33" fmla="*/ 2147483647 h 121"/>
                  <a:gd name="T34" fmla="*/ 2147483647 w 91"/>
                  <a:gd name="T35" fmla="*/ 1257975934 h 121"/>
                  <a:gd name="T36" fmla="*/ 1688081627 w 91"/>
                  <a:gd name="T37" fmla="*/ 74029874 h 121"/>
                  <a:gd name="T38" fmla="*/ 1394464187 w 91"/>
                  <a:gd name="T39" fmla="*/ 0 h 121"/>
                  <a:gd name="T40" fmla="*/ 0 w 91"/>
                  <a:gd name="T41" fmla="*/ 2147483647 h 121"/>
                  <a:gd name="T42" fmla="*/ 0 w 91"/>
                  <a:gd name="T43" fmla="*/ 2147483647 h 121"/>
                  <a:gd name="T44" fmla="*/ 220169433 w 91"/>
                  <a:gd name="T45" fmla="*/ 2147483647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1"/>
                  <a:gd name="T70" fmla="*/ 0 h 121"/>
                  <a:gd name="T71" fmla="*/ 91 w 91"/>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1" h="121">
                    <a:moveTo>
                      <a:pt x="20" y="32"/>
                    </a:moveTo>
                    <a:lnTo>
                      <a:pt x="20" y="32"/>
                    </a:lnTo>
                    <a:cubicBezTo>
                      <a:pt x="20" y="27"/>
                      <a:pt x="20" y="24"/>
                      <a:pt x="21" y="21"/>
                    </a:cubicBezTo>
                    <a:lnTo>
                      <a:pt x="68" y="37"/>
                    </a:lnTo>
                    <a:cubicBezTo>
                      <a:pt x="69" y="38"/>
                      <a:pt x="71" y="42"/>
                      <a:pt x="71" y="48"/>
                    </a:cubicBezTo>
                    <a:lnTo>
                      <a:pt x="71" y="91"/>
                    </a:lnTo>
                    <a:cubicBezTo>
                      <a:pt x="71" y="96"/>
                      <a:pt x="70" y="99"/>
                      <a:pt x="69" y="101"/>
                    </a:cubicBezTo>
                    <a:lnTo>
                      <a:pt x="22" y="97"/>
                    </a:lnTo>
                    <a:cubicBezTo>
                      <a:pt x="21" y="95"/>
                      <a:pt x="20" y="90"/>
                      <a:pt x="20" y="84"/>
                    </a:cubicBezTo>
                    <a:lnTo>
                      <a:pt x="20" y="32"/>
                    </a:lnTo>
                    <a:close/>
                    <a:moveTo>
                      <a:pt x="3" y="104"/>
                    </a:moveTo>
                    <a:lnTo>
                      <a:pt x="3" y="104"/>
                    </a:lnTo>
                    <a:cubicBezTo>
                      <a:pt x="8" y="114"/>
                      <a:pt x="14" y="116"/>
                      <a:pt x="19" y="116"/>
                    </a:cubicBezTo>
                    <a:lnTo>
                      <a:pt x="71" y="121"/>
                    </a:lnTo>
                    <a:lnTo>
                      <a:pt x="72" y="121"/>
                    </a:lnTo>
                    <a:cubicBezTo>
                      <a:pt x="83" y="120"/>
                      <a:pt x="91" y="107"/>
                      <a:pt x="91" y="91"/>
                    </a:cubicBezTo>
                    <a:lnTo>
                      <a:pt x="91" y="48"/>
                    </a:lnTo>
                    <a:cubicBezTo>
                      <a:pt x="91" y="35"/>
                      <a:pt x="85" y="20"/>
                      <a:pt x="73" y="17"/>
                    </a:cubicBezTo>
                    <a:lnTo>
                      <a:pt x="23" y="1"/>
                    </a:lnTo>
                    <a:lnTo>
                      <a:pt x="19" y="0"/>
                    </a:lnTo>
                    <a:cubicBezTo>
                      <a:pt x="7" y="0"/>
                      <a:pt x="0" y="13"/>
                      <a:pt x="0" y="32"/>
                    </a:cubicBezTo>
                    <a:lnTo>
                      <a:pt x="0" y="84"/>
                    </a:lnTo>
                    <a:cubicBezTo>
                      <a:pt x="0" y="91"/>
                      <a:pt x="1" y="98"/>
                      <a:pt x="3" y="10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7" name="Freeform 52"/>
              <p:cNvSpPr>
                <a:spLocks noEditPoints="1"/>
              </p:cNvSpPr>
              <p:nvPr/>
            </p:nvSpPr>
            <p:spPr bwMode="auto">
              <a:xfrm>
                <a:off x="1239838" y="2593976"/>
                <a:ext cx="38100" cy="53975"/>
              </a:xfrm>
              <a:custGeom>
                <a:avLst/>
                <a:gdLst>
                  <a:gd name="T0" fmla="*/ 1467912195 w 91"/>
                  <a:gd name="T1" fmla="*/ 2147483647 h 127"/>
                  <a:gd name="T2" fmla="*/ 1467912195 w 91"/>
                  <a:gd name="T3" fmla="*/ 2147483647 h 127"/>
                  <a:gd name="T4" fmla="*/ 1541185193 w 91"/>
                  <a:gd name="T5" fmla="*/ 1612078125 h 127"/>
                  <a:gd name="T6" fmla="*/ 2147483647 w 91"/>
                  <a:gd name="T7" fmla="*/ 2147483647 h 127"/>
                  <a:gd name="T8" fmla="*/ 2147483647 w 91"/>
                  <a:gd name="T9" fmla="*/ 2147483647 h 127"/>
                  <a:gd name="T10" fmla="*/ 2147483647 w 91"/>
                  <a:gd name="T11" fmla="*/ 2147483647 h 127"/>
                  <a:gd name="T12" fmla="*/ 2147483647 w 91"/>
                  <a:gd name="T13" fmla="*/ 2147483647 h 127"/>
                  <a:gd name="T14" fmla="*/ 1614633620 w 91"/>
                  <a:gd name="T15" fmla="*/ 2147483647 h 127"/>
                  <a:gd name="T16" fmla="*/ 1467912195 w 91"/>
                  <a:gd name="T17" fmla="*/ 2147483647 h 127"/>
                  <a:gd name="T18" fmla="*/ 1467912195 w 91"/>
                  <a:gd name="T19" fmla="*/ 2147483647 h 127"/>
                  <a:gd name="T20" fmla="*/ 1394464187 w 91"/>
                  <a:gd name="T21" fmla="*/ 2147483647 h 127"/>
                  <a:gd name="T22" fmla="*/ 1394464187 w 91"/>
                  <a:gd name="T23" fmla="*/ 2147483647 h 127"/>
                  <a:gd name="T24" fmla="*/ 2147483647 w 91"/>
                  <a:gd name="T25" fmla="*/ 2147483647 h 127"/>
                  <a:gd name="T26" fmla="*/ 2147483647 w 91"/>
                  <a:gd name="T27" fmla="*/ 2147483647 h 127"/>
                  <a:gd name="T28" fmla="*/ 2147483647 w 91"/>
                  <a:gd name="T29" fmla="*/ 2147483647 h 127"/>
                  <a:gd name="T30" fmla="*/ 2147483647 w 91"/>
                  <a:gd name="T31" fmla="*/ 997953125 h 127"/>
                  <a:gd name="T32" fmla="*/ 1541185193 w 91"/>
                  <a:gd name="T33" fmla="*/ 0 h 127"/>
                  <a:gd name="T34" fmla="*/ 1394464187 w 91"/>
                  <a:gd name="T35" fmla="*/ 0 h 127"/>
                  <a:gd name="T36" fmla="*/ 0 w 91"/>
                  <a:gd name="T37" fmla="*/ 2147483647 h 127"/>
                  <a:gd name="T38" fmla="*/ 0 w 91"/>
                  <a:gd name="T39" fmla="*/ 2147483647 h 127"/>
                  <a:gd name="T40" fmla="*/ 1394464187 w 91"/>
                  <a:gd name="T41" fmla="*/ 2147483647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127"/>
                  <a:gd name="T65" fmla="*/ 91 w 91"/>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127">
                    <a:moveTo>
                      <a:pt x="20" y="30"/>
                    </a:moveTo>
                    <a:lnTo>
                      <a:pt x="20" y="30"/>
                    </a:lnTo>
                    <a:cubicBezTo>
                      <a:pt x="20" y="26"/>
                      <a:pt x="20" y="23"/>
                      <a:pt x="21" y="21"/>
                    </a:cubicBezTo>
                    <a:lnTo>
                      <a:pt x="68" y="32"/>
                    </a:lnTo>
                    <a:cubicBezTo>
                      <a:pt x="69" y="33"/>
                      <a:pt x="71" y="37"/>
                      <a:pt x="71" y="42"/>
                    </a:cubicBezTo>
                    <a:lnTo>
                      <a:pt x="71" y="97"/>
                    </a:lnTo>
                    <a:cubicBezTo>
                      <a:pt x="71" y="102"/>
                      <a:pt x="70" y="105"/>
                      <a:pt x="69" y="106"/>
                    </a:cubicBezTo>
                    <a:lnTo>
                      <a:pt x="22" y="107"/>
                    </a:lnTo>
                    <a:cubicBezTo>
                      <a:pt x="21" y="105"/>
                      <a:pt x="20" y="101"/>
                      <a:pt x="20" y="95"/>
                    </a:cubicBezTo>
                    <a:lnTo>
                      <a:pt x="20" y="30"/>
                    </a:lnTo>
                    <a:close/>
                    <a:moveTo>
                      <a:pt x="19" y="127"/>
                    </a:moveTo>
                    <a:lnTo>
                      <a:pt x="19" y="127"/>
                    </a:lnTo>
                    <a:lnTo>
                      <a:pt x="72" y="126"/>
                    </a:lnTo>
                    <a:cubicBezTo>
                      <a:pt x="83" y="125"/>
                      <a:pt x="91" y="113"/>
                      <a:pt x="91" y="97"/>
                    </a:cubicBezTo>
                    <a:lnTo>
                      <a:pt x="91" y="42"/>
                    </a:lnTo>
                    <a:cubicBezTo>
                      <a:pt x="91" y="29"/>
                      <a:pt x="85" y="15"/>
                      <a:pt x="73" y="13"/>
                    </a:cubicBezTo>
                    <a:lnTo>
                      <a:pt x="21" y="0"/>
                    </a:lnTo>
                    <a:lnTo>
                      <a:pt x="19" y="0"/>
                    </a:lnTo>
                    <a:cubicBezTo>
                      <a:pt x="7" y="0"/>
                      <a:pt x="0" y="13"/>
                      <a:pt x="0" y="30"/>
                    </a:cubicBezTo>
                    <a:lnTo>
                      <a:pt x="0" y="95"/>
                    </a:lnTo>
                    <a:cubicBezTo>
                      <a:pt x="0" y="114"/>
                      <a:pt x="8" y="127"/>
                      <a:pt x="19" y="12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8" name="Freeform 53"/>
              <p:cNvSpPr>
                <a:spLocks noEditPoints="1"/>
              </p:cNvSpPr>
              <p:nvPr/>
            </p:nvSpPr>
            <p:spPr bwMode="auto">
              <a:xfrm>
                <a:off x="1238250" y="2692401"/>
                <a:ext cx="38100" cy="52388"/>
              </a:xfrm>
              <a:custGeom>
                <a:avLst/>
                <a:gdLst>
                  <a:gd name="T0" fmla="*/ 1331682954 w 94"/>
                  <a:gd name="T1" fmla="*/ 2147483647 h 123"/>
                  <a:gd name="T2" fmla="*/ 1331682954 w 94"/>
                  <a:gd name="T3" fmla="*/ 2147483647 h 123"/>
                  <a:gd name="T4" fmla="*/ 1398382273 w 94"/>
                  <a:gd name="T5" fmla="*/ 1545222393 h 123"/>
                  <a:gd name="T6" fmla="*/ 2147483647 w 94"/>
                  <a:gd name="T7" fmla="*/ 1699781048 h 123"/>
                  <a:gd name="T8" fmla="*/ 2147483647 w 94"/>
                  <a:gd name="T9" fmla="*/ 2147483647 h 123"/>
                  <a:gd name="T10" fmla="*/ 2147483647 w 94"/>
                  <a:gd name="T11" fmla="*/ 2147483647 h 123"/>
                  <a:gd name="T12" fmla="*/ 2147483647 w 94"/>
                  <a:gd name="T13" fmla="*/ 2147483647 h 123"/>
                  <a:gd name="T14" fmla="*/ 1398382273 w 94"/>
                  <a:gd name="T15" fmla="*/ 2147483647 h 123"/>
                  <a:gd name="T16" fmla="*/ 1331682954 w 94"/>
                  <a:gd name="T17" fmla="*/ 2147483647 h 123"/>
                  <a:gd name="T18" fmla="*/ 1331682954 w 94"/>
                  <a:gd name="T19" fmla="*/ 2147483647 h 123"/>
                  <a:gd name="T20" fmla="*/ 1198613435 w 94"/>
                  <a:gd name="T21" fmla="*/ 2147483647 h 123"/>
                  <a:gd name="T22" fmla="*/ 1198613435 w 94"/>
                  <a:gd name="T23" fmla="*/ 2147483647 h 123"/>
                  <a:gd name="T24" fmla="*/ 2147483647 w 94"/>
                  <a:gd name="T25" fmla="*/ 2147483647 h 123"/>
                  <a:gd name="T26" fmla="*/ 2147483647 w 94"/>
                  <a:gd name="T27" fmla="*/ 2147483647 h 123"/>
                  <a:gd name="T28" fmla="*/ 2147483647 w 94"/>
                  <a:gd name="T29" fmla="*/ 2147483647 h 123"/>
                  <a:gd name="T30" fmla="*/ 2147483647 w 94"/>
                  <a:gd name="T31" fmla="*/ 154558655 h 123"/>
                  <a:gd name="T32" fmla="*/ 1265148195 w 94"/>
                  <a:gd name="T33" fmla="*/ 0 h 123"/>
                  <a:gd name="T34" fmla="*/ 1131914116 w 94"/>
                  <a:gd name="T35" fmla="*/ 0 h 123"/>
                  <a:gd name="T36" fmla="*/ 0 w 94"/>
                  <a:gd name="T37" fmla="*/ 2147483647 h 123"/>
                  <a:gd name="T38" fmla="*/ 0 w 94"/>
                  <a:gd name="T39" fmla="*/ 2147483647 h 123"/>
                  <a:gd name="T40" fmla="*/ 1198613435 w 94"/>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0" y="30"/>
                    </a:moveTo>
                    <a:lnTo>
                      <a:pt x="20" y="30"/>
                    </a:lnTo>
                    <a:cubicBezTo>
                      <a:pt x="20" y="25"/>
                      <a:pt x="20" y="22"/>
                      <a:pt x="21" y="20"/>
                    </a:cubicBezTo>
                    <a:lnTo>
                      <a:pt x="72" y="22"/>
                    </a:lnTo>
                    <a:cubicBezTo>
                      <a:pt x="73" y="23"/>
                      <a:pt x="74" y="26"/>
                      <a:pt x="74" y="31"/>
                    </a:cubicBezTo>
                    <a:lnTo>
                      <a:pt x="74" y="89"/>
                    </a:lnTo>
                    <a:cubicBezTo>
                      <a:pt x="74" y="93"/>
                      <a:pt x="73" y="95"/>
                      <a:pt x="72" y="97"/>
                    </a:cubicBezTo>
                    <a:lnTo>
                      <a:pt x="21" y="102"/>
                    </a:lnTo>
                    <a:cubicBezTo>
                      <a:pt x="20" y="100"/>
                      <a:pt x="20" y="97"/>
                      <a:pt x="20" y="92"/>
                    </a:cubicBezTo>
                    <a:lnTo>
                      <a:pt x="20" y="30"/>
                    </a:lnTo>
                    <a:close/>
                    <a:moveTo>
                      <a:pt x="18" y="123"/>
                    </a:moveTo>
                    <a:lnTo>
                      <a:pt x="18" y="123"/>
                    </a:lnTo>
                    <a:lnTo>
                      <a:pt x="77" y="117"/>
                    </a:lnTo>
                    <a:cubicBezTo>
                      <a:pt x="87" y="116"/>
                      <a:pt x="94" y="104"/>
                      <a:pt x="94" y="89"/>
                    </a:cubicBezTo>
                    <a:lnTo>
                      <a:pt x="94" y="31"/>
                    </a:lnTo>
                    <a:cubicBezTo>
                      <a:pt x="94" y="18"/>
                      <a:pt x="89" y="4"/>
                      <a:pt x="78" y="2"/>
                    </a:cubicBezTo>
                    <a:lnTo>
                      <a:pt x="19" y="0"/>
                    </a:lnTo>
                    <a:lnTo>
                      <a:pt x="17" y="0"/>
                    </a:lnTo>
                    <a:cubicBezTo>
                      <a:pt x="7" y="0"/>
                      <a:pt x="0" y="12"/>
                      <a:pt x="0" y="30"/>
                    </a:cubicBezTo>
                    <a:lnTo>
                      <a:pt x="0" y="92"/>
                    </a:lnTo>
                    <a:cubicBezTo>
                      <a:pt x="0" y="111"/>
                      <a:pt x="7" y="123"/>
                      <a:pt x="18" y="12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299" name="Freeform 54"/>
              <p:cNvSpPr>
                <a:spLocks/>
              </p:cNvSpPr>
              <p:nvPr/>
            </p:nvSpPr>
            <p:spPr bwMode="auto">
              <a:xfrm>
                <a:off x="1238250" y="2787651"/>
                <a:ext cx="38100" cy="15875"/>
              </a:xfrm>
              <a:custGeom>
                <a:avLst/>
                <a:gdLst>
                  <a:gd name="T0" fmla="*/ 649325744 w 88"/>
                  <a:gd name="T1" fmla="*/ 2147483647 h 38"/>
                  <a:gd name="T2" fmla="*/ 649325744 w 88"/>
                  <a:gd name="T3" fmla="*/ 2147483647 h 38"/>
                  <a:gd name="T4" fmla="*/ 649325744 w 88"/>
                  <a:gd name="T5" fmla="*/ 2147483647 h 38"/>
                  <a:gd name="T6" fmla="*/ 2147483647 w 88"/>
                  <a:gd name="T7" fmla="*/ 2147483647 h 38"/>
                  <a:gd name="T8" fmla="*/ 2147483647 w 88"/>
                  <a:gd name="T9" fmla="*/ 1093580289 h 38"/>
                  <a:gd name="T10" fmla="*/ 2147483647 w 88"/>
                  <a:gd name="T11" fmla="*/ 0 h 38"/>
                  <a:gd name="T12" fmla="*/ 649325744 w 88"/>
                  <a:gd name="T13" fmla="*/ 583265882 h 38"/>
                  <a:gd name="T14" fmla="*/ 0 w 88"/>
                  <a:gd name="T15" fmla="*/ 1677020796 h 38"/>
                  <a:gd name="T16" fmla="*/ 649325744 w 88"/>
                  <a:gd name="T17" fmla="*/ 214748364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1" y="31"/>
                    </a:lnTo>
                    <a:cubicBezTo>
                      <a:pt x="85" y="31"/>
                      <a:pt x="88" y="24"/>
                      <a:pt x="88" y="15"/>
                    </a:cubicBezTo>
                    <a:cubicBezTo>
                      <a:pt x="88" y="7"/>
                      <a:pt x="85" y="0"/>
                      <a:pt x="80" y="0"/>
                    </a:cubicBezTo>
                    <a:lnTo>
                      <a:pt x="8" y="8"/>
                    </a:lnTo>
                    <a:cubicBezTo>
                      <a:pt x="4" y="8"/>
                      <a:pt x="0" y="14"/>
                      <a:pt x="0" y="23"/>
                    </a:cubicBezTo>
                    <a:cubicBezTo>
                      <a:pt x="0" y="31"/>
                      <a:pt x="4" y="38"/>
                      <a:pt x="8" y="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0" name="Freeform 55"/>
              <p:cNvSpPr>
                <a:spLocks/>
              </p:cNvSpPr>
              <p:nvPr/>
            </p:nvSpPr>
            <p:spPr bwMode="auto">
              <a:xfrm>
                <a:off x="1239838" y="2809876"/>
                <a:ext cx="36513" cy="17463"/>
              </a:xfrm>
              <a:custGeom>
                <a:avLst/>
                <a:gdLst>
                  <a:gd name="T0" fmla="*/ 2147483647 w 87"/>
                  <a:gd name="T1" fmla="*/ 0 h 42"/>
                  <a:gd name="T2" fmla="*/ 2147483647 w 87"/>
                  <a:gd name="T3" fmla="*/ 0 h 42"/>
                  <a:gd name="T4" fmla="*/ 517497490 w 87"/>
                  <a:gd name="T5" fmla="*/ 862487175 h 42"/>
                  <a:gd name="T6" fmla="*/ 0 w 87"/>
                  <a:gd name="T7" fmla="*/ 1940725558 h 42"/>
                  <a:gd name="T8" fmla="*/ 517497490 w 87"/>
                  <a:gd name="T9" fmla="*/ 2147483647 h 42"/>
                  <a:gd name="T10" fmla="*/ 591476185 w 87"/>
                  <a:gd name="T11" fmla="*/ 2147483647 h 42"/>
                  <a:gd name="T12" fmla="*/ 2147483647 w 87"/>
                  <a:gd name="T13" fmla="*/ 2147483647 h 42"/>
                  <a:gd name="T14" fmla="*/ 2147483647 w 87"/>
                  <a:gd name="T15" fmla="*/ 1078238798 h 42"/>
                  <a:gd name="T16" fmla="*/ 2147483647 w 87"/>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42"/>
                  <a:gd name="T29" fmla="*/ 87 w 8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42">
                    <a:moveTo>
                      <a:pt x="79" y="0"/>
                    </a:moveTo>
                    <a:lnTo>
                      <a:pt x="79" y="0"/>
                    </a:lnTo>
                    <a:lnTo>
                      <a:pt x="7" y="12"/>
                    </a:lnTo>
                    <a:cubicBezTo>
                      <a:pt x="3" y="12"/>
                      <a:pt x="0" y="18"/>
                      <a:pt x="0" y="27"/>
                    </a:cubicBezTo>
                    <a:cubicBezTo>
                      <a:pt x="0" y="35"/>
                      <a:pt x="3" y="42"/>
                      <a:pt x="7" y="42"/>
                    </a:cubicBezTo>
                    <a:lnTo>
                      <a:pt x="8" y="42"/>
                    </a:lnTo>
                    <a:lnTo>
                      <a:pt x="80" y="31"/>
                    </a:lnTo>
                    <a:cubicBezTo>
                      <a:pt x="84" y="31"/>
                      <a:pt x="87" y="24"/>
                      <a:pt x="87" y="15"/>
                    </a:cubicBezTo>
                    <a:cubicBezTo>
                      <a:pt x="87" y="7"/>
                      <a:pt x="84" y="0"/>
                      <a:pt x="7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1" name="Freeform 56"/>
              <p:cNvSpPr>
                <a:spLocks/>
              </p:cNvSpPr>
              <p:nvPr/>
            </p:nvSpPr>
            <p:spPr bwMode="auto">
              <a:xfrm>
                <a:off x="1306513" y="2787651"/>
                <a:ext cx="25400" cy="11113"/>
              </a:xfrm>
              <a:custGeom>
                <a:avLst/>
                <a:gdLst>
                  <a:gd name="T0" fmla="*/ 455196363 w 60"/>
                  <a:gd name="T1" fmla="*/ 2030239527 h 26"/>
                  <a:gd name="T2" fmla="*/ 455196363 w 60"/>
                  <a:gd name="T3" fmla="*/ 2030239527 h 26"/>
                  <a:gd name="T4" fmla="*/ 455196363 w 60"/>
                  <a:gd name="T5" fmla="*/ 2030239527 h 26"/>
                  <a:gd name="T6" fmla="*/ 2147483647 w 60"/>
                  <a:gd name="T7" fmla="*/ 1639830006 h 26"/>
                  <a:gd name="T8" fmla="*/ 2147483647 w 60"/>
                  <a:gd name="T9" fmla="*/ 859010537 h 26"/>
                  <a:gd name="T10" fmla="*/ 2147483647 w 60"/>
                  <a:gd name="T11" fmla="*/ 0 h 26"/>
                  <a:gd name="T12" fmla="*/ 455196363 w 60"/>
                  <a:gd name="T13" fmla="*/ 390409521 h 26"/>
                  <a:gd name="T14" fmla="*/ 0 w 60"/>
                  <a:gd name="T15" fmla="*/ 1249420058 h 26"/>
                  <a:gd name="T16" fmla="*/ 455196363 w 60"/>
                  <a:gd name="T17" fmla="*/ 203023952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6" y="26"/>
                    </a:moveTo>
                    <a:lnTo>
                      <a:pt x="6" y="26"/>
                    </a:lnTo>
                    <a:lnTo>
                      <a:pt x="55" y="21"/>
                    </a:lnTo>
                    <a:cubicBezTo>
                      <a:pt x="58" y="21"/>
                      <a:pt x="60" y="16"/>
                      <a:pt x="60" y="11"/>
                    </a:cubicBezTo>
                    <a:cubicBezTo>
                      <a:pt x="60" y="5"/>
                      <a:pt x="58" y="0"/>
                      <a:pt x="55" y="0"/>
                    </a:cubicBezTo>
                    <a:lnTo>
                      <a:pt x="6" y="5"/>
                    </a:lnTo>
                    <a:cubicBezTo>
                      <a:pt x="3" y="5"/>
                      <a:pt x="0" y="10"/>
                      <a:pt x="0" y="16"/>
                    </a:cubicBezTo>
                    <a:cubicBezTo>
                      <a:pt x="0" y="21"/>
                      <a:pt x="3" y="26"/>
                      <a:pt x="6" y="2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2" name="Freeform 57"/>
              <p:cNvSpPr>
                <a:spLocks/>
              </p:cNvSpPr>
              <p:nvPr/>
            </p:nvSpPr>
            <p:spPr bwMode="auto">
              <a:xfrm>
                <a:off x="1306513" y="2803526"/>
                <a:ext cx="25400" cy="11113"/>
              </a:xfrm>
              <a:custGeom>
                <a:avLst/>
                <a:gdLst>
                  <a:gd name="T0" fmla="*/ 2147483647 w 60"/>
                  <a:gd name="T1" fmla="*/ 0 h 28"/>
                  <a:gd name="T2" fmla="*/ 2147483647 w 60"/>
                  <a:gd name="T3" fmla="*/ 0 h 28"/>
                  <a:gd name="T4" fmla="*/ 2147483647 w 60"/>
                  <a:gd name="T5" fmla="*/ 0 h 28"/>
                  <a:gd name="T6" fmla="*/ 455196363 w 60"/>
                  <a:gd name="T7" fmla="*/ 437601364 h 28"/>
                  <a:gd name="T8" fmla="*/ 0 w 60"/>
                  <a:gd name="T9" fmla="*/ 1125351198 h 28"/>
                  <a:gd name="T10" fmla="*/ 455196363 w 60"/>
                  <a:gd name="T11" fmla="*/ 1750563418 h 28"/>
                  <a:gd name="T12" fmla="*/ 455196363 w 60"/>
                  <a:gd name="T13" fmla="*/ 1750563418 h 28"/>
                  <a:gd name="T14" fmla="*/ 2147483647 w 60"/>
                  <a:gd name="T15" fmla="*/ 1250425235 h 28"/>
                  <a:gd name="T16" fmla="*/ 2147483647 w 60"/>
                  <a:gd name="T17" fmla="*/ 625212617 h 28"/>
                  <a:gd name="T18" fmla="*/ 2147483647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5" y="0"/>
                    </a:moveTo>
                    <a:lnTo>
                      <a:pt x="55" y="0"/>
                    </a:lnTo>
                    <a:lnTo>
                      <a:pt x="6" y="7"/>
                    </a:lnTo>
                    <a:cubicBezTo>
                      <a:pt x="3" y="7"/>
                      <a:pt x="0" y="12"/>
                      <a:pt x="0" y="18"/>
                    </a:cubicBezTo>
                    <a:cubicBezTo>
                      <a:pt x="0" y="23"/>
                      <a:pt x="3" y="28"/>
                      <a:pt x="6" y="28"/>
                    </a:cubicBezTo>
                    <a:lnTo>
                      <a:pt x="55" y="20"/>
                    </a:lnTo>
                    <a:cubicBezTo>
                      <a:pt x="58" y="20"/>
                      <a:pt x="60" y="16"/>
                      <a:pt x="60" y="10"/>
                    </a:cubicBezTo>
                    <a:cubicBezTo>
                      <a:pt x="60" y="4"/>
                      <a:pt x="58" y="0"/>
                      <a:pt x="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3" name="Freeform 58"/>
              <p:cNvSpPr>
                <a:spLocks noEditPoints="1"/>
              </p:cNvSpPr>
              <p:nvPr/>
            </p:nvSpPr>
            <p:spPr bwMode="auto">
              <a:xfrm>
                <a:off x="1306513" y="2517776"/>
                <a:ext cx="26988" cy="34925"/>
              </a:xfrm>
              <a:custGeom>
                <a:avLst/>
                <a:gdLst>
                  <a:gd name="T0" fmla="*/ 1100511095 w 63"/>
                  <a:gd name="T1" fmla="*/ 1639029829 h 83"/>
                  <a:gd name="T2" fmla="*/ 1100511095 w 63"/>
                  <a:gd name="T3" fmla="*/ 1639029829 h 83"/>
                  <a:gd name="T4" fmla="*/ 1179236805 w 63"/>
                  <a:gd name="T5" fmla="*/ 1043051115 h 83"/>
                  <a:gd name="T6" fmla="*/ 2147483647 w 63"/>
                  <a:gd name="T7" fmla="*/ 1862655025 h 83"/>
                  <a:gd name="T8" fmla="*/ 2147483647 w 63"/>
                  <a:gd name="T9" fmla="*/ 2147483647 h 83"/>
                  <a:gd name="T10" fmla="*/ 2147483647 w 63"/>
                  <a:gd name="T11" fmla="*/ 2147483647 h 83"/>
                  <a:gd name="T12" fmla="*/ 2147483647 w 63"/>
                  <a:gd name="T13" fmla="*/ 2147483647 h 83"/>
                  <a:gd name="T14" fmla="*/ 1257779167 w 63"/>
                  <a:gd name="T15" fmla="*/ 2147483647 h 83"/>
                  <a:gd name="T16" fmla="*/ 1100511095 w 63"/>
                  <a:gd name="T17" fmla="*/ 2147483647 h 83"/>
                  <a:gd name="T18" fmla="*/ 1100511095 w 63"/>
                  <a:gd name="T19" fmla="*/ 1639029829 h 83"/>
                  <a:gd name="T20" fmla="*/ 235810863 w 63"/>
                  <a:gd name="T21" fmla="*/ 2147483647 h 83"/>
                  <a:gd name="T22" fmla="*/ 235810863 w 63"/>
                  <a:gd name="T23" fmla="*/ 2147483647 h 83"/>
                  <a:gd name="T24" fmla="*/ 1100511095 w 63"/>
                  <a:gd name="T25" fmla="*/ 2147483647 h 83"/>
                  <a:gd name="T26" fmla="*/ 2147483647 w 63"/>
                  <a:gd name="T27" fmla="*/ 2147483647 h 83"/>
                  <a:gd name="T28" fmla="*/ 2147483647 w 63"/>
                  <a:gd name="T29" fmla="*/ 2147483647 h 83"/>
                  <a:gd name="T30" fmla="*/ 2147483647 w 63"/>
                  <a:gd name="T31" fmla="*/ 2147483647 h 83"/>
                  <a:gd name="T32" fmla="*/ 2147483647 w 63"/>
                  <a:gd name="T33" fmla="*/ 2147483647 h 83"/>
                  <a:gd name="T34" fmla="*/ 2147483647 w 63"/>
                  <a:gd name="T35" fmla="*/ 893968072 h 83"/>
                  <a:gd name="T36" fmla="*/ 1179236805 w 63"/>
                  <a:gd name="T37" fmla="*/ 0 h 83"/>
                  <a:gd name="T38" fmla="*/ 1100511095 w 63"/>
                  <a:gd name="T39" fmla="*/ 0 h 83"/>
                  <a:gd name="T40" fmla="*/ 0 w 63"/>
                  <a:gd name="T41" fmla="*/ 1639029829 h 83"/>
                  <a:gd name="T42" fmla="*/ 0 w 63"/>
                  <a:gd name="T43" fmla="*/ 2147483647 h 83"/>
                  <a:gd name="T44" fmla="*/ 235810863 w 63"/>
                  <a:gd name="T45" fmla="*/ 2147483647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4" y="22"/>
                    </a:moveTo>
                    <a:lnTo>
                      <a:pt x="14" y="22"/>
                    </a:lnTo>
                    <a:cubicBezTo>
                      <a:pt x="14" y="18"/>
                      <a:pt x="14" y="16"/>
                      <a:pt x="15" y="14"/>
                    </a:cubicBezTo>
                    <a:lnTo>
                      <a:pt x="48" y="25"/>
                    </a:lnTo>
                    <a:cubicBezTo>
                      <a:pt x="48" y="25"/>
                      <a:pt x="50" y="28"/>
                      <a:pt x="50" y="33"/>
                    </a:cubicBezTo>
                    <a:lnTo>
                      <a:pt x="50" y="63"/>
                    </a:lnTo>
                    <a:cubicBezTo>
                      <a:pt x="50" y="66"/>
                      <a:pt x="49" y="69"/>
                      <a:pt x="48" y="70"/>
                    </a:cubicBezTo>
                    <a:lnTo>
                      <a:pt x="16" y="67"/>
                    </a:lnTo>
                    <a:cubicBezTo>
                      <a:pt x="15" y="66"/>
                      <a:pt x="14" y="62"/>
                      <a:pt x="14" y="58"/>
                    </a:cubicBezTo>
                    <a:lnTo>
                      <a:pt x="14" y="22"/>
                    </a:lnTo>
                    <a:close/>
                    <a:moveTo>
                      <a:pt x="3" y="72"/>
                    </a:moveTo>
                    <a:lnTo>
                      <a:pt x="3" y="72"/>
                    </a:lnTo>
                    <a:cubicBezTo>
                      <a:pt x="6" y="79"/>
                      <a:pt x="11" y="80"/>
                      <a:pt x="14" y="80"/>
                    </a:cubicBezTo>
                    <a:lnTo>
                      <a:pt x="50" y="83"/>
                    </a:lnTo>
                    <a:cubicBezTo>
                      <a:pt x="58" y="82"/>
                      <a:pt x="63" y="74"/>
                      <a:pt x="63" y="63"/>
                    </a:cubicBezTo>
                    <a:lnTo>
                      <a:pt x="63" y="33"/>
                    </a:lnTo>
                    <a:cubicBezTo>
                      <a:pt x="63" y="24"/>
                      <a:pt x="59" y="13"/>
                      <a:pt x="52" y="12"/>
                    </a:cubicBezTo>
                    <a:lnTo>
                      <a:pt x="15" y="0"/>
                    </a:lnTo>
                    <a:lnTo>
                      <a:pt x="14" y="0"/>
                    </a:lnTo>
                    <a:cubicBezTo>
                      <a:pt x="6" y="0"/>
                      <a:pt x="0" y="9"/>
                      <a:pt x="0" y="22"/>
                    </a:cubicBezTo>
                    <a:lnTo>
                      <a:pt x="0" y="58"/>
                    </a:lnTo>
                    <a:cubicBezTo>
                      <a:pt x="0" y="63"/>
                      <a:pt x="1" y="68"/>
                      <a:pt x="3" y="7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4" name="Freeform 59"/>
              <p:cNvSpPr>
                <a:spLocks noEditPoints="1"/>
              </p:cNvSpPr>
              <p:nvPr/>
            </p:nvSpPr>
            <p:spPr bwMode="auto">
              <a:xfrm>
                <a:off x="1306513" y="2611438"/>
                <a:ext cx="25400" cy="34925"/>
              </a:xfrm>
              <a:custGeom>
                <a:avLst/>
                <a:gdLst>
                  <a:gd name="T0" fmla="*/ 2147483647 w 59"/>
                  <a:gd name="T1" fmla="*/ 2147483647 h 81"/>
                  <a:gd name="T2" fmla="*/ 2147483647 w 59"/>
                  <a:gd name="T3" fmla="*/ 2147483647 h 81"/>
                  <a:gd name="T4" fmla="*/ 2147483647 w 59"/>
                  <a:gd name="T5" fmla="*/ 2147483647 h 81"/>
                  <a:gd name="T6" fmla="*/ 1196909993 w 59"/>
                  <a:gd name="T7" fmla="*/ 2147483647 h 81"/>
                  <a:gd name="T8" fmla="*/ 1117029576 w 59"/>
                  <a:gd name="T9" fmla="*/ 2147483647 h 81"/>
                  <a:gd name="T10" fmla="*/ 1117029576 w 59"/>
                  <a:gd name="T11" fmla="*/ 1522974906 h 81"/>
                  <a:gd name="T12" fmla="*/ 1196909993 w 59"/>
                  <a:gd name="T13" fmla="*/ 1042025749 h 81"/>
                  <a:gd name="T14" fmla="*/ 2147483647 w 59"/>
                  <a:gd name="T15" fmla="*/ 1683415182 h 81"/>
                  <a:gd name="T16" fmla="*/ 2147483647 w 59"/>
                  <a:gd name="T17" fmla="*/ 2147483647 h 81"/>
                  <a:gd name="T18" fmla="*/ 2147483647 w 59"/>
                  <a:gd name="T19" fmla="*/ 2147483647 h 81"/>
                  <a:gd name="T20" fmla="*/ 2147483647 w 59"/>
                  <a:gd name="T21" fmla="*/ 641203597 h 81"/>
                  <a:gd name="T22" fmla="*/ 2147483647 w 59"/>
                  <a:gd name="T23" fmla="*/ 641203597 h 81"/>
                  <a:gd name="T24" fmla="*/ 1196909993 w 59"/>
                  <a:gd name="T25" fmla="*/ 0 h 81"/>
                  <a:gd name="T26" fmla="*/ 1037334278 w 59"/>
                  <a:gd name="T27" fmla="*/ 0 h 81"/>
                  <a:gd name="T28" fmla="*/ 0 w 59"/>
                  <a:gd name="T29" fmla="*/ 1522974906 h 81"/>
                  <a:gd name="T30" fmla="*/ 0 w 59"/>
                  <a:gd name="T31" fmla="*/ 2147483647 h 81"/>
                  <a:gd name="T32" fmla="*/ 1037334278 w 59"/>
                  <a:gd name="T33" fmla="*/ 2147483647 h 81"/>
                  <a:gd name="T34" fmla="*/ 2147483647 w 59"/>
                  <a:gd name="T35" fmla="*/ 2147483647 h 81"/>
                  <a:gd name="T36" fmla="*/ 2147483647 w 59"/>
                  <a:gd name="T37" fmla="*/ 2147483647 h 81"/>
                  <a:gd name="T38" fmla="*/ 2147483647 w 59"/>
                  <a:gd name="T39" fmla="*/ 2147483647 h 81"/>
                  <a:gd name="T40" fmla="*/ 2147483647 w 59"/>
                  <a:gd name="T41" fmla="*/ 641203597 h 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1"/>
                  <a:gd name="T65" fmla="*/ 59 w 59"/>
                  <a:gd name="T66" fmla="*/ 81 h 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1">
                    <a:moveTo>
                      <a:pt x="46" y="62"/>
                    </a:moveTo>
                    <a:lnTo>
                      <a:pt x="46" y="62"/>
                    </a:lnTo>
                    <a:cubicBezTo>
                      <a:pt x="46" y="64"/>
                      <a:pt x="45" y="66"/>
                      <a:pt x="45" y="67"/>
                    </a:cubicBezTo>
                    <a:lnTo>
                      <a:pt x="15" y="67"/>
                    </a:lnTo>
                    <a:cubicBezTo>
                      <a:pt x="14" y="66"/>
                      <a:pt x="14" y="64"/>
                      <a:pt x="14" y="61"/>
                    </a:cubicBezTo>
                    <a:lnTo>
                      <a:pt x="14" y="19"/>
                    </a:lnTo>
                    <a:cubicBezTo>
                      <a:pt x="14" y="16"/>
                      <a:pt x="14" y="15"/>
                      <a:pt x="15" y="13"/>
                    </a:cubicBezTo>
                    <a:lnTo>
                      <a:pt x="44" y="21"/>
                    </a:lnTo>
                    <a:cubicBezTo>
                      <a:pt x="45" y="21"/>
                      <a:pt x="46" y="23"/>
                      <a:pt x="46" y="27"/>
                    </a:cubicBezTo>
                    <a:lnTo>
                      <a:pt x="46" y="62"/>
                    </a:lnTo>
                    <a:close/>
                    <a:moveTo>
                      <a:pt x="48" y="8"/>
                    </a:moveTo>
                    <a:lnTo>
                      <a:pt x="48" y="8"/>
                    </a:lnTo>
                    <a:lnTo>
                      <a:pt x="15" y="0"/>
                    </a:lnTo>
                    <a:lnTo>
                      <a:pt x="13" y="0"/>
                    </a:lnTo>
                    <a:cubicBezTo>
                      <a:pt x="6" y="0"/>
                      <a:pt x="0" y="8"/>
                      <a:pt x="0" y="19"/>
                    </a:cubicBezTo>
                    <a:lnTo>
                      <a:pt x="0" y="61"/>
                    </a:lnTo>
                    <a:cubicBezTo>
                      <a:pt x="0" y="72"/>
                      <a:pt x="6" y="81"/>
                      <a:pt x="13" y="81"/>
                    </a:cubicBezTo>
                    <a:lnTo>
                      <a:pt x="47" y="80"/>
                    </a:lnTo>
                    <a:cubicBezTo>
                      <a:pt x="54" y="80"/>
                      <a:pt x="59" y="72"/>
                      <a:pt x="59" y="62"/>
                    </a:cubicBezTo>
                    <a:lnTo>
                      <a:pt x="59" y="27"/>
                    </a:lnTo>
                    <a:cubicBezTo>
                      <a:pt x="59" y="17"/>
                      <a:pt x="54" y="9"/>
                      <a:pt x="48" y="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5" name="Freeform 60"/>
              <p:cNvSpPr>
                <a:spLocks noEditPoints="1"/>
              </p:cNvSpPr>
              <p:nvPr/>
            </p:nvSpPr>
            <p:spPr bwMode="auto">
              <a:xfrm>
                <a:off x="1306513" y="2698751"/>
                <a:ext cx="25400" cy="33338"/>
              </a:xfrm>
              <a:custGeom>
                <a:avLst/>
                <a:gdLst>
                  <a:gd name="T0" fmla="*/ 2147483647 w 61"/>
                  <a:gd name="T1" fmla="*/ 2147483647 h 79"/>
                  <a:gd name="T2" fmla="*/ 2147483647 w 61"/>
                  <a:gd name="T3" fmla="*/ 2147483647 h 79"/>
                  <a:gd name="T4" fmla="*/ 2147483647 w 61"/>
                  <a:gd name="T5" fmla="*/ 2147483647 h 79"/>
                  <a:gd name="T6" fmla="*/ 1010825895 w 61"/>
                  <a:gd name="T7" fmla="*/ 2147483647 h 79"/>
                  <a:gd name="T8" fmla="*/ 938525003 w 61"/>
                  <a:gd name="T9" fmla="*/ 2147483647 h 79"/>
                  <a:gd name="T10" fmla="*/ 938525003 w 61"/>
                  <a:gd name="T11" fmla="*/ 1427877512 h 79"/>
                  <a:gd name="T12" fmla="*/ 1010825895 w 61"/>
                  <a:gd name="T13" fmla="*/ 976968824 h 79"/>
                  <a:gd name="T14" fmla="*/ 2147483647 w 61"/>
                  <a:gd name="T15" fmla="*/ 1052120272 h 79"/>
                  <a:gd name="T16" fmla="*/ 2147483647 w 61"/>
                  <a:gd name="T17" fmla="*/ 1503028960 h 79"/>
                  <a:gd name="T18" fmla="*/ 2147483647 w 61"/>
                  <a:gd name="T19" fmla="*/ 2147483647 h 79"/>
                  <a:gd name="T20" fmla="*/ 2147483647 w 61"/>
                  <a:gd name="T21" fmla="*/ 75151448 h 79"/>
                  <a:gd name="T22" fmla="*/ 2147483647 w 61"/>
                  <a:gd name="T23" fmla="*/ 75151448 h 79"/>
                  <a:gd name="T24" fmla="*/ 938525003 w 61"/>
                  <a:gd name="T25" fmla="*/ 0 h 79"/>
                  <a:gd name="T26" fmla="*/ 794096439 w 61"/>
                  <a:gd name="T27" fmla="*/ 0 h 79"/>
                  <a:gd name="T28" fmla="*/ 0 w 61"/>
                  <a:gd name="T29" fmla="*/ 1427877512 h 79"/>
                  <a:gd name="T30" fmla="*/ 0 w 61"/>
                  <a:gd name="T31" fmla="*/ 2147483647 h 79"/>
                  <a:gd name="T32" fmla="*/ 866397331 w 61"/>
                  <a:gd name="T33" fmla="*/ 2147483647 h 79"/>
                  <a:gd name="T34" fmla="*/ 2147483647 w 61"/>
                  <a:gd name="T35" fmla="*/ 2147483647 h 79"/>
                  <a:gd name="T36" fmla="*/ 2147483647 w 61"/>
                  <a:gd name="T37" fmla="*/ 2147483647 h 79"/>
                  <a:gd name="T38" fmla="*/ 2147483647 w 61"/>
                  <a:gd name="T39" fmla="*/ 1503028960 h 79"/>
                  <a:gd name="T40" fmla="*/ 2147483647 w 61"/>
                  <a:gd name="T41" fmla="*/ 75151448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48" y="57"/>
                    </a:moveTo>
                    <a:lnTo>
                      <a:pt x="48" y="57"/>
                    </a:lnTo>
                    <a:cubicBezTo>
                      <a:pt x="48" y="60"/>
                      <a:pt x="47" y="61"/>
                      <a:pt x="47" y="62"/>
                    </a:cubicBezTo>
                    <a:lnTo>
                      <a:pt x="14" y="66"/>
                    </a:lnTo>
                    <a:cubicBezTo>
                      <a:pt x="14" y="64"/>
                      <a:pt x="13" y="62"/>
                      <a:pt x="13" y="59"/>
                    </a:cubicBezTo>
                    <a:lnTo>
                      <a:pt x="13" y="19"/>
                    </a:lnTo>
                    <a:cubicBezTo>
                      <a:pt x="13" y="16"/>
                      <a:pt x="13" y="14"/>
                      <a:pt x="14" y="13"/>
                    </a:cubicBezTo>
                    <a:lnTo>
                      <a:pt x="47" y="14"/>
                    </a:lnTo>
                    <a:cubicBezTo>
                      <a:pt x="47" y="15"/>
                      <a:pt x="48" y="17"/>
                      <a:pt x="48" y="20"/>
                    </a:cubicBezTo>
                    <a:lnTo>
                      <a:pt x="48" y="57"/>
                    </a:lnTo>
                    <a:close/>
                    <a:moveTo>
                      <a:pt x="49" y="1"/>
                    </a:moveTo>
                    <a:lnTo>
                      <a:pt x="49" y="1"/>
                    </a:lnTo>
                    <a:lnTo>
                      <a:pt x="13" y="0"/>
                    </a:lnTo>
                    <a:lnTo>
                      <a:pt x="11" y="0"/>
                    </a:lnTo>
                    <a:cubicBezTo>
                      <a:pt x="4" y="0"/>
                      <a:pt x="0" y="7"/>
                      <a:pt x="0" y="19"/>
                    </a:cubicBezTo>
                    <a:lnTo>
                      <a:pt x="0" y="59"/>
                    </a:lnTo>
                    <a:cubicBezTo>
                      <a:pt x="0" y="72"/>
                      <a:pt x="4" y="79"/>
                      <a:pt x="12" y="79"/>
                    </a:cubicBezTo>
                    <a:lnTo>
                      <a:pt x="50" y="75"/>
                    </a:lnTo>
                    <a:cubicBezTo>
                      <a:pt x="56" y="75"/>
                      <a:pt x="61" y="67"/>
                      <a:pt x="61" y="57"/>
                    </a:cubicBezTo>
                    <a:lnTo>
                      <a:pt x="61" y="20"/>
                    </a:lnTo>
                    <a:cubicBezTo>
                      <a:pt x="61" y="12"/>
                      <a:pt x="58" y="3"/>
                      <a:pt x="49" y="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6" name="Freeform 61"/>
              <p:cNvSpPr>
                <a:spLocks/>
              </p:cNvSpPr>
              <p:nvPr/>
            </p:nvSpPr>
            <p:spPr bwMode="auto">
              <a:xfrm>
                <a:off x="1450975" y="2792413"/>
                <a:ext cx="106363" cy="20638"/>
              </a:xfrm>
              <a:custGeom>
                <a:avLst/>
                <a:gdLst>
                  <a:gd name="T0" fmla="*/ 2147483647 w 256"/>
                  <a:gd name="T1" fmla="*/ 0 h 50"/>
                  <a:gd name="T2" fmla="*/ 2147483647 w 256"/>
                  <a:gd name="T3" fmla="*/ 0 h 50"/>
                  <a:gd name="T4" fmla="*/ 1291054868 w 256"/>
                  <a:gd name="T5" fmla="*/ 0 h 50"/>
                  <a:gd name="T6" fmla="*/ 0 w 256"/>
                  <a:gd name="T7" fmla="*/ 1758056285 h 50"/>
                  <a:gd name="T8" fmla="*/ 1291054868 w 256"/>
                  <a:gd name="T9" fmla="*/ 2147483647 h 50"/>
                  <a:gd name="T10" fmla="*/ 2147483647 w 256"/>
                  <a:gd name="T11" fmla="*/ 2147483647 h 50"/>
                  <a:gd name="T12" fmla="*/ 2147483647 w 256"/>
                  <a:gd name="T13" fmla="*/ 1758056285 h 50"/>
                  <a:gd name="T14" fmla="*/ 2147483647 w 256"/>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0"/>
                  <a:gd name="T26" fmla="*/ 256 w 256"/>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0">
                    <a:moveTo>
                      <a:pt x="237" y="0"/>
                    </a:moveTo>
                    <a:lnTo>
                      <a:pt x="237" y="0"/>
                    </a:lnTo>
                    <a:lnTo>
                      <a:pt x="18" y="0"/>
                    </a:lnTo>
                    <a:cubicBezTo>
                      <a:pt x="8" y="0"/>
                      <a:pt x="0" y="11"/>
                      <a:pt x="0" y="25"/>
                    </a:cubicBezTo>
                    <a:cubicBezTo>
                      <a:pt x="0" y="39"/>
                      <a:pt x="8" y="50"/>
                      <a:pt x="18" y="50"/>
                    </a:cubicBezTo>
                    <a:lnTo>
                      <a:pt x="237" y="50"/>
                    </a:lnTo>
                    <a:cubicBezTo>
                      <a:pt x="248" y="50"/>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07" name="Freeform 62"/>
              <p:cNvSpPr>
                <a:spLocks/>
              </p:cNvSpPr>
              <p:nvPr/>
            </p:nvSpPr>
            <p:spPr bwMode="auto">
              <a:xfrm>
                <a:off x="1450975" y="2835276"/>
                <a:ext cx="106363" cy="20638"/>
              </a:xfrm>
              <a:custGeom>
                <a:avLst/>
                <a:gdLst>
                  <a:gd name="T0" fmla="*/ 2147483647 w 256"/>
                  <a:gd name="T1" fmla="*/ 0 h 51"/>
                  <a:gd name="T2" fmla="*/ 2147483647 w 256"/>
                  <a:gd name="T3" fmla="*/ 0 h 51"/>
                  <a:gd name="T4" fmla="*/ 1291054868 w 256"/>
                  <a:gd name="T5" fmla="*/ 0 h 51"/>
                  <a:gd name="T6" fmla="*/ 0 w 256"/>
                  <a:gd name="T7" fmla="*/ 1656710594 h 51"/>
                  <a:gd name="T8" fmla="*/ 1291054868 w 256"/>
                  <a:gd name="T9" fmla="*/ 2147483647 h 51"/>
                  <a:gd name="T10" fmla="*/ 2147483647 w 256"/>
                  <a:gd name="T11" fmla="*/ 2147483647 h 51"/>
                  <a:gd name="T12" fmla="*/ 2147483647 w 256"/>
                  <a:gd name="T13" fmla="*/ 1656710594 h 51"/>
                  <a:gd name="T14" fmla="*/ 2147483647 w 256"/>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1"/>
                  <a:gd name="T26" fmla="*/ 256 w 256"/>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1">
                    <a:moveTo>
                      <a:pt x="237" y="0"/>
                    </a:moveTo>
                    <a:lnTo>
                      <a:pt x="237" y="0"/>
                    </a:lnTo>
                    <a:lnTo>
                      <a:pt x="18" y="0"/>
                    </a:lnTo>
                    <a:cubicBezTo>
                      <a:pt x="8" y="0"/>
                      <a:pt x="0" y="11"/>
                      <a:pt x="0" y="25"/>
                    </a:cubicBezTo>
                    <a:cubicBezTo>
                      <a:pt x="0" y="39"/>
                      <a:pt x="8" y="51"/>
                      <a:pt x="18" y="51"/>
                    </a:cubicBezTo>
                    <a:lnTo>
                      <a:pt x="237" y="51"/>
                    </a:lnTo>
                    <a:cubicBezTo>
                      <a:pt x="248" y="51"/>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grpSp>
      <p:grpSp>
        <p:nvGrpSpPr>
          <p:cNvPr id="308" name="组合 236"/>
          <p:cNvGrpSpPr>
            <a:grpSpLocks/>
          </p:cNvGrpSpPr>
          <p:nvPr/>
        </p:nvGrpSpPr>
        <p:grpSpPr bwMode="auto">
          <a:xfrm>
            <a:off x="6651865" y="1819002"/>
            <a:ext cx="595041" cy="595041"/>
            <a:chOff x="677863" y="2097088"/>
            <a:chExt cx="1114425" cy="1117600"/>
          </a:xfrm>
        </p:grpSpPr>
        <p:sp>
          <p:nvSpPr>
            <p:cNvPr id="309" name="Freeform 24"/>
            <p:cNvSpPr>
              <a:spLocks/>
            </p:cNvSpPr>
            <p:nvPr/>
          </p:nvSpPr>
          <p:spPr bwMode="auto">
            <a:xfrm>
              <a:off x="677863" y="2097088"/>
              <a:ext cx="1114425" cy="111760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3" y="2659"/>
                    <a:pt x="1329" y="2659"/>
                  </a:cubicBezTo>
                  <a:cubicBezTo>
                    <a:pt x="595" y="2659"/>
                    <a:pt x="0" y="2064"/>
                    <a:pt x="0" y="1329"/>
                  </a:cubicBezTo>
                  <a:cubicBezTo>
                    <a:pt x="0" y="595"/>
                    <a:pt x="595" y="0"/>
                    <a:pt x="1329" y="0"/>
                  </a:cubicBezTo>
                  <a:cubicBezTo>
                    <a:pt x="2063" y="0"/>
                    <a:pt x="2659" y="595"/>
                    <a:pt x="2659" y="1329"/>
                  </a:cubicBezTo>
                  <a:close/>
                </a:path>
              </a:pathLst>
            </a:custGeom>
            <a:solidFill>
              <a:srgbClr val="7F7F7F"/>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nvGrpSpPr>
            <p:cNvPr id="310" name="组合 222"/>
            <p:cNvGrpSpPr>
              <a:grpSpLocks/>
            </p:cNvGrpSpPr>
            <p:nvPr/>
          </p:nvGrpSpPr>
          <p:grpSpPr bwMode="auto">
            <a:xfrm>
              <a:off x="862013" y="2378076"/>
              <a:ext cx="744538" cy="555625"/>
              <a:chOff x="862013" y="2378076"/>
              <a:chExt cx="744538" cy="555625"/>
            </a:xfrm>
          </p:grpSpPr>
          <p:sp>
            <p:nvSpPr>
              <p:cNvPr id="311" name="Freeform 36"/>
              <p:cNvSpPr>
                <a:spLocks noEditPoints="1"/>
              </p:cNvSpPr>
              <p:nvPr/>
            </p:nvSpPr>
            <p:spPr bwMode="auto">
              <a:xfrm>
                <a:off x="1401763" y="2406651"/>
                <a:ext cx="204788" cy="498475"/>
              </a:xfrm>
              <a:custGeom>
                <a:avLst/>
                <a:gdLst>
                  <a:gd name="T0" fmla="*/ 2147483647 w 488"/>
                  <a:gd name="T1" fmla="*/ 2147483647 h 1185"/>
                  <a:gd name="T2" fmla="*/ 2147483647 w 488"/>
                  <a:gd name="T3" fmla="*/ 2147483647 h 1185"/>
                  <a:gd name="T4" fmla="*/ 2147483647 w 488"/>
                  <a:gd name="T5" fmla="*/ 2147483647 h 1185"/>
                  <a:gd name="T6" fmla="*/ 2147483647 w 488"/>
                  <a:gd name="T7" fmla="*/ 2147483647 h 1185"/>
                  <a:gd name="T8" fmla="*/ 2147483647 w 488"/>
                  <a:gd name="T9" fmla="*/ 2147483647 h 1185"/>
                  <a:gd name="T10" fmla="*/ 2147483647 w 488"/>
                  <a:gd name="T11" fmla="*/ 2147483647 h 1185"/>
                  <a:gd name="T12" fmla="*/ 2147483647 w 488"/>
                  <a:gd name="T13" fmla="*/ 2147483647 h 1185"/>
                  <a:gd name="T14" fmla="*/ 2147483647 w 488"/>
                  <a:gd name="T15" fmla="*/ 2147483647 h 1185"/>
                  <a:gd name="T16" fmla="*/ 2147483647 w 488"/>
                  <a:gd name="T17" fmla="*/ 2147483647 h 1185"/>
                  <a:gd name="T18" fmla="*/ 2147483647 w 488"/>
                  <a:gd name="T19" fmla="*/ 2147483647 h 1185"/>
                  <a:gd name="T20" fmla="*/ 2147483647 w 488"/>
                  <a:gd name="T21" fmla="*/ 2147483647 h 1185"/>
                  <a:gd name="T22" fmla="*/ 2147483647 w 488"/>
                  <a:gd name="T23" fmla="*/ 2147483647 h 1185"/>
                  <a:gd name="T24" fmla="*/ 2147483647 w 488"/>
                  <a:gd name="T25" fmla="*/ 2147483647 h 1185"/>
                  <a:gd name="T26" fmla="*/ 2147483647 w 488"/>
                  <a:gd name="T27" fmla="*/ 2147483647 h 1185"/>
                  <a:gd name="T28" fmla="*/ 2147483647 w 488"/>
                  <a:gd name="T29" fmla="*/ 2147483647 h 1185"/>
                  <a:gd name="T30" fmla="*/ 2147483647 w 488"/>
                  <a:gd name="T31" fmla="*/ 2147483647 h 1185"/>
                  <a:gd name="T32" fmla="*/ 2147483647 w 488"/>
                  <a:gd name="T33" fmla="*/ 2147483647 h 1185"/>
                  <a:gd name="T34" fmla="*/ 2147483647 w 488"/>
                  <a:gd name="T35" fmla="*/ 2147483647 h 1185"/>
                  <a:gd name="T36" fmla="*/ 2147483647 w 488"/>
                  <a:gd name="T37" fmla="*/ 2147483647 h 1185"/>
                  <a:gd name="T38" fmla="*/ 2147483647 w 488"/>
                  <a:gd name="T39" fmla="*/ 2147483647 h 1185"/>
                  <a:gd name="T40" fmla="*/ 2147483647 w 488"/>
                  <a:gd name="T41" fmla="*/ 2147483647 h 1185"/>
                  <a:gd name="T42" fmla="*/ 2147483647 w 488"/>
                  <a:gd name="T43" fmla="*/ 2147483647 h 1185"/>
                  <a:gd name="T44" fmla="*/ 2147483647 w 488"/>
                  <a:gd name="T45" fmla="*/ 2147483647 h 1185"/>
                  <a:gd name="T46" fmla="*/ 2147483647 w 488"/>
                  <a:gd name="T47" fmla="*/ 2147483647 h 1185"/>
                  <a:gd name="T48" fmla="*/ 2147483647 w 488"/>
                  <a:gd name="T49" fmla="*/ 0 h 1185"/>
                  <a:gd name="T50" fmla="*/ 2147483647 w 488"/>
                  <a:gd name="T51" fmla="*/ 0 h 1185"/>
                  <a:gd name="T52" fmla="*/ 2147483647 w 488"/>
                  <a:gd name="T53" fmla="*/ 0 h 1185"/>
                  <a:gd name="T54" fmla="*/ 0 w 488"/>
                  <a:gd name="T55" fmla="*/ 2147483647 h 1185"/>
                  <a:gd name="T56" fmla="*/ 0 w 488"/>
                  <a:gd name="T57" fmla="*/ 2147483647 h 1185"/>
                  <a:gd name="T58" fmla="*/ 2147483647 w 488"/>
                  <a:gd name="T59" fmla="*/ 2147483647 h 1185"/>
                  <a:gd name="T60" fmla="*/ 2147483647 w 488"/>
                  <a:gd name="T61" fmla="*/ 2147483647 h 1185"/>
                  <a:gd name="T62" fmla="*/ 2147483647 w 488"/>
                  <a:gd name="T63" fmla="*/ 2147483647 h 1185"/>
                  <a:gd name="T64" fmla="*/ 2147483647 w 488"/>
                  <a:gd name="T65" fmla="*/ 2147483647 h 1185"/>
                  <a:gd name="T66" fmla="*/ 2147483647 w 488"/>
                  <a:gd name="T67" fmla="*/ 0 h 11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8"/>
                  <a:gd name="T103" fmla="*/ 0 h 1185"/>
                  <a:gd name="T104" fmla="*/ 488 w 488"/>
                  <a:gd name="T105" fmla="*/ 1185 h 118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8" h="1185">
                    <a:moveTo>
                      <a:pt x="66" y="841"/>
                    </a:moveTo>
                    <a:lnTo>
                      <a:pt x="66" y="841"/>
                    </a:lnTo>
                    <a:lnTo>
                      <a:pt x="421" y="841"/>
                    </a:lnTo>
                    <a:lnTo>
                      <a:pt x="421" y="1118"/>
                    </a:lnTo>
                    <a:lnTo>
                      <a:pt x="66" y="1118"/>
                    </a:lnTo>
                    <a:lnTo>
                      <a:pt x="66" y="841"/>
                    </a:lnTo>
                    <a:close/>
                    <a:moveTo>
                      <a:pt x="421" y="828"/>
                    </a:moveTo>
                    <a:lnTo>
                      <a:pt x="421" y="828"/>
                    </a:lnTo>
                    <a:lnTo>
                      <a:pt x="66" y="828"/>
                    </a:lnTo>
                    <a:lnTo>
                      <a:pt x="66" y="589"/>
                    </a:lnTo>
                    <a:lnTo>
                      <a:pt x="421" y="589"/>
                    </a:lnTo>
                    <a:lnTo>
                      <a:pt x="421" y="828"/>
                    </a:lnTo>
                    <a:close/>
                    <a:moveTo>
                      <a:pt x="66" y="346"/>
                    </a:moveTo>
                    <a:lnTo>
                      <a:pt x="66" y="346"/>
                    </a:lnTo>
                    <a:lnTo>
                      <a:pt x="421" y="346"/>
                    </a:lnTo>
                    <a:lnTo>
                      <a:pt x="421" y="576"/>
                    </a:lnTo>
                    <a:lnTo>
                      <a:pt x="66" y="576"/>
                    </a:lnTo>
                    <a:lnTo>
                      <a:pt x="66" y="346"/>
                    </a:lnTo>
                    <a:close/>
                    <a:moveTo>
                      <a:pt x="421" y="332"/>
                    </a:moveTo>
                    <a:lnTo>
                      <a:pt x="421" y="332"/>
                    </a:lnTo>
                    <a:lnTo>
                      <a:pt x="66" y="332"/>
                    </a:lnTo>
                    <a:lnTo>
                      <a:pt x="66" y="67"/>
                    </a:lnTo>
                    <a:lnTo>
                      <a:pt x="421" y="67"/>
                    </a:lnTo>
                    <a:lnTo>
                      <a:pt x="421" y="332"/>
                    </a:lnTo>
                    <a:close/>
                    <a:moveTo>
                      <a:pt x="455" y="0"/>
                    </a:moveTo>
                    <a:lnTo>
                      <a:pt x="455" y="0"/>
                    </a:lnTo>
                    <a:lnTo>
                      <a:pt x="33" y="0"/>
                    </a:lnTo>
                    <a:cubicBezTo>
                      <a:pt x="14" y="0"/>
                      <a:pt x="0" y="15"/>
                      <a:pt x="0" y="34"/>
                    </a:cubicBezTo>
                    <a:lnTo>
                      <a:pt x="0" y="1152"/>
                    </a:lnTo>
                    <a:cubicBezTo>
                      <a:pt x="0" y="1170"/>
                      <a:pt x="14" y="1185"/>
                      <a:pt x="33" y="1185"/>
                    </a:cubicBezTo>
                    <a:lnTo>
                      <a:pt x="455" y="1185"/>
                    </a:lnTo>
                    <a:cubicBezTo>
                      <a:pt x="473" y="1185"/>
                      <a:pt x="488" y="1170"/>
                      <a:pt x="488" y="1152"/>
                    </a:cubicBezTo>
                    <a:lnTo>
                      <a:pt x="488" y="34"/>
                    </a:lnTo>
                    <a:cubicBezTo>
                      <a:pt x="488" y="15"/>
                      <a:pt x="473" y="0"/>
                      <a:pt x="4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2" name="Freeform 37"/>
              <p:cNvSpPr>
                <a:spLocks noEditPoints="1"/>
              </p:cNvSpPr>
              <p:nvPr/>
            </p:nvSpPr>
            <p:spPr bwMode="auto">
              <a:xfrm>
                <a:off x="1444625" y="246062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3" name="Freeform 38"/>
              <p:cNvSpPr>
                <a:spLocks noEditPoints="1"/>
              </p:cNvSpPr>
              <p:nvPr/>
            </p:nvSpPr>
            <p:spPr bwMode="auto">
              <a:xfrm>
                <a:off x="1444625" y="2568576"/>
                <a:ext cx="119063" cy="63500"/>
              </a:xfrm>
              <a:custGeom>
                <a:avLst/>
                <a:gdLst>
                  <a:gd name="T0" fmla="*/ 2147483647 w 283"/>
                  <a:gd name="T1" fmla="*/ 2147483647 h 149"/>
                  <a:gd name="T2" fmla="*/ 2147483647 w 283"/>
                  <a:gd name="T3" fmla="*/ 2147483647 h 149"/>
                  <a:gd name="T4" fmla="*/ 2147483647 w 283"/>
                  <a:gd name="T5" fmla="*/ 2147483647 h 149"/>
                  <a:gd name="T6" fmla="*/ 2147483647 w 283"/>
                  <a:gd name="T7" fmla="*/ 2147483647 h 149"/>
                  <a:gd name="T8" fmla="*/ 2010577754 w 283"/>
                  <a:gd name="T9" fmla="*/ 2147483647 h 149"/>
                  <a:gd name="T10" fmla="*/ 2010577754 w 283"/>
                  <a:gd name="T11" fmla="*/ 2147483647 h 149"/>
                  <a:gd name="T12" fmla="*/ 2147483647 w 283"/>
                  <a:gd name="T13" fmla="*/ 2089955470 h 149"/>
                  <a:gd name="T14" fmla="*/ 2147483647 w 283"/>
                  <a:gd name="T15" fmla="*/ 2089955470 h 149"/>
                  <a:gd name="T16" fmla="*/ 2147483647 w 283"/>
                  <a:gd name="T17" fmla="*/ 2147483647 h 149"/>
                  <a:gd name="T18" fmla="*/ 2147483647 w 283"/>
                  <a:gd name="T19" fmla="*/ 2147483647 h 149"/>
                  <a:gd name="T20" fmla="*/ 2147483647 w 283"/>
                  <a:gd name="T21" fmla="*/ 0 h 149"/>
                  <a:gd name="T22" fmla="*/ 2147483647 w 283"/>
                  <a:gd name="T23" fmla="*/ 0 h 149"/>
                  <a:gd name="T24" fmla="*/ 2147483647 w 283"/>
                  <a:gd name="T25" fmla="*/ 0 h 149"/>
                  <a:gd name="T26" fmla="*/ 0 w 283"/>
                  <a:gd name="T27" fmla="*/ 2147483647 h 149"/>
                  <a:gd name="T28" fmla="*/ 0 w 283"/>
                  <a:gd name="T29" fmla="*/ 2147483647 h 149"/>
                  <a:gd name="T30" fmla="*/ 2147483647 w 283"/>
                  <a:gd name="T31" fmla="*/ 2147483647 h 149"/>
                  <a:gd name="T32" fmla="*/ 2147483647 w 283"/>
                  <a:gd name="T33" fmla="*/ 2147483647 h 149"/>
                  <a:gd name="T34" fmla="*/ 2147483647 w 283"/>
                  <a:gd name="T35" fmla="*/ 2147483647 h 149"/>
                  <a:gd name="T36" fmla="*/ 2147483647 w 283"/>
                  <a:gd name="T37" fmla="*/ 2147483647 h 149"/>
                  <a:gd name="T38" fmla="*/ 2147483647 w 283"/>
                  <a:gd name="T39" fmla="*/ 0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7" y="114"/>
                    </a:moveTo>
                    <a:lnTo>
                      <a:pt x="257" y="114"/>
                    </a:lnTo>
                    <a:cubicBezTo>
                      <a:pt x="257" y="119"/>
                      <a:pt x="255" y="122"/>
                      <a:pt x="254" y="123"/>
                    </a:cubicBezTo>
                    <a:lnTo>
                      <a:pt x="30" y="123"/>
                    </a:lnTo>
                    <a:cubicBezTo>
                      <a:pt x="29" y="122"/>
                      <a:pt x="27" y="119"/>
                      <a:pt x="27" y="114"/>
                    </a:cubicBezTo>
                    <a:lnTo>
                      <a:pt x="27" y="36"/>
                    </a:lnTo>
                    <a:cubicBezTo>
                      <a:pt x="27" y="30"/>
                      <a:pt x="29" y="27"/>
                      <a:pt x="30" y="27"/>
                    </a:cubicBezTo>
                    <a:lnTo>
                      <a:pt x="254" y="27"/>
                    </a:lnTo>
                    <a:cubicBezTo>
                      <a:pt x="254" y="27"/>
                      <a:pt x="257" y="30"/>
                      <a:pt x="257" y="36"/>
                    </a:cubicBezTo>
                    <a:lnTo>
                      <a:pt x="257" y="114"/>
                    </a:lnTo>
                    <a:close/>
                    <a:moveTo>
                      <a:pt x="254" y="0"/>
                    </a:moveTo>
                    <a:lnTo>
                      <a:pt x="254" y="0"/>
                    </a:lnTo>
                    <a:lnTo>
                      <a:pt x="30" y="0"/>
                    </a:lnTo>
                    <a:cubicBezTo>
                      <a:pt x="13" y="0"/>
                      <a:pt x="0" y="16"/>
                      <a:pt x="0" y="36"/>
                    </a:cubicBezTo>
                    <a:lnTo>
                      <a:pt x="0" y="114"/>
                    </a:lnTo>
                    <a:cubicBezTo>
                      <a:pt x="0" y="134"/>
                      <a:pt x="13" y="149"/>
                      <a:pt x="30" y="149"/>
                    </a:cubicBezTo>
                    <a:lnTo>
                      <a:pt x="254" y="149"/>
                    </a:lnTo>
                    <a:cubicBezTo>
                      <a:pt x="270" y="149"/>
                      <a:pt x="283" y="134"/>
                      <a:pt x="283" y="114"/>
                    </a:cubicBezTo>
                    <a:lnTo>
                      <a:pt x="283" y="36"/>
                    </a:lnTo>
                    <a:cubicBezTo>
                      <a:pt x="283" y="16"/>
                      <a:pt x="270" y="0"/>
                      <a:pt x="254"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4" name="Freeform 39"/>
              <p:cNvSpPr>
                <a:spLocks noEditPoints="1"/>
              </p:cNvSpPr>
              <p:nvPr/>
            </p:nvSpPr>
            <p:spPr bwMode="auto">
              <a:xfrm>
                <a:off x="1444625" y="267017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5" name="Freeform 40"/>
              <p:cNvSpPr>
                <a:spLocks noEditPoints="1"/>
              </p:cNvSpPr>
              <p:nvPr/>
            </p:nvSpPr>
            <p:spPr bwMode="auto">
              <a:xfrm>
                <a:off x="862013" y="2378076"/>
                <a:ext cx="500063" cy="555625"/>
              </a:xfrm>
              <a:custGeom>
                <a:avLst/>
                <a:gdLst>
                  <a:gd name="T0" fmla="*/ 2147483647 w 1191"/>
                  <a:gd name="T1" fmla="*/ 2147483647 h 1321"/>
                  <a:gd name="T2" fmla="*/ 2147483647 w 1191"/>
                  <a:gd name="T3" fmla="*/ 2147483647 h 1321"/>
                  <a:gd name="T4" fmla="*/ 2147483647 w 1191"/>
                  <a:gd name="T5" fmla="*/ 2147483647 h 1321"/>
                  <a:gd name="T6" fmla="*/ 2147483647 w 1191"/>
                  <a:gd name="T7" fmla="*/ 2147483647 h 1321"/>
                  <a:gd name="T8" fmla="*/ 2147483647 w 1191"/>
                  <a:gd name="T9" fmla="*/ 2147483647 h 1321"/>
                  <a:gd name="T10" fmla="*/ 2147483647 w 1191"/>
                  <a:gd name="T11" fmla="*/ 2147483647 h 1321"/>
                  <a:gd name="T12" fmla="*/ 2147483647 w 1191"/>
                  <a:gd name="T13" fmla="*/ 2147483647 h 1321"/>
                  <a:gd name="T14" fmla="*/ 2147483647 w 1191"/>
                  <a:gd name="T15" fmla="*/ 2147483647 h 1321"/>
                  <a:gd name="T16" fmla="*/ 2147483647 w 1191"/>
                  <a:gd name="T17" fmla="*/ 2147483647 h 1321"/>
                  <a:gd name="T18" fmla="*/ 2147483647 w 1191"/>
                  <a:gd name="T19" fmla="*/ 2147483647 h 1321"/>
                  <a:gd name="T20" fmla="*/ 2147483647 w 1191"/>
                  <a:gd name="T21" fmla="*/ 2147483647 h 1321"/>
                  <a:gd name="T22" fmla="*/ 2147483647 w 1191"/>
                  <a:gd name="T23" fmla="*/ 2147483647 h 1321"/>
                  <a:gd name="T24" fmla="*/ 2147483647 w 1191"/>
                  <a:gd name="T25" fmla="*/ 2147483647 h 1321"/>
                  <a:gd name="T26" fmla="*/ 2147483647 w 1191"/>
                  <a:gd name="T27" fmla="*/ 2147483647 h 1321"/>
                  <a:gd name="T28" fmla="*/ 2147483647 w 1191"/>
                  <a:gd name="T29" fmla="*/ 2147483647 h 1321"/>
                  <a:gd name="T30" fmla="*/ 2147483647 w 1191"/>
                  <a:gd name="T31" fmla="*/ 2147483647 h 1321"/>
                  <a:gd name="T32" fmla="*/ 2147483647 w 1191"/>
                  <a:gd name="T33" fmla="*/ 2147483647 h 1321"/>
                  <a:gd name="T34" fmla="*/ 2147483647 w 1191"/>
                  <a:gd name="T35" fmla="*/ 2147483647 h 1321"/>
                  <a:gd name="T36" fmla="*/ 2147483647 w 1191"/>
                  <a:gd name="T37" fmla="*/ 2147483647 h 1321"/>
                  <a:gd name="T38" fmla="*/ 2147483647 w 1191"/>
                  <a:gd name="T39" fmla="*/ 2147483647 h 1321"/>
                  <a:gd name="T40" fmla="*/ 2147483647 w 1191"/>
                  <a:gd name="T41" fmla="*/ 2147483647 h 1321"/>
                  <a:gd name="T42" fmla="*/ 2147483647 w 1191"/>
                  <a:gd name="T43" fmla="*/ 2147483647 h 1321"/>
                  <a:gd name="T44" fmla="*/ 2147483647 w 1191"/>
                  <a:gd name="T45" fmla="*/ 2147483647 h 1321"/>
                  <a:gd name="T46" fmla="*/ 2147483647 w 1191"/>
                  <a:gd name="T47" fmla="*/ 2147483647 h 1321"/>
                  <a:gd name="T48" fmla="*/ 2147483647 w 1191"/>
                  <a:gd name="T49" fmla="*/ 2147483647 h 1321"/>
                  <a:gd name="T50" fmla="*/ 2147483647 w 1191"/>
                  <a:gd name="T51" fmla="*/ 2147483647 h 1321"/>
                  <a:gd name="T52" fmla="*/ 2147483647 w 1191"/>
                  <a:gd name="T53" fmla="*/ 2147483647 h 1321"/>
                  <a:gd name="T54" fmla="*/ 2147483647 w 1191"/>
                  <a:gd name="T55" fmla="*/ 2147483647 h 1321"/>
                  <a:gd name="T56" fmla="*/ 2147483647 w 1191"/>
                  <a:gd name="T57" fmla="*/ 2147483647 h 1321"/>
                  <a:gd name="T58" fmla="*/ 2147483647 w 1191"/>
                  <a:gd name="T59" fmla="*/ 2147483647 h 1321"/>
                  <a:gd name="T60" fmla="*/ 2147483647 w 1191"/>
                  <a:gd name="T61" fmla="*/ 2147483647 h 1321"/>
                  <a:gd name="T62" fmla="*/ 2147483647 w 1191"/>
                  <a:gd name="T63" fmla="*/ 2147483647 h 1321"/>
                  <a:gd name="T64" fmla="*/ 2147483647 w 1191"/>
                  <a:gd name="T65" fmla="*/ 2147483647 h 1321"/>
                  <a:gd name="T66" fmla="*/ 2147483647 w 1191"/>
                  <a:gd name="T67" fmla="*/ 2147483647 h 1321"/>
                  <a:gd name="T68" fmla="*/ 2147483647 w 1191"/>
                  <a:gd name="T69" fmla="*/ 0 h 1321"/>
                  <a:gd name="T70" fmla="*/ 2147483647 w 1191"/>
                  <a:gd name="T71" fmla="*/ 2147483647 h 1321"/>
                  <a:gd name="T72" fmla="*/ 2147483647 w 1191"/>
                  <a:gd name="T73" fmla="*/ 2147483647 h 1321"/>
                  <a:gd name="T74" fmla="*/ 2147483647 w 1191"/>
                  <a:gd name="T75" fmla="*/ 2147483647 h 1321"/>
                  <a:gd name="T76" fmla="*/ 2147483647 w 1191"/>
                  <a:gd name="T77" fmla="*/ 2147483647 h 1321"/>
                  <a:gd name="T78" fmla="*/ 2147483647 w 1191"/>
                  <a:gd name="T79" fmla="*/ 2147483647 h 1321"/>
                  <a:gd name="T80" fmla="*/ 2147483647 w 1191"/>
                  <a:gd name="T81" fmla="*/ 2147483647 h 1321"/>
                  <a:gd name="T82" fmla="*/ 2147483647 w 1191"/>
                  <a:gd name="T83" fmla="*/ 2147483647 h 1321"/>
                  <a:gd name="T84" fmla="*/ 2147483647 w 1191"/>
                  <a:gd name="T85" fmla="*/ 2147483647 h 1321"/>
                  <a:gd name="T86" fmla="*/ 2147483647 w 1191"/>
                  <a:gd name="T87" fmla="*/ 2147483647 h 1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1"/>
                  <a:gd name="T133" fmla="*/ 0 h 1321"/>
                  <a:gd name="T134" fmla="*/ 1191 w 1191"/>
                  <a:gd name="T135" fmla="*/ 1321 h 1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1" h="1321">
                    <a:moveTo>
                      <a:pt x="371" y="1252"/>
                    </a:moveTo>
                    <a:lnTo>
                      <a:pt x="371" y="1252"/>
                    </a:lnTo>
                    <a:lnTo>
                      <a:pt x="371" y="973"/>
                    </a:lnTo>
                    <a:lnTo>
                      <a:pt x="625" y="950"/>
                    </a:lnTo>
                    <a:lnTo>
                      <a:pt x="625" y="1209"/>
                    </a:lnTo>
                    <a:lnTo>
                      <a:pt x="371" y="1252"/>
                    </a:lnTo>
                    <a:close/>
                    <a:moveTo>
                      <a:pt x="841" y="186"/>
                    </a:moveTo>
                    <a:lnTo>
                      <a:pt x="841" y="186"/>
                    </a:lnTo>
                    <a:lnTo>
                      <a:pt x="841" y="439"/>
                    </a:lnTo>
                    <a:lnTo>
                      <a:pt x="665" y="412"/>
                    </a:lnTo>
                    <a:lnTo>
                      <a:pt x="665" y="142"/>
                    </a:lnTo>
                    <a:lnTo>
                      <a:pt x="841" y="186"/>
                    </a:lnTo>
                    <a:close/>
                    <a:moveTo>
                      <a:pt x="1045" y="912"/>
                    </a:moveTo>
                    <a:lnTo>
                      <a:pt x="1045" y="912"/>
                    </a:lnTo>
                    <a:lnTo>
                      <a:pt x="1137" y="903"/>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0"/>
                    </a:moveTo>
                    <a:lnTo>
                      <a:pt x="841" y="930"/>
                    </a:lnTo>
                    <a:lnTo>
                      <a:pt x="841" y="1172"/>
                    </a:lnTo>
                    <a:lnTo>
                      <a:pt x="665" y="1202"/>
                    </a:lnTo>
                    <a:lnTo>
                      <a:pt x="665" y="946"/>
                    </a:lnTo>
                    <a:lnTo>
                      <a:pt x="841" y="930"/>
                    </a:lnTo>
                    <a:close/>
                    <a:moveTo>
                      <a:pt x="665" y="690"/>
                    </a:moveTo>
                    <a:lnTo>
                      <a:pt x="665" y="690"/>
                    </a:lnTo>
                    <a:lnTo>
                      <a:pt x="841" y="691"/>
                    </a:lnTo>
                    <a:lnTo>
                      <a:pt x="841" y="917"/>
                    </a:lnTo>
                    <a:lnTo>
                      <a:pt x="665" y="933"/>
                    </a:lnTo>
                    <a:lnTo>
                      <a:pt x="665" y="690"/>
                    </a:lnTo>
                    <a:close/>
                    <a:moveTo>
                      <a:pt x="371" y="689"/>
                    </a:moveTo>
                    <a:lnTo>
                      <a:pt x="371" y="689"/>
                    </a:lnTo>
                    <a:lnTo>
                      <a:pt x="625" y="690"/>
                    </a:lnTo>
                    <a:lnTo>
                      <a:pt x="625" y="937"/>
                    </a:lnTo>
                    <a:lnTo>
                      <a:pt x="371" y="960"/>
                    </a:lnTo>
                    <a:lnTo>
                      <a:pt x="371" y="689"/>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5"/>
                    </a:lnTo>
                    <a:lnTo>
                      <a:pt x="881" y="195"/>
                    </a:lnTo>
                    <a:lnTo>
                      <a:pt x="1005" y="226"/>
                    </a:lnTo>
                    <a:lnTo>
                      <a:pt x="1005" y="465"/>
                    </a:lnTo>
                    <a:close/>
                    <a:moveTo>
                      <a:pt x="1137" y="485"/>
                    </a:moveTo>
                    <a:lnTo>
                      <a:pt x="1137" y="485"/>
                    </a:lnTo>
                    <a:lnTo>
                      <a:pt x="1045" y="471"/>
                    </a:lnTo>
                    <a:lnTo>
                      <a:pt x="1045" y="236"/>
                    </a:lnTo>
                    <a:lnTo>
                      <a:pt x="1137" y="259"/>
                    </a:lnTo>
                    <a:lnTo>
                      <a:pt x="1137" y="485"/>
                    </a:lnTo>
                    <a:close/>
                    <a:moveTo>
                      <a:pt x="1045" y="679"/>
                    </a:moveTo>
                    <a:lnTo>
                      <a:pt x="1045" y="679"/>
                    </a:lnTo>
                    <a:lnTo>
                      <a:pt x="1045" y="484"/>
                    </a:lnTo>
                    <a:lnTo>
                      <a:pt x="1137" y="498"/>
                    </a:lnTo>
                    <a:lnTo>
                      <a:pt x="1137" y="679"/>
                    </a:lnTo>
                    <a:lnTo>
                      <a:pt x="1045" y="679"/>
                    </a:lnTo>
                    <a:close/>
                    <a:moveTo>
                      <a:pt x="1005" y="902"/>
                    </a:moveTo>
                    <a:lnTo>
                      <a:pt x="1005" y="902"/>
                    </a:lnTo>
                    <a:lnTo>
                      <a:pt x="881" y="913"/>
                    </a:lnTo>
                    <a:lnTo>
                      <a:pt x="881" y="691"/>
                    </a:lnTo>
                    <a:lnTo>
                      <a:pt x="1005" y="692"/>
                    </a:lnTo>
                    <a:lnTo>
                      <a:pt x="1005" y="902"/>
                    </a:lnTo>
                    <a:close/>
                    <a:moveTo>
                      <a:pt x="1045" y="692"/>
                    </a:moveTo>
                    <a:lnTo>
                      <a:pt x="1045" y="692"/>
                    </a:lnTo>
                    <a:lnTo>
                      <a:pt x="1137" y="693"/>
                    </a:lnTo>
                    <a:lnTo>
                      <a:pt x="1137" y="890"/>
                    </a:lnTo>
                    <a:lnTo>
                      <a:pt x="1045" y="899"/>
                    </a:lnTo>
                    <a:lnTo>
                      <a:pt x="1045" y="692"/>
                    </a:lnTo>
                    <a:close/>
                    <a:moveTo>
                      <a:pt x="625" y="420"/>
                    </a:moveTo>
                    <a:lnTo>
                      <a:pt x="625" y="420"/>
                    </a:lnTo>
                    <a:lnTo>
                      <a:pt x="625" y="677"/>
                    </a:lnTo>
                    <a:lnTo>
                      <a:pt x="371" y="675"/>
                    </a:lnTo>
                    <a:lnTo>
                      <a:pt x="371" y="381"/>
                    </a:lnTo>
                    <a:lnTo>
                      <a:pt x="625" y="420"/>
                    </a:lnTo>
                    <a:close/>
                    <a:moveTo>
                      <a:pt x="625" y="133"/>
                    </a:moveTo>
                    <a:lnTo>
                      <a:pt x="625" y="133"/>
                    </a:lnTo>
                    <a:lnTo>
                      <a:pt x="625" y="406"/>
                    </a:lnTo>
                    <a:lnTo>
                      <a:pt x="371" y="367"/>
                    </a:lnTo>
                    <a:lnTo>
                      <a:pt x="371" y="70"/>
                    </a:lnTo>
                    <a:lnTo>
                      <a:pt x="625" y="133"/>
                    </a:lnTo>
                    <a:close/>
                    <a:moveTo>
                      <a:pt x="1180" y="210"/>
                    </a:moveTo>
                    <a:lnTo>
                      <a:pt x="1180" y="210"/>
                    </a:lnTo>
                    <a:cubicBezTo>
                      <a:pt x="1176" y="203"/>
                      <a:pt x="1169" y="198"/>
                      <a:pt x="1160" y="196"/>
                    </a:cubicBezTo>
                    <a:lnTo>
                      <a:pt x="665" y="74"/>
                    </a:lnTo>
                    <a:lnTo>
                      <a:pt x="665" y="72"/>
                    </a:lnTo>
                    <a:lnTo>
                      <a:pt x="657" y="72"/>
                    </a:lnTo>
                    <a:lnTo>
                      <a:pt x="363" y="0"/>
                    </a:lnTo>
                    <a:lnTo>
                      <a:pt x="359" y="0"/>
                    </a:lnTo>
                    <a:lnTo>
                      <a:pt x="70" y="0"/>
                    </a:lnTo>
                    <a:cubicBezTo>
                      <a:pt x="52" y="0"/>
                      <a:pt x="37" y="14"/>
                      <a:pt x="37" y="33"/>
                    </a:cubicBezTo>
                    <a:lnTo>
                      <a:pt x="37" y="829"/>
                    </a:lnTo>
                    <a:cubicBezTo>
                      <a:pt x="15" y="841"/>
                      <a:pt x="0" y="863"/>
                      <a:pt x="0" y="890"/>
                    </a:cubicBezTo>
                    <a:cubicBezTo>
                      <a:pt x="0" y="928"/>
                      <a:pt x="32" y="959"/>
                      <a:pt x="70" y="959"/>
                    </a:cubicBezTo>
                    <a:cubicBezTo>
                      <a:pt x="108" y="959"/>
                      <a:pt x="139" y="928"/>
                      <a:pt x="139" y="890"/>
                    </a:cubicBezTo>
                    <a:cubicBezTo>
                      <a:pt x="139" y="863"/>
                      <a:pt x="125" y="841"/>
                      <a:pt x="104" y="829"/>
                    </a:cubicBezTo>
                    <a:lnTo>
                      <a:pt x="104" y="66"/>
                    </a:lnTo>
                    <a:lnTo>
                      <a:pt x="305" y="66"/>
                    </a:lnTo>
                    <a:cubicBezTo>
                      <a:pt x="305" y="67"/>
                      <a:pt x="305" y="68"/>
                      <a:pt x="305" y="69"/>
                    </a:cubicBezTo>
                    <a:lnTo>
                      <a:pt x="305" y="1252"/>
                    </a:lnTo>
                    <a:cubicBezTo>
                      <a:pt x="305" y="1253"/>
                      <a:pt x="305" y="1254"/>
                      <a:pt x="305" y="1254"/>
                    </a:cubicBezTo>
                    <a:lnTo>
                      <a:pt x="104" y="1254"/>
                    </a:lnTo>
                    <a:lnTo>
                      <a:pt x="104" y="1151"/>
                    </a:lnTo>
                    <a:cubicBezTo>
                      <a:pt x="125" y="1139"/>
                      <a:pt x="140" y="1116"/>
                      <a:pt x="140" y="1090"/>
                    </a:cubicBezTo>
                    <a:cubicBezTo>
                      <a:pt x="140" y="1052"/>
                      <a:pt x="109" y="1021"/>
                      <a:pt x="71" y="1021"/>
                    </a:cubicBezTo>
                    <a:cubicBezTo>
                      <a:pt x="32" y="1021"/>
                      <a:pt x="1" y="1052"/>
                      <a:pt x="1" y="1090"/>
                    </a:cubicBezTo>
                    <a:cubicBezTo>
                      <a:pt x="1" y="1116"/>
                      <a:pt x="16" y="1138"/>
                      <a:pt x="37" y="1150"/>
                    </a:cubicBezTo>
                    <a:lnTo>
                      <a:pt x="37" y="1288"/>
                    </a:lnTo>
                    <a:cubicBezTo>
                      <a:pt x="37" y="1306"/>
                      <a:pt x="52" y="1321"/>
                      <a:pt x="70" y="1321"/>
                    </a:cubicBezTo>
                    <a:lnTo>
                      <a:pt x="338" y="1321"/>
                    </a:lnTo>
                    <a:cubicBezTo>
                      <a:pt x="341" y="1321"/>
                      <a:pt x="344" y="1320"/>
                      <a:pt x="347" y="1320"/>
                    </a:cubicBezTo>
                    <a:cubicBezTo>
                      <a:pt x="351" y="1321"/>
                      <a:pt x="355" y="1321"/>
                      <a:pt x="359" y="1321"/>
                    </a:cubicBezTo>
                    <a:lnTo>
                      <a:pt x="362" y="1321"/>
                    </a:lnTo>
                    <a:lnTo>
                      <a:pt x="1158" y="1185"/>
                    </a:lnTo>
                    <a:cubicBezTo>
                      <a:pt x="1162" y="1184"/>
                      <a:pt x="1166" y="1183"/>
                      <a:pt x="1169" y="1181"/>
                    </a:cubicBezTo>
                    <a:cubicBezTo>
                      <a:pt x="1181" y="1179"/>
                      <a:pt x="1191" y="1168"/>
                      <a:pt x="1191" y="1155"/>
                    </a:cubicBezTo>
                    <a:lnTo>
                      <a:pt x="1191" y="231"/>
                    </a:lnTo>
                    <a:cubicBezTo>
                      <a:pt x="1191" y="222"/>
                      <a:pt x="1187" y="215"/>
                      <a:pt x="1180" y="21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6" name="Freeform 41"/>
              <p:cNvSpPr>
                <a:spLocks noEditPoints="1"/>
              </p:cNvSpPr>
              <p:nvPr/>
            </p:nvSpPr>
            <p:spPr bwMode="auto">
              <a:xfrm>
                <a:off x="1039813" y="2449513"/>
                <a:ext cx="66675" cy="74613"/>
              </a:xfrm>
              <a:custGeom>
                <a:avLst/>
                <a:gdLst>
                  <a:gd name="T0" fmla="*/ 1990925145 w 159"/>
                  <a:gd name="T1" fmla="*/ 2147483647 h 180"/>
                  <a:gd name="T2" fmla="*/ 1990925145 w 159"/>
                  <a:gd name="T3" fmla="*/ 2147483647 h 180"/>
                  <a:gd name="T4" fmla="*/ 2064780497 w 159"/>
                  <a:gd name="T5" fmla="*/ 1923055151 h 180"/>
                  <a:gd name="T6" fmla="*/ 2147483647 w 159"/>
                  <a:gd name="T7" fmla="*/ 2147483647 h 180"/>
                  <a:gd name="T8" fmla="*/ 2147483647 w 159"/>
                  <a:gd name="T9" fmla="*/ 2147483647 h 180"/>
                  <a:gd name="T10" fmla="*/ 2147483647 w 159"/>
                  <a:gd name="T11" fmla="*/ 2147483647 h 180"/>
                  <a:gd name="T12" fmla="*/ 2147483647 w 159"/>
                  <a:gd name="T13" fmla="*/ 2147483647 h 180"/>
                  <a:gd name="T14" fmla="*/ 2138459727 w 159"/>
                  <a:gd name="T15" fmla="*/ 2147483647 h 180"/>
                  <a:gd name="T16" fmla="*/ 1990925145 w 159"/>
                  <a:gd name="T17" fmla="*/ 2147483647 h 180"/>
                  <a:gd name="T18" fmla="*/ 1990925145 w 159"/>
                  <a:gd name="T19" fmla="*/ 2147483647 h 180"/>
                  <a:gd name="T20" fmla="*/ 1990925145 w 159"/>
                  <a:gd name="T21" fmla="*/ 2147483647 h 180"/>
                  <a:gd name="T22" fmla="*/ 1990925145 w 159"/>
                  <a:gd name="T23" fmla="*/ 2147483647 h 180"/>
                  <a:gd name="T24" fmla="*/ 2147483647 w 159"/>
                  <a:gd name="T25" fmla="*/ 2147483647 h 180"/>
                  <a:gd name="T26" fmla="*/ 2147483647 w 159"/>
                  <a:gd name="T27" fmla="*/ 2147483647 h 180"/>
                  <a:gd name="T28" fmla="*/ 2147483647 w 159"/>
                  <a:gd name="T29" fmla="*/ 2147483647 h 180"/>
                  <a:gd name="T30" fmla="*/ 2147483647 w 159"/>
                  <a:gd name="T31" fmla="*/ 2147483647 h 180"/>
                  <a:gd name="T32" fmla="*/ 2147483647 w 159"/>
                  <a:gd name="T33" fmla="*/ 1851747921 h 180"/>
                  <a:gd name="T34" fmla="*/ 2138459727 w 159"/>
                  <a:gd name="T35" fmla="*/ 0 h 180"/>
                  <a:gd name="T36" fmla="*/ 1917245915 w 159"/>
                  <a:gd name="T37" fmla="*/ 0 h 180"/>
                  <a:gd name="T38" fmla="*/ 0 w 159"/>
                  <a:gd name="T39" fmla="*/ 2147483647 h 180"/>
                  <a:gd name="T40" fmla="*/ 0 w 159"/>
                  <a:gd name="T41" fmla="*/ 2147483647 h 180"/>
                  <a:gd name="T42" fmla="*/ 442427624 w 159"/>
                  <a:gd name="T43" fmla="*/ 2147483647 h 180"/>
                  <a:gd name="T44" fmla="*/ 1990925145 w 159"/>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9"/>
                  <a:gd name="T70" fmla="*/ 0 h 180"/>
                  <a:gd name="T71" fmla="*/ 159 w 159"/>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9" h="180">
                    <a:moveTo>
                      <a:pt x="27" y="37"/>
                    </a:moveTo>
                    <a:lnTo>
                      <a:pt x="27" y="37"/>
                    </a:lnTo>
                    <a:cubicBezTo>
                      <a:pt x="27" y="32"/>
                      <a:pt x="28" y="29"/>
                      <a:pt x="28" y="27"/>
                    </a:cubicBezTo>
                    <a:lnTo>
                      <a:pt x="128" y="52"/>
                    </a:lnTo>
                    <a:cubicBezTo>
                      <a:pt x="129" y="53"/>
                      <a:pt x="132" y="56"/>
                      <a:pt x="132" y="62"/>
                    </a:cubicBezTo>
                    <a:lnTo>
                      <a:pt x="132" y="145"/>
                    </a:lnTo>
                    <a:cubicBezTo>
                      <a:pt x="132" y="149"/>
                      <a:pt x="131" y="152"/>
                      <a:pt x="130" y="153"/>
                    </a:cubicBezTo>
                    <a:lnTo>
                      <a:pt x="29" y="141"/>
                    </a:lnTo>
                    <a:cubicBezTo>
                      <a:pt x="28" y="140"/>
                      <a:pt x="27" y="136"/>
                      <a:pt x="27" y="130"/>
                    </a:cubicBezTo>
                    <a:lnTo>
                      <a:pt x="27" y="37"/>
                    </a:lnTo>
                    <a:close/>
                    <a:moveTo>
                      <a:pt x="27" y="168"/>
                    </a:moveTo>
                    <a:lnTo>
                      <a:pt x="27" y="168"/>
                    </a:lnTo>
                    <a:lnTo>
                      <a:pt x="131" y="180"/>
                    </a:lnTo>
                    <a:lnTo>
                      <a:pt x="132" y="180"/>
                    </a:lnTo>
                    <a:cubicBezTo>
                      <a:pt x="147" y="179"/>
                      <a:pt x="159" y="164"/>
                      <a:pt x="159" y="145"/>
                    </a:cubicBezTo>
                    <a:lnTo>
                      <a:pt x="159" y="62"/>
                    </a:lnTo>
                    <a:cubicBezTo>
                      <a:pt x="159" y="43"/>
                      <a:pt x="148" y="28"/>
                      <a:pt x="135" y="26"/>
                    </a:cubicBezTo>
                    <a:lnTo>
                      <a:pt x="29" y="0"/>
                    </a:lnTo>
                    <a:lnTo>
                      <a:pt x="26" y="0"/>
                    </a:lnTo>
                    <a:cubicBezTo>
                      <a:pt x="11" y="0"/>
                      <a:pt x="0" y="15"/>
                      <a:pt x="0" y="37"/>
                    </a:cubicBezTo>
                    <a:lnTo>
                      <a:pt x="0" y="130"/>
                    </a:lnTo>
                    <a:cubicBezTo>
                      <a:pt x="0" y="139"/>
                      <a:pt x="2" y="147"/>
                      <a:pt x="6" y="154"/>
                    </a:cubicBezTo>
                    <a:cubicBezTo>
                      <a:pt x="10" y="163"/>
                      <a:pt x="18" y="168"/>
                      <a:pt x="27" y="16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7" name="Freeform 42"/>
              <p:cNvSpPr>
                <a:spLocks noEditPoints="1"/>
              </p:cNvSpPr>
              <p:nvPr/>
            </p:nvSpPr>
            <p:spPr bwMode="auto">
              <a:xfrm>
                <a:off x="1152525" y="2476501"/>
                <a:ext cx="55563" cy="65088"/>
              </a:xfrm>
              <a:custGeom>
                <a:avLst/>
                <a:gdLst>
                  <a:gd name="T0" fmla="*/ 1983926116 w 131"/>
                  <a:gd name="T1" fmla="*/ 2147483647 h 154"/>
                  <a:gd name="T2" fmla="*/ 1983926116 w 131"/>
                  <a:gd name="T3" fmla="*/ 2147483647 h 154"/>
                  <a:gd name="T4" fmla="*/ 2060203511 w 131"/>
                  <a:gd name="T5" fmla="*/ 2038553624 h 154"/>
                  <a:gd name="T6" fmla="*/ 2147483647 w 131"/>
                  <a:gd name="T7" fmla="*/ 2147483647 h 154"/>
                  <a:gd name="T8" fmla="*/ 2147483647 w 131"/>
                  <a:gd name="T9" fmla="*/ 2147483647 h 154"/>
                  <a:gd name="T10" fmla="*/ 2147483647 w 131"/>
                  <a:gd name="T11" fmla="*/ 2147483647 h 154"/>
                  <a:gd name="T12" fmla="*/ 2147483647 w 131"/>
                  <a:gd name="T13" fmla="*/ 2147483647 h 154"/>
                  <a:gd name="T14" fmla="*/ 2147483647 w 131"/>
                  <a:gd name="T15" fmla="*/ 2147483647 h 154"/>
                  <a:gd name="T16" fmla="*/ 2147483647 w 131"/>
                  <a:gd name="T17" fmla="*/ 2147483647 h 154"/>
                  <a:gd name="T18" fmla="*/ 2136480482 w 131"/>
                  <a:gd name="T19" fmla="*/ 2147483647 h 154"/>
                  <a:gd name="T20" fmla="*/ 1983926116 w 131"/>
                  <a:gd name="T21" fmla="*/ 2147483647 h 154"/>
                  <a:gd name="T22" fmla="*/ 1983926116 w 131"/>
                  <a:gd name="T23" fmla="*/ 2147483647 h 154"/>
                  <a:gd name="T24" fmla="*/ 381565966 w 131"/>
                  <a:gd name="T25" fmla="*/ 2147483647 h 154"/>
                  <a:gd name="T26" fmla="*/ 381565966 w 131"/>
                  <a:gd name="T27" fmla="*/ 2147483647 h 154"/>
                  <a:gd name="T28" fmla="*/ 1907649145 w 131"/>
                  <a:gd name="T29" fmla="*/ 2147483647 h 154"/>
                  <a:gd name="T30" fmla="*/ 2147483647 w 131"/>
                  <a:gd name="T31" fmla="*/ 2147483647 h 154"/>
                  <a:gd name="T32" fmla="*/ 2147483647 w 131"/>
                  <a:gd name="T33" fmla="*/ 2147483647 h 154"/>
                  <a:gd name="T34" fmla="*/ 2147483647 w 131"/>
                  <a:gd name="T35" fmla="*/ 2147483647 h 154"/>
                  <a:gd name="T36" fmla="*/ 2147483647 w 131"/>
                  <a:gd name="T37" fmla="*/ 2147483647 h 154"/>
                  <a:gd name="T38" fmla="*/ 2147483647 w 131"/>
                  <a:gd name="T39" fmla="*/ 1812047807 h 154"/>
                  <a:gd name="T40" fmla="*/ 2147483647 w 131"/>
                  <a:gd name="T41" fmla="*/ 0 h 154"/>
                  <a:gd name="T42" fmla="*/ 1983926116 w 131"/>
                  <a:gd name="T43" fmla="*/ 0 h 154"/>
                  <a:gd name="T44" fmla="*/ 0 w 131"/>
                  <a:gd name="T45" fmla="*/ 2147483647 h 154"/>
                  <a:gd name="T46" fmla="*/ 0 w 131"/>
                  <a:gd name="T47" fmla="*/ 2147483647 h 154"/>
                  <a:gd name="T48" fmla="*/ 381565966 w 131"/>
                  <a:gd name="T49" fmla="*/ 2147483647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6" y="35"/>
                    </a:moveTo>
                    <a:lnTo>
                      <a:pt x="26" y="35"/>
                    </a:lnTo>
                    <a:cubicBezTo>
                      <a:pt x="26" y="31"/>
                      <a:pt x="27" y="29"/>
                      <a:pt x="27" y="27"/>
                    </a:cubicBezTo>
                    <a:lnTo>
                      <a:pt x="100" y="49"/>
                    </a:lnTo>
                    <a:lnTo>
                      <a:pt x="101" y="50"/>
                    </a:lnTo>
                    <a:cubicBezTo>
                      <a:pt x="102" y="50"/>
                      <a:pt x="104" y="53"/>
                      <a:pt x="104" y="57"/>
                    </a:cubicBezTo>
                    <a:lnTo>
                      <a:pt x="104" y="121"/>
                    </a:lnTo>
                    <a:cubicBezTo>
                      <a:pt x="104" y="124"/>
                      <a:pt x="103" y="126"/>
                      <a:pt x="103" y="127"/>
                    </a:cubicBezTo>
                    <a:lnTo>
                      <a:pt x="29" y="116"/>
                    </a:lnTo>
                    <a:lnTo>
                      <a:pt x="28" y="116"/>
                    </a:lnTo>
                    <a:cubicBezTo>
                      <a:pt x="27" y="115"/>
                      <a:pt x="26" y="112"/>
                      <a:pt x="26" y="107"/>
                    </a:cubicBezTo>
                    <a:lnTo>
                      <a:pt x="26" y="35"/>
                    </a:lnTo>
                    <a:close/>
                    <a:moveTo>
                      <a:pt x="5" y="130"/>
                    </a:moveTo>
                    <a:lnTo>
                      <a:pt x="5" y="130"/>
                    </a:lnTo>
                    <a:cubicBezTo>
                      <a:pt x="10" y="137"/>
                      <a:pt x="16" y="142"/>
                      <a:pt x="25" y="143"/>
                    </a:cubicBezTo>
                    <a:lnTo>
                      <a:pt x="103" y="154"/>
                    </a:lnTo>
                    <a:lnTo>
                      <a:pt x="105" y="154"/>
                    </a:lnTo>
                    <a:cubicBezTo>
                      <a:pt x="119" y="153"/>
                      <a:pt x="131" y="139"/>
                      <a:pt x="131" y="121"/>
                    </a:cubicBezTo>
                    <a:lnTo>
                      <a:pt x="131" y="57"/>
                    </a:lnTo>
                    <a:cubicBezTo>
                      <a:pt x="131" y="40"/>
                      <a:pt x="121" y="26"/>
                      <a:pt x="107" y="24"/>
                    </a:cubicBezTo>
                    <a:lnTo>
                      <a:pt x="31" y="0"/>
                    </a:lnTo>
                    <a:lnTo>
                      <a:pt x="26" y="0"/>
                    </a:lnTo>
                    <a:cubicBezTo>
                      <a:pt x="10" y="0"/>
                      <a:pt x="0" y="14"/>
                      <a:pt x="0" y="35"/>
                    </a:cubicBezTo>
                    <a:lnTo>
                      <a:pt x="0" y="107"/>
                    </a:lnTo>
                    <a:cubicBezTo>
                      <a:pt x="0" y="115"/>
                      <a:pt x="2" y="124"/>
                      <a:pt x="5" y="13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8" name="Freeform 43"/>
              <p:cNvSpPr>
                <a:spLocks noEditPoints="1"/>
              </p:cNvSpPr>
              <p:nvPr/>
            </p:nvSpPr>
            <p:spPr bwMode="auto">
              <a:xfrm>
                <a:off x="1039813" y="2566988"/>
                <a:ext cx="66675" cy="71438"/>
              </a:xfrm>
              <a:custGeom>
                <a:avLst/>
                <a:gdLst>
                  <a:gd name="T0" fmla="*/ 1990925145 w 159"/>
                  <a:gd name="T1" fmla="*/ 2147483647 h 169"/>
                  <a:gd name="T2" fmla="*/ 1990925145 w 159"/>
                  <a:gd name="T3" fmla="*/ 2147483647 h 169"/>
                  <a:gd name="T4" fmla="*/ 2138459727 w 159"/>
                  <a:gd name="T5" fmla="*/ 2039318182 h 169"/>
                  <a:gd name="T6" fmla="*/ 2147483647 w 159"/>
                  <a:gd name="T7" fmla="*/ 2147483647 h 169"/>
                  <a:gd name="T8" fmla="*/ 2147483647 w 159"/>
                  <a:gd name="T9" fmla="*/ 2147483647 h 169"/>
                  <a:gd name="T10" fmla="*/ 2147483647 w 159"/>
                  <a:gd name="T11" fmla="*/ 2147483647 h 169"/>
                  <a:gd name="T12" fmla="*/ 2147483647 w 159"/>
                  <a:gd name="T13" fmla="*/ 2147483647 h 169"/>
                  <a:gd name="T14" fmla="*/ 2138459727 w 159"/>
                  <a:gd name="T15" fmla="*/ 2147483647 h 169"/>
                  <a:gd name="T16" fmla="*/ 1990925145 w 159"/>
                  <a:gd name="T17" fmla="*/ 2147483647 h 169"/>
                  <a:gd name="T18" fmla="*/ 1990925145 w 159"/>
                  <a:gd name="T19" fmla="*/ 2147483647 h 169"/>
                  <a:gd name="T20" fmla="*/ 1990925145 w 159"/>
                  <a:gd name="T21" fmla="*/ 2147483647 h 169"/>
                  <a:gd name="T22" fmla="*/ 1990925145 w 159"/>
                  <a:gd name="T23" fmla="*/ 2147483647 h 169"/>
                  <a:gd name="T24" fmla="*/ 2147483647 w 159"/>
                  <a:gd name="T25" fmla="*/ 2147483647 h 169"/>
                  <a:gd name="T26" fmla="*/ 2147483647 w 159"/>
                  <a:gd name="T27" fmla="*/ 2147483647 h 169"/>
                  <a:gd name="T28" fmla="*/ 2147483647 w 159"/>
                  <a:gd name="T29" fmla="*/ 2147483647 h 169"/>
                  <a:gd name="T30" fmla="*/ 2147483647 w 159"/>
                  <a:gd name="T31" fmla="*/ 755296220 h 169"/>
                  <a:gd name="T32" fmla="*/ 2138459727 w 159"/>
                  <a:gd name="T33" fmla="*/ 0 h 169"/>
                  <a:gd name="T34" fmla="*/ 1917245915 w 159"/>
                  <a:gd name="T35" fmla="*/ 0 h 169"/>
                  <a:gd name="T36" fmla="*/ 0 w 159"/>
                  <a:gd name="T37" fmla="*/ 2147483647 h 169"/>
                  <a:gd name="T38" fmla="*/ 0 w 159"/>
                  <a:gd name="T39" fmla="*/ 2147483647 h 169"/>
                  <a:gd name="T40" fmla="*/ 1990925145 w 159"/>
                  <a:gd name="T41" fmla="*/ 2147483647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27" y="38"/>
                    </a:moveTo>
                    <a:lnTo>
                      <a:pt x="27" y="38"/>
                    </a:lnTo>
                    <a:cubicBezTo>
                      <a:pt x="27" y="33"/>
                      <a:pt x="28" y="29"/>
                      <a:pt x="29" y="27"/>
                    </a:cubicBezTo>
                    <a:lnTo>
                      <a:pt x="129" y="36"/>
                    </a:lnTo>
                    <a:cubicBezTo>
                      <a:pt x="130" y="37"/>
                      <a:pt x="132" y="41"/>
                      <a:pt x="132" y="46"/>
                    </a:cubicBezTo>
                    <a:lnTo>
                      <a:pt x="132" y="133"/>
                    </a:lnTo>
                    <a:cubicBezTo>
                      <a:pt x="132" y="137"/>
                      <a:pt x="130" y="140"/>
                      <a:pt x="129" y="141"/>
                    </a:cubicBezTo>
                    <a:lnTo>
                      <a:pt x="29" y="142"/>
                    </a:lnTo>
                    <a:cubicBezTo>
                      <a:pt x="28" y="140"/>
                      <a:pt x="27" y="136"/>
                      <a:pt x="27" y="130"/>
                    </a:cubicBezTo>
                    <a:lnTo>
                      <a:pt x="27" y="38"/>
                    </a:lnTo>
                    <a:close/>
                    <a:moveTo>
                      <a:pt x="27" y="169"/>
                    </a:moveTo>
                    <a:lnTo>
                      <a:pt x="27" y="169"/>
                    </a:lnTo>
                    <a:lnTo>
                      <a:pt x="132" y="168"/>
                    </a:lnTo>
                    <a:cubicBezTo>
                      <a:pt x="147" y="167"/>
                      <a:pt x="159" y="152"/>
                      <a:pt x="159" y="133"/>
                    </a:cubicBezTo>
                    <a:lnTo>
                      <a:pt x="159" y="46"/>
                    </a:lnTo>
                    <a:cubicBezTo>
                      <a:pt x="159" y="27"/>
                      <a:pt x="148" y="12"/>
                      <a:pt x="132" y="10"/>
                    </a:cubicBezTo>
                    <a:lnTo>
                      <a:pt x="29" y="0"/>
                    </a:lnTo>
                    <a:lnTo>
                      <a:pt x="26" y="0"/>
                    </a:lnTo>
                    <a:cubicBezTo>
                      <a:pt x="11" y="0"/>
                      <a:pt x="0" y="16"/>
                      <a:pt x="0" y="38"/>
                    </a:cubicBezTo>
                    <a:lnTo>
                      <a:pt x="0" y="130"/>
                    </a:lnTo>
                    <a:cubicBezTo>
                      <a:pt x="0" y="152"/>
                      <a:pt x="11" y="169"/>
                      <a:pt x="27" y="1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19" name="Freeform 44"/>
              <p:cNvSpPr>
                <a:spLocks noEditPoints="1"/>
              </p:cNvSpPr>
              <p:nvPr/>
            </p:nvSpPr>
            <p:spPr bwMode="auto">
              <a:xfrm>
                <a:off x="1152525" y="2579688"/>
                <a:ext cx="55563" cy="61913"/>
              </a:xfrm>
              <a:custGeom>
                <a:avLst/>
                <a:gdLst>
                  <a:gd name="T0" fmla="*/ 1983926116 w 131"/>
                  <a:gd name="T1" fmla="*/ 2147483647 h 147"/>
                  <a:gd name="T2" fmla="*/ 1983926116 w 131"/>
                  <a:gd name="T3" fmla="*/ 2147483647 h 147"/>
                  <a:gd name="T4" fmla="*/ 2060203511 w 131"/>
                  <a:gd name="T5" fmla="*/ 2017278427 h 147"/>
                  <a:gd name="T6" fmla="*/ 2147483647 w 131"/>
                  <a:gd name="T7" fmla="*/ 2147483647 h 147"/>
                  <a:gd name="T8" fmla="*/ 2147483647 w 131"/>
                  <a:gd name="T9" fmla="*/ 2147483647 h 147"/>
                  <a:gd name="T10" fmla="*/ 2147483647 w 131"/>
                  <a:gd name="T11" fmla="*/ 2147483647 h 147"/>
                  <a:gd name="T12" fmla="*/ 2147483647 w 131"/>
                  <a:gd name="T13" fmla="*/ 2147483647 h 147"/>
                  <a:gd name="T14" fmla="*/ 2136480482 w 131"/>
                  <a:gd name="T15" fmla="*/ 2147483647 h 147"/>
                  <a:gd name="T16" fmla="*/ 1983926116 w 131"/>
                  <a:gd name="T17" fmla="*/ 2147483647 h 147"/>
                  <a:gd name="T18" fmla="*/ 1983926116 w 131"/>
                  <a:gd name="T19" fmla="*/ 2147483647 h 147"/>
                  <a:gd name="T20" fmla="*/ 1983926116 w 131"/>
                  <a:gd name="T21" fmla="*/ 2147483647 h 147"/>
                  <a:gd name="T22" fmla="*/ 1983926116 w 131"/>
                  <a:gd name="T23" fmla="*/ 2147483647 h 147"/>
                  <a:gd name="T24" fmla="*/ 2147483647 w 131"/>
                  <a:gd name="T25" fmla="*/ 2147483647 h 147"/>
                  <a:gd name="T26" fmla="*/ 2147483647 w 131"/>
                  <a:gd name="T27" fmla="*/ 2147483647 h 147"/>
                  <a:gd name="T28" fmla="*/ 2147483647 w 131"/>
                  <a:gd name="T29" fmla="*/ 2147483647 h 147"/>
                  <a:gd name="T30" fmla="*/ 2147483647 w 131"/>
                  <a:gd name="T31" fmla="*/ 971209857 h 147"/>
                  <a:gd name="T32" fmla="*/ 2136480482 w 131"/>
                  <a:gd name="T33" fmla="*/ 0 h 147"/>
                  <a:gd name="T34" fmla="*/ 1983926116 w 131"/>
                  <a:gd name="T35" fmla="*/ 0 h 147"/>
                  <a:gd name="T36" fmla="*/ 0 w 131"/>
                  <a:gd name="T37" fmla="*/ 2147483647 h 147"/>
                  <a:gd name="T38" fmla="*/ 0 w 131"/>
                  <a:gd name="T39" fmla="*/ 2147483647 h 147"/>
                  <a:gd name="T40" fmla="*/ 1983926116 w 131"/>
                  <a:gd name="T41" fmla="*/ 2147483647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6" y="34"/>
                    </a:moveTo>
                    <a:lnTo>
                      <a:pt x="26" y="34"/>
                    </a:lnTo>
                    <a:cubicBezTo>
                      <a:pt x="26" y="31"/>
                      <a:pt x="27" y="28"/>
                      <a:pt x="27" y="27"/>
                    </a:cubicBezTo>
                    <a:lnTo>
                      <a:pt x="102" y="39"/>
                    </a:lnTo>
                    <a:cubicBezTo>
                      <a:pt x="102" y="40"/>
                      <a:pt x="104" y="42"/>
                      <a:pt x="104" y="46"/>
                    </a:cubicBezTo>
                    <a:lnTo>
                      <a:pt x="104" y="114"/>
                    </a:lnTo>
                    <a:cubicBezTo>
                      <a:pt x="104" y="117"/>
                      <a:pt x="103" y="119"/>
                      <a:pt x="104" y="120"/>
                    </a:cubicBezTo>
                    <a:lnTo>
                      <a:pt x="28" y="120"/>
                    </a:lnTo>
                    <a:cubicBezTo>
                      <a:pt x="27" y="119"/>
                      <a:pt x="26" y="116"/>
                      <a:pt x="26" y="112"/>
                    </a:cubicBezTo>
                    <a:lnTo>
                      <a:pt x="26" y="34"/>
                    </a:lnTo>
                    <a:close/>
                    <a:moveTo>
                      <a:pt x="26" y="147"/>
                    </a:moveTo>
                    <a:lnTo>
                      <a:pt x="26" y="147"/>
                    </a:lnTo>
                    <a:lnTo>
                      <a:pt x="104" y="146"/>
                    </a:lnTo>
                    <a:cubicBezTo>
                      <a:pt x="119" y="145"/>
                      <a:pt x="131" y="131"/>
                      <a:pt x="131" y="114"/>
                    </a:cubicBezTo>
                    <a:lnTo>
                      <a:pt x="131" y="46"/>
                    </a:lnTo>
                    <a:cubicBezTo>
                      <a:pt x="131" y="29"/>
                      <a:pt x="120" y="15"/>
                      <a:pt x="106" y="13"/>
                    </a:cubicBezTo>
                    <a:lnTo>
                      <a:pt x="28" y="0"/>
                    </a:lnTo>
                    <a:lnTo>
                      <a:pt x="26" y="0"/>
                    </a:lnTo>
                    <a:cubicBezTo>
                      <a:pt x="11" y="0"/>
                      <a:pt x="0" y="15"/>
                      <a:pt x="0" y="34"/>
                    </a:cubicBezTo>
                    <a:lnTo>
                      <a:pt x="0" y="112"/>
                    </a:lnTo>
                    <a:cubicBezTo>
                      <a:pt x="0" y="132"/>
                      <a:pt x="11" y="147"/>
                      <a:pt x="26" y="14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0" name="Freeform 45"/>
              <p:cNvSpPr>
                <a:spLocks noEditPoints="1"/>
              </p:cNvSpPr>
              <p:nvPr/>
            </p:nvSpPr>
            <p:spPr bwMode="auto">
              <a:xfrm>
                <a:off x="1039813" y="2689226"/>
                <a:ext cx="66675" cy="71438"/>
              </a:xfrm>
              <a:custGeom>
                <a:avLst/>
                <a:gdLst>
                  <a:gd name="T0" fmla="*/ 2147483647 w 159"/>
                  <a:gd name="T1" fmla="*/ 2147483647 h 169"/>
                  <a:gd name="T2" fmla="*/ 2147483647 w 159"/>
                  <a:gd name="T3" fmla="*/ 2147483647 h 169"/>
                  <a:gd name="T4" fmla="*/ 2147483647 w 159"/>
                  <a:gd name="T5" fmla="*/ 2147483647 h 169"/>
                  <a:gd name="T6" fmla="*/ 2138459727 w 159"/>
                  <a:gd name="T7" fmla="*/ 2147483647 h 169"/>
                  <a:gd name="T8" fmla="*/ 1990925145 w 159"/>
                  <a:gd name="T9" fmla="*/ 2147483647 h 169"/>
                  <a:gd name="T10" fmla="*/ 1990925145 w 159"/>
                  <a:gd name="T11" fmla="*/ 2147483647 h 169"/>
                  <a:gd name="T12" fmla="*/ 2138459727 w 159"/>
                  <a:gd name="T13" fmla="*/ 2039318182 h 169"/>
                  <a:gd name="T14" fmla="*/ 2147483647 w 159"/>
                  <a:gd name="T15" fmla="*/ 2147483647 h 169"/>
                  <a:gd name="T16" fmla="*/ 2147483647 w 159"/>
                  <a:gd name="T17" fmla="*/ 2147483647 h 169"/>
                  <a:gd name="T18" fmla="*/ 2147483647 w 159"/>
                  <a:gd name="T19" fmla="*/ 2147483647 h 169"/>
                  <a:gd name="T20" fmla="*/ 2147483647 w 159"/>
                  <a:gd name="T21" fmla="*/ 226570901 h 169"/>
                  <a:gd name="T22" fmla="*/ 2147483647 w 159"/>
                  <a:gd name="T23" fmla="*/ 226570901 h 169"/>
                  <a:gd name="T24" fmla="*/ 2064780497 w 159"/>
                  <a:gd name="T25" fmla="*/ 0 h 169"/>
                  <a:gd name="T26" fmla="*/ 1917245915 w 159"/>
                  <a:gd name="T27" fmla="*/ 0 h 169"/>
                  <a:gd name="T28" fmla="*/ 0 w 159"/>
                  <a:gd name="T29" fmla="*/ 2147483647 h 169"/>
                  <a:gd name="T30" fmla="*/ 0 w 159"/>
                  <a:gd name="T31" fmla="*/ 2147483647 h 169"/>
                  <a:gd name="T32" fmla="*/ 1990925145 w 159"/>
                  <a:gd name="T33" fmla="*/ 2147483647 h 169"/>
                  <a:gd name="T34" fmla="*/ 2147483647 w 159"/>
                  <a:gd name="T35" fmla="*/ 2147483647 h 169"/>
                  <a:gd name="T36" fmla="*/ 2147483647 w 159"/>
                  <a:gd name="T37" fmla="*/ 2147483647 h 169"/>
                  <a:gd name="T38" fmla="*/ 2147483647 w 159"/>
                  <a:gd name="T39" fmla="*/ 2147483647 h 169"/>
                  <a:gd name="T40" fmla="*/ 2147483647 w 159"/>
                  <a:gd name="T41" fmla="*/ 226570901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132" y="126"/>
                    </a:moveTo>
                    <a:lnTo>
                      <a:pt x="132" y="126"/>
                    </a:lnTo>
                    <a:cubicBezTo>
                      <a:pt x="132" y="130"/>
                      <a:pt x="130" y="133"/>
                      <a:pt x="129" y="135"/>
                    </a:cubicBezTo>
                    <a:lnTo>
                      <a:pt x="29" y="142"/>
                    </a:lnTo>
                    <a:cubicBezTo>
                      <a:pt x="28" y="140"/>
                      <a:pt x="27" y="136"/>
                      <a:pt x="27" y="130"/>
                    </a:cubicBezTo>
                    <a:lnTo>
                      <a:pt x="27" y="38"/>
                    </a:lnTo>
                    <a:cubicBezTo>
                      <a:pt x="27" y="32"/>
                      <a:pt x="28" y="29"/>
                      <a:pt x="29" y="27"/>
                    </a:cubicBezTo>
                    <a:lnTo>
                      <a:pt x="129" y="29"/>
                    </a:lnTo>
                    <a:cubicBezTo>
                      <a:pt x="130" y="31"/>
                      <a:pt x="132" y="34"/>
                      <a:pt x="132" y="39"/>
                    </a:cubicBezTo>
                    <a:lnTo>
                      <a:pt x="132" y="126"/>
                    </a:lnTo>
                    <a:close/>
                    <a:moveTo>
                      <a:pt x="133" y="3"/>
                    </a:moveTo>
                    <a:lnTo>
                      <a:pt x="133" y="3"/>
                    </a:lnTo>
                    <a:lnTo>
                      <a:pt x="28" y="0"/>
                    </a:lnTo>
                    <a:lnTo>
                      <a:pt x="26" y="0"/>
                    </a:lnTo>
                    <a:cubicBezTo>
                      <a:pt x="11" y="0"/>
                      <a:pt x="0" y="16"/>
                      <a:pt x="0" y="38"/>
                    </a:cubicBezTo>
                    <a:lnTo>
                      <a:pt x="0" y="130"/>
                    </a:lnTo>
                    <a:cubicBezTo>
                      <a:pt x="0" y="153"/>
                      <a:pt x="11" y="169"/>
                      <a:pt x="27" y="169"/>
                    </a:cubicBezTo>
                    <a:lnTo>
                      <a:pt x="132" y="161"/>
                    </a:lnTo>
                    <a:cubicBezTo>
                      <a:pt x="147" y="160"/>
                      <a:pt x="159" y="145"/>
                      <a:pt x="159" y="126"/>
                    </a:cubicBezTo>
                    <a:lnTo>
                      <a:pt x="159" y="39"/>
                    </a:lnTo>
                    <a:cubicBezTo>
                      <a:pt x="159" y="21"/>
                      <a:pt x="148" y="5"/>
                      <a:pt x="133" y="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1" name="Freeform 46"/>
              <p:cNvSpPr>
                <a:spLocks noEditPoints="1"/>
              </p:cNvSpPr>
              <p:nvPr/>
            </p:nvSpPr>
            <p:spPr bwMode="auto">
              <a:xfrm>
                <a:off x="1150938" y="2689226"/>
                <a:ext cx="57150" cy="60325"/>
              </a:xfrm>
              <a:custGeom>
                <a:avLst/>
                <a:gdLst>
                  <a:gd name="T0" fmla="*/ 2147483647 w 136"/>
                  <a:gd name="T1" fmla="*/ 2147483647 h 144"/>
                  <a:gd name="T2" fmla="*/ 2147483647 w 136"/>
                  <a:gd name="T3" fmla="*/ 2147483647 h 144"/>
                  <a:gd name="T4" fmla="*/ 2147483647 w 136"/>
                  <a:gd name="T5" fmla="*/ 2147483647 h 144"/>
                  <a:gd name="T6" fmla="*/ 2077702958 w 136"/>
                  <a:gd name="T7" fmla="*/ 2147483647 h 144"/>
                  <a:gd name="T8" fmla="*/ 2003537386 w 136"/>
                  <a:gd name="T9" fmla="*/ 2147483647 h 144"/>
                  <a:gd name="T10" fmla="*/ 2003537386 w 136"/>
                  <a:gd name="T11" fmla="*/ 2147483647 h 144"/>
                  <a:gd name="T12" fmla="*/ 2077702958 w 136"/>
                  <a:gd name="T13" fmla="*/ 1985046490 h 144"/>
                  <a:gd name="T14" fmla="*/ 2147483647 w 136"/>
                  <a:gd name="T15" fmla="*/ 2132112976 h 144"/>
                  <a:gd name="T16" fmla="*/ 2147483647 w 136"/>
                  <a:gd name="T17" fmla="*/ 2147483647 h 144"/>
                  <a:gd name="T18" fmla="*/ 2147483647 w 136"/>
                  <a:gd name="T19" fmla="*/ 2147483647 h 144"/>
                  <a:gd name="T20" fmla="*/ 2147483647 w 136"/>
                  <a:gd name="T21" fmla="*/ 147066485 h 144"/>
                  <a:gd name="T22" fmla="*/ 2147483647 w 136"/>
                  <a:gd name="T23" fmla="*/ 147066485 h 144"/>
                  <a:gd name="T24" fmla="*/ 1929371393 w 136"/>
                  <a:gd name="T25" fmla="*/ 0 h 144"/>
                  <a:gd name="T26" fmla="*/ 1780863336 w 136"/>
                  <a:gd name="T27" fmla="*/ 0 h 144"/>
                  <a:gd name="T28" fmla="*/ 0 w 136"/>
                  <a:gd name="T29" fmla="*/ 2147483647 h 144"/>
                  <a:gd name="T30" fmla="*/ 0 w 136"/>
                  <a:gd name="T31" fmla="*/ 2147483647 h 144"/>
                  <a:gd name="T32" fmla="*/ 1855205821 w 136"/>
                  <a:gd name="T33" fmla="*/ 2147483647 h 144"/>
                  <a:gd name="T34" fmla="*/ 2147483647 w 136"/>
                  <a:gd name="T35" fmla="*/ 2147483647 h 144"/>
                  <a:gd name="T36" fmla="*/ 2147483647 w 136"/>
                  <a:gd name="T37" fmla="*/ 2147483647 h 144"/>
                  <a:gd name="T38" fmla="*/ 2147483647 w 136"/>
                  <a:gd name="T39" fmla="*/ 2147483647 h 144"/>
                  <a:gd name="T40" fmla="*/ 2147483647 w 136"/>
                  <a:gd name="T41" fmla="*/ 147066485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
                  <a:gd name="T64" fmla="*/ 0 h 144"/>
                  <a:gd name="T65" fmla="*/ 136 w 136"/>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 h="144">
                    <a:moveTo>
                      <a:pt x="109" y="106"/>
                    </a:moveTo>
                    <a:lnTo>
                      <a:pt x="109" y="106"/>
                    </a:lnTo>
                    <a:cubicBezTo>
                      <a:pt x="109" y="108"/>
                      <a:pt x="108" y="110"/>
                      <a:pt x="108" y="111"/>
                    </a:cubicBezTo>
                    <a:lnTo>
                      <a:pt x="28" y="117"/>
                    </a:lnTo>
                    <a:cubicBezTo>
                      <a:pt x="27" y="115"/>
                      <a:pt x="27" y="113"/>
                      <a:pt x="27" y="110"/>
                    </a:cubicBezTo>
                    <a:lnTo>
                      <a:pt x="27" y="33"/>
                    </a:lnTo>
                    <a:cubicBezTo>
                      <a:pt x="27" y="30"/>
                      <a:pt x="27" y="28"/>
                      <a:pt x="28" y="27"/>
                    </a:cubicBezTo>
                    <a:lnTo>
                      <a:pt x="107" y="29"/>
                    </a:lnTo>
                    <a:cubicBezTo>
                      <a:pt x="108" y="30"/>
                      <a:pt x="109" y="32"/>
                      <a:pt x="109" y="34"/>
                    </a:cubicBezTo>
                    <a:lnTo>
                      <a:pt x="109" y="106"/>
                    </a:lnTo>
                    <a:close/>
                    <a:moveTo>
                      <a:pt x="113" y="2"/>
                    </a:moveTo>
                    <a:lnTo>
                      <a:pt x="113" y="2"/>
                    </a:lnTo>
                    <a:lnTo>
                      <a:pt x="26" y="0"/>
                    </a:lnTo>
                    <a:lnTo>
                      <a:pt x="24" y="0"/>
                    </a:lnTo>
                    <a:cubicBezTo>
                      <a:pt x="10" y="0"/>
                      <a:pt x="0" y="14"/>
                      <a:pt x="0" y="33"/>
                    </a:cubicBezTo>
                    <a:lnTo>
                      <a:pt x="0" y="110"/>
                    </a:lnTo>
                    <a:cubicBezTo>
                      <a:pt x="0" y="129"/>
                      <a:pt x="10" y="144"/>
                      <a:pt x="25" y="144"/>
                    </a:cubicBezTo>
                    <a:lnTo>
                      <a:pt x="112" y="137"/>
                    </a:lnTo>
                    <a:cubicBezTo>
                      <a:pt x="125" y="136"/>
                      <a:pt x="136" y="123"/>
                      <a:pt x="136" y="106"/>
                    </a:cubicBezTo>
                    <a:lnTo>
                      <a:pt x="136" y="34"/>
                    </a:lnTo>
                    <a:cubicBezTo>
                      <a:pt x="136" y="18"/>
                      <a:pt x="126" y="4"/>
                      <a:pt x="113" y="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2" name="Freeform 47"/>
              <p:cNvSpPr>
                <a:spLocks/>
              </p:cNvSpPr>
              <p:nvPr/>
            </p:nvSpPr>
            <p:spPr bwMode="auto">
              <a:xfrm>
                <a:off x="1036638" y="2806701"/>
                <a:ext cx="73025" cy="25400"/>
              </a:xfrm>
              <a:custGeom>
                <a:avLst/>
                <a:gdLst>
                  <a:gd name="T0" fmla="*/ 1203405568 w 173"/>
                  <a:gd name="T1" fmla="*/ 2147483647 h 58"/>
                  <a:gd name="T2" fmla="*/ 1203405568 w 173"/>
                  <a:gd name="T3" fmla="*/ 2147483647 h 58"/>
                  <a:gd name="T4" fmla="*/ 1203405568 w 173"/>
                  <a:gd name="T5" fmla="*/ 2147483647 h 58"/>
                  <a:gd name="T6" fmla="*/ 2147483647 w 173"/>
                  <a:gd name="T7" fmla="*/ 2147483647 h 58"/>
                  <a:gd name="T8" fmla="*/ 2147483647 w 173"/>
                  <a:gd name="T9" fmla="*/ 1847643297 h 58"/>
                  <a:gd name="T10" fmla="*/ 2147483647 w 173"/>
                  <a:gd name="T11" fmla="*/ 0 h 58"/>
                  <a:gd name="T12" fmla="*/ 1203405568 w 173"/>
                  <a:gd name="T13" fmla="*/ 1259826424 h 58"/>
                  <a:gd name="T14" fmla="*/ 0 w 173"/>
                  <a:gd name="T15" fmla="*/ 2147483647 h 58"/>
                  <a:gd name="T16" fmla="*/ 1203405568 w 173"/>
                  <a:gd name="T17" fmla="*/ 2147483647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5" y="43"/>
                      <a:pt x="173" y="33"/>
                      <a:pt x="173" y="22"/>
                    </a:cubicBezTo>
                    <a:cubicBezTo>
                      <a:pt x="173" y="10"/>
                      <a:pt x="165" y="0"/>
                      <a:pt x="156" y="0"/>
                    </a:cubicBezTo>
                    <a:lnTo>
                      <a:pt x="16" y="15"/>
                    </a:lnTo>
                    <a:cubicBezTo>
                      <a:pt x="7" y="15"/>
                      <a:pt x="0" y="25"/>
                      <a:pt x="0" y="37"/>
                    </a:cubicBezTo>
                    <a:cubicBezTo>
                      <a:pt x="0" y="48"/>
                      <a:pt x="7" y="58"/>
                      <a:pt x="16" y="5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3" name="Freeform 48"/>
              <p:cNvSpPr>
                <a:spLocks/>
              </p:cNvSpPr>
              <p:nvPr/>
            </p:nvSpPr>
            <p:spPr bwMode="auto">
              <a:xfrm>
                <a:off x="1036638" y="2840038"/>
                <a:ext cx="73025" cy="26988"/>
              </a:xfrm>
              <a:custGeom>
                <a:avLst/>
                <a:gdLst>
                  <a:gd name="T0" fmla="*/ 2147483647 w 173"/>
                  <a:gd name="T1" fmla="*/ 0 h 63"/>
                  <a:gd name="T2" fmla="*/ 2147483647 w 173"/>
                  <a:gd name="T3" fmla="*/ 0 h 63"/>
                  <a:gd name="T4" fmla="*/ 2147483647 w 173"/>
                  <a:gd name="T5" fmla="*/ 0 h 63"/>
                  <a:gd name="T6" fmla="*/ 1203405568 w 173"/>
                  <a:gd name="T7" fmla="*/ 1572315739 h 63"/>
                  <a:gd name="T8" fmla="*/ 0 w 173"/>
                  <a:gd name="T9" fmla="*/ 2147483647 h 63"/>
                  <a:gd name="T10" fmla="*/ 1203405568 w 173"/>
                  <a:gd name="T11" fmla="*/ 2147483647 h 63"/>
                  <a:gd name="T12" fmla="*/ 1203405568 w 173"/>
                  <a:gd name="T13" fmla="*/ 2147483647 h 63"/>
                  <a:gd name="T14" fmla="*/ 2147483647 w 173"/>
                  <a:gd name="T15" fmla="*/ 2147483647 h 63"/>
                  <a:gd name="T16" fmla="*/ 2147483647 w 173"/>
                  <a:gd name="T17" fmla="*/ 1650858102 h 63"/>
                  <a:gd name="T18" fmla="*/ 2147483647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6" y="0"/>
                    </a:moveTo>
                    <a:lnTo>
                      <a:pt x="156" y="0"/>
                    </a:lnTo>
                    <a:lnTo>
                      <a:pt x="16" y="20"/>
                    </a:lnTo>
                    <a:cubicBezTo>
                      <a:pt x="7" y="20"/>
                      <a:pt x="0" y="30"/>
                      <a:pt x="0" y="42"/>
                    </a:cubicBezTo>
                    <a:cubicBezTo>
                      <a:pt x="0" y="54"/>
                      <a:pt x="7" y="63"/>
                      <a:pt x="16" y="63"/>
                    </a:cubicBezTo>
                    <a:lnTo>
                      <a:pt x="157" y="43"/>
                    </a:lnTo>
                    <a:cubicBezTo>
                      <a:pt x="165" y="43"/>
                      <a:pt x="173" y="33"/>
                      <a:pt x="173" y="21"/>
                    </a:cubicBezTo>
                    <a:cubicBezTo>
                      <a:pt x="173" y="9"/>
                      <a:pt x="166" y="0"/>
                      <a:pt x="156"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4" name="Freeform 49"/>
              <p:cNvSpPr>
                <a:spLocks/>
              </p:cNvSpPr>
              <p:nvPr/>
            </p:nvSpPr>
            <p:spPr bwMode="auto">
              <a:xfrm>
                <a:off x="1150938" y="2797176"/>
                <a:ext cx="55563" cy="19050"/>
              </a:xfrm>
              <a:custGeom>
                <a:avLst/>
                <a:gdLst>
                  <a:gd name="T0" fmla="*/ 894954504 w 132"/>
                  <a:gd name="T1" fmla="*/ 2147483647 h 45"/>
                  <a:gd name="T2" fmla="*/ 894954504 w 132"/>
                  <a:gd name="T3" fmla="*/ 2147483647 h 45"/>
                  <a:gd name="T4" fmla="*/ 894954504 w 132"/>
                  <a:gd name="T5" fmla="*/ 2147483647 h 45"/>
                  <a:gd name="T6" fmla="*/ 2147483647 w 132"/>
                  <a:gd name="T7" fmla="*/ 2147483647 h 45"/>
                  <a:gd name="T8" fmla="*/ 2147483647 w 132"/>
                  <a:gd name="T9" fmla="*/ 1289782367 h 45"/>
                  <a:gd name="T10" fmla="*/ 2147483647 w 132"/>
                  <a:gd name="T11" fmla="*/ 0 h 45"/>
                  <a:gd name="T12" fmla="*/ 894954504 w 132"/>
                  <a:gd name="T13" fmla="*/ 910392303 h 45"/>
                  <a:gd name="T14" fmla="*/ 0 w 132"/>
                  <a:gd name="T15" fmla="*/ 2124189300 h 45"/>
                  <a:gd name="T16" fmla="*/ 894954504 w 132"/>
                  <a:gd name="T17" fmla="*/ 2147483647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
                  <a:gd name="T28" fmla="*/ 0 h 45"/>
                  <a:gd name="T29" fmla="*/ 132 w 132"/>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 h="45">
                    <a:moveTo>
                      <a:pt x="12" y="45"/>
                    </a:moveTo>
                    <a:lnTo>
                      <a:pt x="12" y="45"/>
                    </a:lnTo>
                    <a:lnTo>
                      <a:pt x="120" y="33"/>
                    </a:lnTo>
                    <a:cubicBezTo>
                      <a:pt x="127" y="33"/>
                      <a:pt x="132" y="26"/>
                      <a:pt x="132" y="17"/>
                    </a:cubicBezTo>
                    <a:cubicBezTo>
                      <a:pt x="132" y="8"/>
                      <a:pt x="127" y="0"/>
                      <a:pt x="120" y="0"/>
                    </a:cubicBezTo>
                    <a:lnTo>
                      <a:pt x="12" y="12"/>
                    </a:lnTo>
                    <a:cubicBezTo>
                      <a:pt x="5" y="12"/>
                      <a:pt x="0" y="19"/>
                      <a:pt x="0" y="28"/>
                    </a:cubicBezTo>
                    <a:cubicBezTo>
                      <a:pt x="0" y="38"/>
                      <a:pt x="5" y="45"/>
                      <a:pt x="12" y="4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5" name="Freeform 50"/>
              <p:cNvSpPr>
                <a:spLocks/>
              </p:cNvSpPr>
              <p:nvPr/>
            </p:nvSpPr>
            <p:spPr bwMode="auto">
              <a:xfrm>
                <a:off x="1150938" y="2822576"/>
                <a:ext cx="55563" cy="20638"/>
              </a:xfrm>
              <a:custGeom>
                <a:avLst/>
                <a:gdLst>
                  <a:gd name="T0" fmla="*/ 2147483647 w 132"/>
                  <a:gd name="T1" fmla="*/ 0 h 49"/>
                  <a:gd name="T2" fmla="*/ 2147483647 w 132"/>
                  <a:gd name="T3" fmla="*/ 0 h 49"/>
                  <a:gd name="T4" fmla="*/ 2147483647 w 132"/>
                  <a:gd name="T5" fmla="*/ 0 h 49"/>
                  <a:gd name="T6" fmla="*/ 894954504 w 132"/>
                  <a:gd name="T7" fmla="*/ 1120785760 h 49"/>
                  <a:gd name="T8" fmla="*/ 0 w 132"/>
                  <a:gd name="T9" fmla="*/ 2147483647 h 49"/>
                  <a:gd name="T10" fmla="*/ 894954504 w 132"/>
                  <a:gd name="T11" fmla="*/ 2147483647 h 49"/>
                  <a:gd name="T12" fmla="*/ 894954504 w 132"/>
                  <a:gd name="T13" fmla="*/ 2147483647 h 49"/>
                  <a:gd name="T14" fmla="*/ 2147483647 w 132"/>
                  <a:gd name="T15" fmla="*/ 2147483647 h 49"/>
                  <a:gd name="T16" fmla="*/ 2147483647 w 132"/>
                  <a:gd name="T17" fmla="*/ 1195469628 h 49"/>
                  <a:gd name="T18" fmla="*/ 2147483647 w 132"/>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
                  <a:gd name="T31" fmla="*/ 0 h 49"/>
                  <a:gd name="T32" fmla="*/ 132 w 132"/>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 h="49">
                    <a:moveTo>
                      <a:pt x="119" y="0"/>
                    </a:moveTo>
                    <a:lnTo>
                      <a:pt x="119" y="0"/>
                    </a:lnTo>
                    <a:lnTo>
                      <a:pt x="12" y="15"/>
                    </a:lnTo>
                    <a:cubicBezTo>
                      <a:pt x="5" y="15"/>
                      <a:pt x="0" y="23"/>
                      <a:pt x="0" y="32"/>
                    </a:cubicBezTo>
                    <a:cubicBezTo>
                      <a:pt x="0" y="41"/>
                      <a:pt x="5" y="49"/>
                      <a:pt x="12" y="49"/>
                    </a:cubicBezTo>
                    <a:lnTo>
                      <a:pt x="120" y="33"/>
                    </a:lnTo>
                    <a:cubicBezTo>
                      <a:pt x="127" y="33"/>
                      <a:pt x="132" y="25"/>
                      <a:pt x="132" y="16"/>
                    </a:cubicBezTo>
                    <a:cubicBezTo>
                      <a:pt x="132" y="7"/>
                      <a:pt x="127" y="0"/>
                      <a:pt x="11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6" name="Freeform 51"/>
              <p:cNvSpPr>
                <a:spLocks noEditPoints="1"/>
              </p:cNvSpPr>
              <p:nvPr/>
            </p:nvSpPr>
            <p:spPr bwMode="auto">
              <a:xfrm>
                <a:off x="1239838" y="2497138"/>
                <a:ext cx="38100" cy="50800"/>
              </a:xfrm>
              <a:custGeom>
                <a:avLst/>
                <a:gdLst>
                  <a:gd name="T0" fmla="*/ 1467912195 w 91"/>
                  <a:gd name="T1" fmla="*/ 2147483647 h 121"/>
                  <a:gd name="T2" fmla="*/ 1467912195 w 91"/>
                  <a:gd name="T3" fmla="*/ 2147483647 h 121"/>
                  <a:gd name="T4" fmla="*/ 1541185193 w 91"/>
                  <a:gd name="T5" fmla="*/ 1554095012 h 121"/>
                  <a:gd name="T6" fmla="*/ 2147483647 w 91"/>
                  <a:gd name="T7" fmla="*/ 2147483647 h 121"/>
                  <a:gd name="T8" fmla="*/ 2147483647 w 91"/>
                  <a:gd name="T9" fmla="*/ 2147483647 h 121"/>
                  <a:gd name="T10" fmla="*/ 2147483647 w 91"/>
                  <a:gd name="T11" fmla="*/ 2147483647 h 121"/>
                  <a:gd name="T12" fmla="*/ 2147483647 w 91"/>
                  <a:gd name="T13" fmla="*/ 2147483647 h 121"/>
                  <a:gd name="T14" fmla="*/ 1614633620 w 91"/>
                  <a:gd name="T15" fmla="*/ 2147483647 h 121"/>
                  <a:gd name="T16" fmla="*/ 1467912195 w 91"/>
                  <a:gd name="T17" fmla="*/ 2147483647 h 121"/>
                  <a:gd name="T18" fmla="*/ 1467912195 w 91"/>
                  <a:gd name="T19" fmla="*/ 2147483647 h 121"/>
                  <a:gd name="T20" fmla="*/ 220169433 w 91"/>
                  <a:gd name="T21" fmla="*/ 2147483647 h 121"/>
                  <a:gd name="T22" fmla="*/ 220169433 w 91"/>
                  <a:gd name="T23" fmla="*/ 2147483647 h 121"/>
                  <a:gd name="T24" fmla="*/ 1394464187 w 91"/>
                  <a:gd name="T25" fmla="*/ 2147483647 h 121"/>
                  <a:gd name="T26" fmla="*/ 2147483647 w 91"/>
                  <a:gd name="T27" fmla="*/ 2147483647 h 121"/>
                  <a:gd name="T28" fmla="*/ 2147483647 w 91"/>
                  <a:gd name="T29" fmla="*/ 2147483647 h 121"/>
                  <a:gd name="T30" fmla="*/ 2147483647 w 91"/>
                  <a:gd name="T31" fmla="*/ 2147483647 h 121"/>
                  <a:gd name="T32" fmla="*/ 2147483647 w 91"/>
                  <a:gd name="T33" fmla="*/ 2147483647 h 121"/>
                  <a:gd name="T34" fmla="*/ 2147483647 w 91"/>
                  <a:gd name="T35" fmla="*/ 1257975934 h 121"/>
                  <a:gd name="T36" fmla="*/ 1688081627 w 91"/>
                  <a:gd name="T37" fmla="*/ 74029874 h 121"/>
                  <a:gd name="T38" fmla="*/ 1394464187 w 91"/>
                  <a:gd name="T39" fmla="*/ 0 h 121"/>
                  <a:gd name="T40" fmla="*/ 0 w 91"/>
                  <a:gd name="T41" fmla="*/ 2147483647 h 121"/>
                  <a:gd name="T42" fmla="*/ 0 w 91"/>
                  <a:gd name="T43" fmla="*/ 2147483647 h 121"/>
                  <a:gd name="T44" fmla="*/ 220169433 w 91"/>
                  <a:gd name="T45" fmla="*/ 2147483647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1"/>
                  <a:gd name="T70" fmla="*/ 0 h 121"/>
                  <a:gd name="T71" fmla="*/ 91 w 91"/>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1" h="121">
                    <a:moveTo>
                      <a:pt x="20" y="32"/>
                    </a:moveTo>
                    <a:lnTo>
                      <a:pt x="20" y="32"/>
                    </a:lnTo>
                    <a:cubicBezTo>
                      <a:pt x="20" y="27"/>
                      <a:pt x="20" y="24"/>
                      <a:pt x="21" y="21"/>
                    </a:cubicBezTo>
                    <a:lnTo>
                      <a:pt x="68" y="37"/>
                    </a:lnTo>
                    <a:cubicBezTo>
                      <a:pt x="69" y="38"/>
                      <a:pt x="71" y="42"/>
                      <a:pt x="71" y="48"/>
                    </a:cubicBezTo>
                    <a:lnTo>
                      <a:pt x="71" y="91"/>
                    </a:lnTo>
                    <a:cubicBezTo>
                      <a:pt x="71" y="96"/>
                      <a:pt x="70" y="99"/>
                      <a:pt x="69" y="101"/>
                    </a:cubicBezTo>
                    <a:lnTo>
                      <a:pt x="22" y="97"/>
                    </a:lnTo>
                    <a:cubicBezTo>
                      <a:pt x="21" y="95"/>
                      <a:pt x="20" y="90"/>
                      <a:pt x="20" y="84"/>
                    </a:cubicBezTo>
                    <a:lnTo>
                      <a:pt x="20" y="32"/>
                    </a:lnTo>
                    <a:close/>
                    <a:moveTo>
                      <a:pt x="3" y="104"/>
                    </a:moveTo>
                    <a:lnTo>
                      <a:pt x="3" y="104"/>
                    </a:lnTo>
                    <a:cubicBezTo>
                      <a:pt x="8" y="114"/>
                      <a:pt x="14" y="116"/>
                      <a:pt x="19" y="116"/>
                    </a:cubicBezTo>
                    <a:lnTo>
                      <a:pt x="71" y="121"/>
                    </a:lnTo>
                    <a:lnTo>
                      <a:pt x="72" y="121"/>
                    </a:lnTo>
                    <a:cubicBezTo>
                      <a:pt x="83" y="120"/>
                      <a:pt x="91" y="107"/>
                      <a:pt x="91" y="91"/>
                    </a:cubicBezTo>
                    <a:lnTo>
                      <a:pt x="91" y="48"/>
                    </a:lnTo>
                    <a:cubicBezTo>
                      <a:pt x="91" y="35"/>
                      <a:pt x="85" y="20"/>
                      <a:pt x="73" y="17"/>
                    </a:cubicBezTo>
                    <a:lnTo>
                      <a:pt x="23" y="1"/>
                    </a:lnTo>
                    <a:lnTo>
                      <a:pt x="19" y="0"/>
                    </a:lnTo>
                    <a:cubicBezTo>
                      <a:pt x="7" y="0"/>
                      <a:pt x="0" y="13"/>
                      <a:pt x="0" y="32"/>
                    </a:cubicBezTo>
                    <a:lnTo>
                      <a:pt x="0" y="84"/>
                    </a:lnTo>
                    <a:cubicBezTo>
                      <a:pt x="0" y="91"/>
                      <a:pt x="1" y="98"/>
                      <a:pt x="3" y="10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7" name="Freeform 52"/>
              <p:cNvSpPr>
                <a:spLocks noEditPoints="1"/>
              </p:cNvSpPr>
              <p:nvPr/>
            </p:nvSpPr>
            <p:spPr bwMode="auto">
              <a:xfrm>
                <a:off x="1239838" y="2593976"/>
                <a:ext cx="38100" cy="53975"/>
              </a:xfrm>
              <a:custGeom>
                <a:avLst/>
                <a:gdLst>
                  <a:gd name="T0" fmla="*/ 1467912195 w 91"/>
                  <a:gd name="T1" fmla="*/ 2147483647 h 127"/>
                  <a:gd name="T2" fmla="*/ 1467912195 w 91"/>
                  <a:gd name="T3" fmla="*/ 2147483647 h 127"/>
                  <a:gd name="T4" fmla="*/ 1541185193 w 91"/>
                  <a:gd name="T5" fmla="*/ 1612078125 h 127"/>
                  <a:gd name="T6" fmla="*/ 2147483647 w 91"/>
                  <a:gd name="T7" fmla="*/ 2147483647 h 127"/>
                  <a:gd name="T8" fmla="*/ 2147483647 w 91"/>
                  <a:gd name="T9" fmla="*/ 2147483647 h 127"/>
                  <a:gd name="T10" fmla="*/ 2147483647 w 91"/>
                  <a:gd name="T11" fmla="*/ 2147483647 h 127"/>
                  <a:gd name="T12" fmla="*/ 2147483647 w 91"/>
                  <a:gd name="T13" fmla="*/ 2147483647 h 127"/>
                  <a:gd name="T14" fmla="*/ 1614633620 w 91"/>
                  <a:gd name="T15" fmla="*/ 2147483647 h 127"/>
                  <a:gd name="T16" fmla="*/ 1467912195 w 91"/>
                  <a:gd name="T17" fmla="*/ 2147483647 h 127"/>
                  <a:gd name="T18" fmla="*/ 1467912195 w 91"/>
                  <a:gd name="T19" fmla="*/ 2147483647 h 127"/>
                  <a:gd name="T20" fmla="*/ 1394464187 w 91"/>
                  <a:gd name="T21" fmla="*/ 2147483647 h 127"/>
                  <a:gd name="T22" fmla="*/ 1394464187 w 91"/>
                  <a:gd name="T23" fmla="*/ 2147483647 h 127"/>
                  <a:gd name="T24" fmla="*/ 2147483647 w 91"/>
                  <a:gd name="T25" fmla="*/ 2147483647 h 127"/>
                  <a:gd name="T26" fmla="*/ 2147483647 w 91"/>
                  <a:gd name="T27" fmla="*/ 2147483647 h 127"/>
                  <a:gd name="T28" fmla="*/ 2147483647 w 91"/>
                  <a:gd name="T29" fmla="*/ 2147483647 h 127"/>
                  <a:gd name="T30" fmla="*/ 2147483647 w 91"/>
                  <a:gd name="T31" fmla="*/ 997953125 h 127"/>
                  <a:gd name="T32" fmla="*/ 1541185193 w 91"/>
                  <a:gd name="T33" fmla="*/ 0 h 127"/>
                  <a:gd name="T34" fmla="*/ 1394464187 w 91"/>
                  <a:gd name="T35" fmla="*/ 0 h 127"/>
                  <a:gd name="T36" fmla="*/ 0 w 91"/>
                  <a:gd name="T37" fmla="*/ 2147483647 h 127"/>
                  <a:gd name="T38" fmla="*/ 0 w 91"/>
                  <a:gd name="T39" fmla="*/ 2147483647 h 127"/>
                  <a:gd name="T40" fmla="*/ 1394464187 w 91"/>
                  <a:gd name="T41" fmla="*/ 2147483647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127"/>
                  <a:gd name="T65" fmla="*/ 91 w 91"/>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127">
                    <a:moveTo>
                      <a:pt x="20" y="30"/>
                    </a:moveTo>
                    <a:lnTo>
                      <a:pt x="20" y="30"/>
                    </a:lnTo>
                    <a:cubicBezTo>
                      <a:pt x="20" y="26"/>
                      <a:pt x="20" y="23"/>
                      <a:pt x="21" y="21"/>
                    </a:cubicBezTo>
                    <a:lnTo>
                      <a:pt x="68" y="32"/>
                    </a:lnTo>
                    <a:cubicBezTo>
                      <a:pt x="69" y="33"/>
                      <a:pt x="71" y="37"/>
                      <a:pt x="71" y="42"/>
                    </a:cubicBezTo>
                    <a:lnTo>
                      <a:pt x="71" y="97"/>
                    </a:lnTo>
                    <a:cubicBezTo>
                      <a:pt x="71" y="102"/>
                      <a:pt x="70" y="105"/>
                      <a:pt x="69" y="106"/>
                    </a:cubicBezTo>
                    <a:lnTo>
                      <a:pt x="22" y="107"/>
                    </a:lnTo>
                    <a:cubicBezTo>
                      <a:pt x="21" y="105"/>
                      <a:pt x="20" y="101"/>
                      <a:pt x="20" y="95"/>
                    </a:cubicBezTo>
                    <a:lnTo>
                      <a:pt x="20" y="30"/>
                    </a:lnTo>
                    <a:close/>
                    <a:moveTo>
                      <a:pt x="19" y="127"/>
                    </a:moveTo>
                    <a:lnTo>
                      <a:pt x="19" y="127"/>
                    </a:lnTo>
                    <a:lnTo>
                      <a:pt x="72" y="126"/>
                    </a:lnTo>
                    <a:cubicBezTo>
                      <a:pt x="83" y="125"/>
                      <a:pt x="91" y="113"/>
                      <a:pt x="91" y="97"/>
                    </a:cubicBezTo>
                    <a:lnTo>
                      <a:pt x="91" y="42"/>
                    </a:lnTo>
                    <a:cubicBezTo>
                      <a:pt x="91" y="29"/>
                      <a:pt x="85" y="15"/>
                      <a:pt x="73" y="13"/>
                    </a:cubicBezTo>
                    <a:lnTo>
                      <a:pt x="21" y="0"/>
                    </a:lnTo>
                    <a:lnTo>
                      <a:pt x="19" y="0"/>
                    </a:lnTo>
                    <a:cubicBezTo>
                      <a:pt x="7" y="0"/>
                      <a:pt x="0" y="13"/>
                      <a:pt x="0" y="30"/>
                    </a:cubicBezTo>
                    <a:lnTo>
                      <a:pt x="0" y="95"/>
                    </a:lnTo>
                    <a:cubicBezTo>
                      <a:pt x="0" y="114"/>
                      <a:pt x="8" y="127"/>
                      <a:pt x="19" y="12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8" name="Freeform 53"/>
              <p:cNvSpPr>
                <a:spLocks noEditPoints="1"/>
              </p:cNvSpPr>
              <p:nvPr/>
            </p:nvSpPr>
            <p:spPr bwMode="auto">
              <a:xfrm>
                <a:off x="1238250" y="2692401"/>
                <a:ext cx="38100" cy="52388"/>
              </a:xfrm>
              <a:custGeom>
                <a:avLst/>
                <a:gdLst>
                  <a:gd name="T0" fmla="*/ 1331682954 w 94"/>
                  <a:gd name="T1" fmla="*/ 2147483647 h 123"/>
                  <a:gd name="T2" fmla="*/ 1331682954 w 94"/>
                  <a:gd name="T3" fmla="*/ 2147483647 h 123"/>
                  <a:gd name="T4" fmla="*/ 1398382273 w 94"/>
                  <a:gd name="T5" fmla="*/ 1545222393 h 123"/>
                  <a:gd name="T6" fmla="*/ 2147483647 w 94"/>
                  <a:gd name="T7" fmla="*/ 1699781048 h 123"/>
                  <a:gd name="T8" fmla="*/ 2147483647 w 94"/>
                  <a:gd name="T9" fmla="*/ 2147483647 h 123"/>
                  <a:gd name="T10" fmla="*/ 2147483647 w 94"/>
                  <a:gd name="T11" fmla="*/ 2147483647 h 123"/>
                  <a:gd name="T12" fmla="*/ 2147483647 w 94"/>
                  <a:gd name="T13" fmla="*/ 2147483647 h 123"/>
                  <a:gd name="T14" fmla="*/ 1398382273 w 94"/>
                  <a:gd name="T15" fmla="*/ 2147483647 h 123"/>
                  <a:gd name="T16" fmla="*/ 1331682954 w 94"/>
                  <a:gd name="T17" fmla="*/ 2147483647 h 123"/>
                  <a:gd name="T18" fmla="*/ 1331682954 w 94"/>
                  <a:gd name="T19" fmla="*/ 2147483647 h 123"/>
                  <a:gd name="T20" fmla="*/ 1198613435 w 94"/>
                  <a:gd name="T21" fmla="*/ 2147483647 h 123"/>
                  <a:gd name="T22" fmla="*/ 1198613435 w 94"/>
                  <a:gd name="T23" fmla="*/ 2147483647 h 123"/>
                  <a:gd name="T24" fmla="*/ 2147483647 w 94"/>
                  <a:gd name="T25" fmla="*/ 2147483647 h 123"/>
                  <a:gd name="T26" fmla="*/ 2147483647 w 94"/>
                  <a:gd name="T27" fmla="*/ 2147483647 h 123"/>
                  <a:gd name="T28" fmla="*/ 2147483647 w 94"/>
                  <a:gd name="T29" fmla="*/ 2147483647 h 123"/>
                  <a:gd name="T30" fmla="*/ 2147483647 w 94"/>
                  <a:gd name="T31" fmla="*/ 154558655 h 123"/>
                  <a:gd name="T32" fmla="*/ 1265148195 w 94"/>
                  <a:gd name="T33" fmla="*/ 0 h 123"/>
                  <a:gd name="T34" fmla="*/ 1131914116 w 94"/>
                  <a:gd name="T35" fmla="*/ 0 h 123"/>
                  <a:gd name="T36" fmla="*/ 0 w 94"/>
                  <a:gd name="T37" fmla="*/ 2147483647 h 123"/>
                  <a:gd name="T38" fmla="*/ 0 w 94"/>
                  <a:gd name="T39" fmla="*/ 2147483647 h 123"/>
                  <a:gd name="T40" fmla="*/ 1198613435 w 94"/>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0" y="30"/>
                    </a:moveTo>
                    <a:lnTo>
                      <a:pt x="20" y="30"/>
                    </a:lnTo>
                    <a:cubicBezTo>
                      <a:pt x="20" y="25"/>
                      <a:pt x="20" y="22"/>
                      <a:pt x="21" y="20"/>
                    </a:cubicBezTo>
                    <a:lnTo>
                      <a:pt x="72" y="22"/>
                    </a:lnTo>
                    <a:cubicBezTo>
                      <a:pt x="73" y="23"/>
                      <a:pt x="74" y="26"/>
                      <a:pt x="74" y="31"/>
                    </a:cubicBezTo>
                    <a:lnTo>
                      <a:pt x="74" y="89"/>
                    </a:lnTo>
                    <a:cubicBezTo>
                      <a:pt x="74" y="93"/>
                      <a:pt x="73" y="95"/>
                      <a:pt x="72" y="97"/>
                    </a:cubicBezTo>
                    <a:lnTo>
                      <a:pt x="21" y="102"/>
                    </a:lnTo>
                    <a:cubicBezTo>
                      <a:pt x="20" y="100"/>
                      <a:pt x="20" y="97"/>
                      <a:pt x="20" y="92"/>
                    </a:cubicBezTo>
                    <a:lnTo>
                      <a:pt x="20" y="30"/>
                    </a:lnTo>
                    <a:close/>
                    <a:moveTo>
                      <a:pt x="18" y="123"/>
                    </a:moveTo>
                    <a:lnTo>
                      <a:pt x="18" y="123"/>
                    </a:lnTo>
                    <a:lnTo>
                      <a:pt x="77" y="117"/>
                    </a:lnTo>
                    <a:cubicBezTo>
                      <a:pt x="87" y="116"/>
                      <a:pt x="94" y="104"/>
                      <a:pt x="94" y="89"/>
                    </a:cubicBezTo>
                    <a:lnTo>
                      <a:pt x="94" y="31"/>
                    </a:lnTo>
                    <a:cubicBezTo>
                      <a:pt x="94" y="18"/>
                      <a:pt x="89" y="4"/>
                      <a:pt x="78" y="2"/>
                    </a:cubicBezTo>
                    <a:lnTo>
                      <a:pt x="19" y="0"/>
                    </a:lnTo>
                    <a:lnTo>
                      <a:pt x="17" y="0"/>
                    </a:lnTo>
                    <a:cubicBezTo>
                      <a:pt x="7" y="0"/>
                      <a:pt x="0" y="12"/>
                      <a:pt x="0" y="30"/>
                    </a:cubicBezTo>
                    <a:lnTo>
                      <a:pt x="0" y="92"/>
                    </a:lnTo>
                    <a:cubicBezTo>
                      <a:pt x="0" y="111"/>
                      <a:pt x="7" y="123"/>
                      <a:pt x="18" y="12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29" name="Freeform 54"/>
              <p:cNvSpPr>
                <a:spLocks/>
              </p:cNvSpPr>
              <p:nvPr/>
            </p:nvSpPr>
            <p:spPr bwMode="auto">
              <a:xfrm>
                <a:off x="1238250" y="2787651"/>
                <a:ext cx="38100" cy="15875"/>
              </a:xfrm>
              <a:custGeom>
                <a:avLst/>
                <a:gdLst>
                  <a:gd name="T0" fmla="*/ 649325744 w 88"/>
                  <a:gd name="T1" fmla="*/ 2147483647 h 38"/>
                  <a:gd name="T2" fmla="*/ 649325744 w 88"/>
                  <a:gd name="T3" fmla="*/ 2147483647 h 38"/>
                  <a:gd name="T4" fmla="*/ 649325744 w 88"/>
                  <a:gd name="T5" fmla="*/ 2147483647 h 38"/>
                  <a:gd name="T6" fmla="*/ 2147483647 w 88"/>
                  <a:gd name="T7" fmla="*/ 2147483647 h 38"/>
                  <a:gd name="T8" fmla="*/ 2147483647 w 88"/>
                  <a:gd name="T9" fmla="*/ 1093580289 h 38"/>
                  <a:gd name="T10" fmla="*/ 2147483647 w 88"/>
                  <a:gd name="T11" fmla="*/ 0 h 38"/>
                  <a:gd name="T12" fmla="*/ 649325744 w 88"/>
                  <a:gd name="T13" fmla="*/ 583265882 h 38"/>
                  <a:gd name="T14" fmla="*/ 0 w 88"/>
                  <a:gd name="T15" fmla="*/ 1677020796 h 38"/>
                  <a:gd name="T16" fmla="*/ 649325744 w 88"/>
                  <a:gd name="T17" fmla="*/ 214748364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1" y="31"/>
                    </a:lnTo>
                    <a:cubicBezTo>
                      <a:pt x="85" y="31"/>
                      <a:pt x="88" y="24"/>
                      <a:pt x="88" y="15"/>
                    </a:cubicBezTo>
                    <a:cubicBezTo>
                      <a:pt x="88" y="7"/>
                      <a:pt x="85" y="0"/>
                      <a:pt x="80" y="0"/>
                    </a:cubicBezTo>
                    <a:lnTo>
                      <a:pt x="8" y="8"/>
                    </a:lnTo>
                    <a:cubicBezTo>
                      <a:pt x="4" y="8"/>
                      <a:pt x="0" y="14"/>
                      <a:pt x="0" y="23"/>
                    </a:cubicBezTo>
                    <a:cubicBezTo>
                      <a:pt x="0" y="31"/>
                      <a:pt x="4" y="38"/>
                      <a:pt x="8" y="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0" name="Freeform 55"/>
              <p:cNvSpPr>
                <a:spLocks/>
              </p:cNvSpPr>
              <p:nvPr/>
            </p:nvSpPr>
            <p:spPr bwMode="auto">
              <a:xfrm>
                <a:off x="1239838" y="2809876"/>
                <a:ext cx="36513" cy="17463"/>
              </a:xfrm>
              <a:custGeom>
                <a:avLst/>
                <a:gdLst>
                  <a:gd name="T0" fmla="*/ 2147483647 w 87"/>
                  <a:gd name="T1" fmla="*/ 0 h 42"/>
                  <a:gd name="T2" fmla="*/ 2147483647 w 87"/>
                  <a:gd name="T3" fmla="*/ 0 h 42"/>
                  <a:gd name="T4" fmla="*/ 517497490 w 87"/>
                  <a:gd name="T5" fmla="*/ 862487175 h 42"/>
                  <a:gd name="T6" fmla="*/ 0 w 87"/>
                  <a:gd name="T7" fmla="*/ 1940725558 h 42"/>
                  <a:gd name="T8" fmla="*/ 517497490 w 87"/>
                  <a:gd name="T9" fmla="*/ 2147483647 h 42"/>
                  <a:gd name="T10" fmla="*/ 591476185 w 87"/>
                  <a:gd name="T11" fmla="*/ 2147483647 h 42"/>
                  <a:gd name="T12" fmla="*/ 2147483647 w 87"/>
                  <a:gd name="T13" fmla="*/ 2147483647 h 42"/>
                  <a:gd name="T14" fmla="*/ 2147483647 w 87"/>
                  <a:gd name="T15" fmla="*/ 1078238798 h 42"/>
                  <a:gd name="T16" fmla="*/ 2147483647 w 87"/>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42"/>
                  <a:gd name="T29" fmla="*/ 87 w 8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42">
                    <a:moveTo>
                      <a:pt x="79" y="0"/>
                    </a:moveTo>
                    <a:lnTo>
                      <a:pt x="79" y="0"/>
                    </a:lnTo>
                    <a:lnTo>
                      <a:pt x="7" y="12"/>
                    </a:lnTo>
                    <a:cubicBezTo>
                      <a:pt x="3" y="12"/>
                      <a:pt x="0" y="18"/>
                      <a:pt x="0" y="27"/>
                    </a:cubicBezTo>
                    <a:cubicBezTo>
                      <a:pt x="0" y="35"/>
                      <a:pt x="3" y="42"/>
                      <a:pt x="7" y="42"/>
                    </a:cubicBezTo>
                    <a:lnTo>
                      <a:pt x="8" y="42"/>
                    </a:lnTo>
                    <a:lnTo>
                      <a:pt x="80" y="31"/>
                    </a:lnTo>
                    <a:cubicBezTo>
                      <a:pt x="84" y="31"/>
                      <a:pt x="87" y="24"/>
                      <a:pt x="87" y="15"/>
                    </a:cubicBezTo>
                    <a:cubicBezTo>
                      <a:pt x="87" y="7"/>
                      <a:pt x="84" y="0"/>
                      <a:pt x="7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1" name="Freeform 56"/>
              <p:cNvSpPr>
                <a:spLocks/>
              </p:cNvSpPr>
              <p:nvPr/>
            </p:nvSpPr>
            <p:spPr bwMode="auto">
              <a:xfrm>
                <a:off x="1306513" y="2787651"/>
                <a:ext cx="25400" cy="11113"/>
              </a:xfrm>
              <a:custGeom>
                <a:avLst/>
                <a:gdLst>
                  <a:gd name="T0" fmla="*/ 455196363 w 60"/>
                  <a:gd name="T1" fmla="*/ 2030239527 h 26"/>
                  <a:gd name="T2" fmla="*/ 455196363 w 60"/>
                  <a:gd name="T3" fmla="*/ 2030239527 h 26"/>
                  <a:gd name="T4" fmla="*/ 455196363 w 60"/>
                  <a:gd name="T5" fmla="*/ 2030239527 h 26"/>
                  <a:gd name="T6" fmla="*/ 2147483647 w 60"/>
                  <a:gd name="T7" fmla="*/ 1639830006 h 26"/>
                  <a:gd name="T8" fmla="*/ 2147483647 w 60"/>
                  <a:gd name="T9" fmla="*/ 859010537 h 26"/>
                  <a:gd name="T10" fmla="*/ 2147483647 w 60"/>
                  <a:gd name="T11" fmla="*/ 0 h 26"/>
                  <a:gd name="T12" fmla="*/ 455196363 w 60"/>
                  <a:gd name="T13" fmla="*/ 390409521 h 26"/>
                  <a:gd name="T14" fmla="*/ 0 w 60"/>
                  <a:gd name="T15" fmla="*/ 1249420058 h 26"/>
                  <a:gd name="T16" fmla="*/ 455196363 w 60"/>
                  <a:gd name="T17" fmla="*/ 203023952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6" y="26"/>
                    </a:moveTo>
                    <a:lnTo>
                      <a:pt x="6" y="26"/>
                    </a:lnTo>
                    <a:lnTo>
                      <a:pt x="55" y="21"/>
                    </a:lnTo>
                    <a:cubicBezTo>
                      <a:pt x="58" y="21"/>
                      <a:pt x="60" y="16"/>
                      <a:pt x="60" y="11"/>
                    </a:cubicBezTo>
                    <a:cubicBezTo>
                      <a:pt x="60" y="5"/>
                      <a:pt x="58" y="0"/>
                      <a:pt x="55" y="0"/>
                    </a:cubicBezTo>
                    <a:lnTo>
                      <a:pt x="6" y="5"/>
                    </a:lnTo>
                    <a:cubicBezTo>
                      <a:pt x="3" y="5"/>
                      <a:pt x="0" y="10"/>
                      <a:pt x="0" y="16"/>
                    </a:cubicBezTo>
                    <a:cubicBezTo>
                      <a:pt x="0" y="21"/>
                      <a:pt x="3" y="26"/>
                      <a:pt x="6" y="2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2" name="Freeform 57"/>
              <p:cNvSpPr>
                <a:spLocks/>
              </p:cNvSpPr>
              <p:nvPr/>
            </p:nvSpPr>
            <p:spPr bwMode="auto">
              <a:xfrm>
                <a:off x="1306513" y="2803526"/>
                <a:ext cx="25400" cy="11113"/>
              </a:xfrm>
              <a:custGeom>
                <a:avLst/>
                <a:gdLst>
                  <a:gd name="T0" fmla="*/ 2147483647 w 60"/>
                  <a:gd name="T1" fmla="*/ 0 h 28"/>
                  <a:gd name="T2" fmla="*/ 2147483647 w 60"/>
                  <a:gd name="T3" fmla="*/ 0 h 28"/>
                  <a:gd name="T4" fmla="*/ 2147483647 w 60"/>
                  <a:gd name="T5" fmla="*/ 0 h 28"/>
                  <a:gd name="T6" fmla="*/ 455196363 w 60"/>
                  <a:gd name="T7" fmla="*/ 437601364 h 28"/>
                  <a:gd name="T8" fmla="*/ 0 w 60"/>
                  <a:gd name="T9" fmla="*/ 1125351198 h 28"/>
                  <a:gd name="T10" fmla="*/ 455196363 w 60"/>
                  <a:gd name="T11" fmla="*/ 1750563418 h 28"/>
                  <a:gd name="T12" fmla="*/ 455196363 w 60"/>
                  <a:gd name="T13" fmla="*/ 1750563418 h 28"/>
                  <a:gd name="T14" fmla="*/ 2147483647 w 60"/>
                  <a:gd name="T15" fmla="*/ 1250425235 h 28"/>
                  <a:gd name="T16" fmla="*/ 2147483647 w 60"/>
                  <a:gd name="T17" fmla="*/ 625212617 h 28"/>
                  <a:gd name="T18" fmla="*/ 2147483647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5" y="0"/>
                    </a:moveTo>
                    <a:lnTo>
                      <a:pt x="55" y="0"/>
                    </a:lnTo>
                    <a:lnTo>
                      <a:pt x="6" y="7"/>
                    </a:lnTo>
                    <a:cubicBezTo>
                      <a:pt x="3" y="7"/>
                      <a:pt x="0" y="12"/>
                      <a:pt x="0" y="18"/>
                    </a:cubicBezTo>
                    <a:cubicBezTo>
                      <a:pt x="0" y="23"/>
                      <a:pt x="3" y="28"/>
                      <a:pt x="6" y="28"/>
                    </a:cubicBezTo>
                    <a:lnTo>
                      <a:pt x="55" y="20"/>
                    </a:lnTo>
                    <a:cubicBezTo>
                      <a:pt x="58" y="20"/>
                      <a:pt x="60" y="16"/>
                      <a:pt x="60" y="10"/>
                    </a:cubicBezTo>
                    <a:cubicBezTo>
                      <a:pt x="60" y="4"/>
                      <a:pt x="58" y="0"/>
                      <a:pt x="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3" name="Freeform 58"/>
              <p:cNvSpPr>
                <a:spLocks noEditPoints="1"/>
              </p:cNvSpPr>
              <p:nvPr/>
            </p:nvSpPr>
            <p:spPr bwMode="auto">
              <a:xfrm>
                <a:off x="1306513" y="2517776"/>
                <a:ext cx="26988" cy="34925"/>
              </a:xfrm>
              <a:custGeom>
                <a:avLst/>
                <a:gdLst>
                  <a:gd name="T0" fmla="*/ 1100511095 w 63"/>
                  <a:gd name="T1" fmla="*/ 1639029829 h 83"/>
                  <a:gd name="T2" fmla="*/ 1100511095 w 63"/>
                  <a:gd name="T3" fmla="*/ 1639029829 h 83"/>
                  <a:gd name="T4" fmla="*/ 1179236805 w 63"/>
                  <a:gd name="T5" fmla="*/ 1043051115 h 83"/>
                  <a:gd name="T6" fmla="*/ 2147483647 w 63"/>
                  <a:gd name="T7" fmla="*/ 1862655025 h 83"/>
                  <a:gd name="T8" fmla="*/ 2147483647 w 63"/>
                  <a:gd name="T9" fmla="*/ 2147483647 h 83"/>
                  <a:gd name="T10" fmla="*/ 2147483647 w 63"/>
                  <a:gd name="T11" fmla="*/ 2147483647 h 83"/>
                  <a:gd name="T12" fmla="*/ 2147483647 w 63"/>
                  <a:gd name="T13" fmla="*/ 2147483647 h 83"/>
                  <a:gd name="T14" fmla="*/ 1257779167 w 63"/>
                  <a:gd name="T15" fmla="*/ 2147483647 h 83"/>
                  <a:gd name="T16" fmla="*/ 1100511095 w 63"/>
                  <a:gd name="T17" fmla="*/ 2147483647 h 83"/>
                  <a:gd name="T18" fmla="*/ 1100511095 w 63"/>
                  <a:gd name="T19" fmla="*/ 1639029829 h 83"/>
                  <a:gd name="T20" fmla="*/ 235810863 w 63"/>
                  <a:gd name="T21" fmla="*/ 2147483647 h 83"/>
                  <a:gd name="T22" fmla="*/ 235810863 w 63"/>
                  <a:gd name="T23" fmla="*/ 2147483647 h 83"/>
                  <a:gd name="T24" fmla="*/ 1100511095 w 63"/>
                  <a:gd name="T25" fmla="*/ 2147483647 h 83"/>
                  <a:gd name="T26" fmla="*/ 2147483647 w 63"/>
                  <a:gd name="T27" fmla="*/ 2147483647 h 83"/>
                  <a:gd name="T28" fmla="*/ 2147483647 w 63"/>
                  <a:gd name="T29" fmla="*/ 2147483647 h 83"/>
                  <a:gd name="T30" fmla="*/ 2147483647 w 63"/>
                  <a:gd name="T31" fmla="*/ 2147483647 h 83"/>
                  <a:gd name="T32" fmla="*/ 2147483647 w 63"/>
                  <a:gd name="T33" fmla="*/ 2147483647 h 83"/>
                  <a:gd name="T34" fmla="*/ 2147483647 w 63"/>
                  <a:gd name="T35" fmla="*/ 893968072 h 83"/>
                  <a:gd name="T36" fmla="*/ 1179236805 w 63"/>
                  <a:gd name="T37" fmla="*/ 0 h 83"/>
                  <a:gd name="T38" fmla="*/ 1100511095 w 63"/>
                  <a:gd name="T39" fmla="*/ 0 h 83"/>
                  <a:gd name="T40" fmla="*/ 0 w 63"/>
                  <a:gd name="T41" fmla="*/ 1639029829 h 83"/>
                  <a:gd name="T42" fmla="*/ 0 w 63"/>
                  <a:gd name="T43" fmla="*/ 2147483647 h 83"/>
                  <a:gd name="T44" fmla="*/ 235810863 w 63"/>
                  <a:gd name="T45" fmla="*/ 2147483647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4" y="22"/>
                    </a:moveTo>
                    <a:lnTo>
                      <a:pt x="14" y="22"/>
                    </a:lnTo>
                    <a:cubicBezTo>
                      <a:pt x="14" y="18"/>
                      <a:pt x="14" y="16"/>
                      <a:pt x="15" y="14"/>
                    </a:cubicBezTo>
                    <a:lnTo>
                      <a:pt x="48" y="25"/>
                    </a:lnTo>
                    <a:cubicBezTo>
                      <a:pt x="48" y="25"/>
                      <a:pt x="50" y="28"/>
                      <a:pt x="50" y="33"/>
                    </a:cubicBezTo>
                    <a:lnTo>
                      <a:pt x="50" y="63"/>
                    </a:lnTo>
                    <a:cubicBezTo>
                      <a:pt x="50" y="66"/>
                      <a:pt x="49" y="69"/>
                      <a:pt x="48" y="70"/>
                    </a:cubicBezTo>
                    <a:lnTo>
                      <a:pt x="16" y="67"/>
                    </a:lnTo>
                    <a:cubicBezTo>
                      <a:pt x="15" y="66"/>
                      <a:pt x="14" y="62"/>
                      <a:pt x="14" y="58"/>
                    </a:cubicBezTo>
                    <a:lnTo>
                      <a:pt x="14" y="22"/>
                    </a:lnTo>
                    <a:close/>
                    <a:moveTo>
                      <a:pt x="3" y="72"/>
                    </a:moveTo>
                    <a:lnTo>
                      <a:pt x="3" y="72"/>
                    </a:lnTo>
                    <a:cubicBezTo>
                      <a:pt x="6" y="79"/>
                      <a:pt x="11" y="80"/>
                      <a:pt x="14" y="80"/>
                    </a:cubicBezTo>
                    <a:lnTo>
                      <a:pt x="50" y="83"/>
                    </a:lnTo>
                    <a:cubicBezTo>
                      <a:pt x="58" y="82"/>
                      <a:pt x="63" y="74"/>
                      <a:pt x="63" y="63"/>
                    </a:cubicBezTo>
                    <a:lnTo>
                      <a:pt x="63" y="33"/>
                    </a:lnTo>
                    <a:cubicBezTo>
                      <a:pt x="63" y="24"/>
                      <a:pt x="59" y="13"/>
                      <a:pt x="52" y="12"/>
                    </a:cubicBezTo>
                    <a:lnTo>
                      <a:pt x="15" y="0"/>
                    </a:lnTo>
                    <a:lnTo>
                      <a:pt x="14" y="0"/>
                    </a:lnTo>
                    <a:cubicBezTo>
                      <a:pt x="6" y="0"/>
                      <a:pt x="0" y="9"/>
                      <a:pt x="0" y="22"/>
                    </a:cubicBezTo>
                    <a:lnTo>
                      <a:pt x="0" y="58"/>
                    </a:lnTo>
                    <a:cubicBezTo>
                      <a:pt x="0" y="63"/>
                      <a:pt x="1" y="68"/>
                      <a:pt x="3" y="7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4" name="Freeform 59"/>
              <p:cNvSpPr>
                <a:spLocks noEditPoints="1"/>
              </p:cNvSpPr>
              <p:nvPr/>
            </p:nvSpPr>
            <p:spPr bwMode="auto">
              <a:xfrm>
                <a:off x="1306513" y="2611438"/>
                <a:ext cx="25400" cy="34925"/>
              </a:xfrm>
              <a:custGeom>
                <a:avLst/>
                <a:gdLst>
                  <a:gd name="T0" fmla="*/ 2147483647 w 59"/>
                  <a:gd name="T1" fmla="*/ 2147483647 h 81"/>
                  <a:gd name="T2" fmla="*/ 2147483647 w 59"/>
                  <a:gd name="T3" fmla="*/ 2147483647 h 81"/>
                  <a:gd name="T4" fmla="*/ 2147483647 w 59"/>
                  <a:gd name="T5" fmla="*/ 2147483647 h 81"/>
                  <a:gd name="T6" fmla="*/ 1196909993 w 59"/>
                  <a:gd name="T7" fmla="*/ 2147483647 h 81"/>
                  <a:gd name="T8" fmla="*/ 1117029576 w 59"/>
                  <a:gd name="T9" fmla="*/ 2147483647 h 81"/>
                  <a:gd name="T10" fmla="*/ 1117029576 w 59"/>
                  <a:gd name="T11" fmla="*/ 1522974906 h 81"/>
                  <a:gd name="T12" fmla="*/ 1196909993 w 59"/>
                  <a:gd name="T13" fmla="*/ 1042025749 h 81"/>
                  <a:gd name="T14" fmla="*/ 2147483647 w 59"/>
                  <a:gd name="T15" fmla="*/ 1683415182 h 81"/>
                  <a:gd name="T16" fmla="*/ 2147483647 w 59"/>
                  <a:gd name="T17" fmla="*/ 2147483647 h 81"/>
                  <a:gd name="T18" fmla="*/ 2147483647 w 59"/>
                  <a:gd name="T19" fmla="*/ 2147483647 h 81"/>
                  <a:gd name="T20" fmla="*/ 2147483647 w 59"/>
                  <a:gd name="T21" fmla="*/ 641203597 h 81"/>
                  <a:gd name="T22" fmla="*/ 2147483647 w 59"/>
                  <a:gd name="T23" fmla="*/ 641203597 h 81"/>
                  <a:gd name="T24" fmla="*/ 1196909993 w 59"/>
                  <a:gd name="T25" fmla="*/ 0 h 81"/>
                  <a:gd name="T26" fmla="*/ 1037334278 w 59"/>
                  <a:gd name="T27" fmla="*/ 0 h 81"/>
                  <a:gd name="T28" fmla="*/ 0 w 59"/>
                  <a:gd name="T29" fmla="*/ 1522974906 h 81"/>
                  <a:gd name="T30" fmla="*/ 0 w 59"/>
                  <a:gd name="T31" fmla="*/ 2147483647 h 81"/>
                  <a:gd name="T32" fmla="*/ 1037334278 w 59"/>
                  <a:gd name="T33" fmla="*/ 2147483647 h 81"/>
                  <a:gd name="T34" fmla="*/ 2147483647 w 59"/>
                  <a:gd name="T35" fmla="*/ 2147483647 h 81"/>
                  <a:gd name="T36" fmla="*/ 2147483647 w 59"/>
                  <a:gd name="T37" fmla="*/ 2147483647 h 81"/>
                  <a:gd name="T38" fmla="*/ 2147483647 w 59"/>
                  <a:gd name="T39" fmla="*/ 2147483647 h 81"/>
                  <a:gd name="T40" fmla="*/ 2147483647 w 59"/>
                  <a:gd name="T41" fmla="*/ 641203597 h 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1"/>
                  <a:gd name="T65" fmla="*/ 59 w 59"/>
                  <a:gd name="T66" fmla="*/ 81 h 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1">
                    <a:moveTo>
                      <a:pt x="46" y="62"/>
                    </a:moveTo>
                    <a:lnTo>
                      <a:pt x="46" y="62"/>
                    </a:lnTo>
                    <a:cubicBezTo>
                      <a:pt x="46" y="64"/>
                      <a:pt x="45" y="66"/>
                      <a:pt x="45" y="67"/>
                    </a:cubicBezTo>
                    <a:lnTo>
                      <a:pt x="15" y="67"/>
                    </a:lnTo>
                    <a:cubicBezTo>
                      <a:pt x="14" y="66"/>
                      <a:pt x="14" y="64"/>
                      <a:pt x="14" y="61"/>
                    </a:cubicBezTo>
                    <a:lnTo>
                      <a:pt x="14" y="19"/>
                    </a:lnTo>
                    <a:cubicBezTo>
                      <a:pt x="14" y="16"/>
                      <a:pt x="14" y="15"/>
                      <a:pt x="15" y="13"/>
                    </a:cubicBezTo>
                    <a:lnTo>
                      <a:pt x="44" y="21"/>
                    </a:lnTo>
                    <a:cubicBezTo>
                      <a:pt x="45" y="21"/>
                      <a:pt x="46" y="23"/>
                      <a:pt x="46" y="27"/>
                    </a:cubicBezTo>
                    <a:lnTo>
                      <a:pt x="46" y="62"/>
                    </a:lnTo>
                    <a:close/>
                    <a:moveTo>
                      <a:pt x="48" y="8"/>
                    </a:moveTo>
                    <a:lnTo>
                      <a:pt x="48" y="8"/>
                    </a:lnTo>
                    <a:lnTo>
                      <a:pt x="15" y="0"/>
                    </a:lnTo>
                    <a:lnTo>
                      <a:pt x="13" y="0"/>
                    </a:lnTo>
                    <a:cubicBezTo>
                      <a:pt x="6" y="0"/>
                      <a:pt x="0" y="8"/>
                      <a:pt x="0" y="19"/>
                    </a:cubicBezTo>
                    <a:lnTo>
                      <a:pt x="0" y="61"/>
                    </a:lnTo>
                    <a:cubicBezTo>
                      <a:pt x="0" y="72"/>
                      <a:pt x="6" y="81"/>
                      <a:pt x="13" y="81"/>
                    </a:cubicBezTo>
                    <a:lnTo>
                      <a:pt x="47" y="80"/>
                    </a:lnTo>
                    <a:cubicBezTo>
                      <a:pt x="54" y="80"/>
                      <a:pt x="59" y="72"/>
                      <a:pt x="59" y="62"/>
                    </a:cubicBezTo>
                    <a:lnTo>
                      <a:pt x="59" y="27"/>
                    </a:lnTo>
                    <a:cubicBezTo>
                      <a:pt x="59" y="17"/>
                      <a:pt x="54" y="9"/>
                      <a:pt x="48" y="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5" name="Freeform 60"/>
              <p:cNvSpPr>
                <a:spLocks noEditPoints="1"/>
              </p:cNvSpPr>
              <p:nvPr/>
            </p:nvSpPr>
            <p:spPr bwMode="auto">
              <a:xfrm>
                <a:off x="1306513" y="2698751"/>
                <a:ext cx="25400" cy="33338"/>
              </a:xfrm>
              <a:custGeom>
                <a:avLst/>
                <a:gdLst>
                  <a:gd name="T0" fmla="*/ 2147483647 w 61"/>
                  <a:gd name="T1" fmla="*/ 2147483647 h 79"/>
                  <a:gd name="T2" fmla="*/ 2147483647 w 61"/>
                  <a:gd name="T3" fmla="*/ 2147483647 h 79"/>
                  <a:gd name="T4" fmla="*/ 2147483647 w 61"/>
                  <a:gd name="T5" fmla="*/ 2147483647 h 79"/>
                  <a:gd name="T6" fmla="*/ 1010825895 w 61"/>
                  <a:gd name="T7" fmla="*/ 2147483647 h 79"/>
                  <a:gd name="T8" fmla="*/ 938525003 w 61"/>
                  <a:gd name="T9" fmla="*/ 2147483647 h 79"/>
                  <a:gd name="T10" fmla="*/ 938525003 w 61"/>
                  <a:gd name="T11" fmla="*/ 1427877512 h 79"/>
                  <a:gd name="T12" fmla="*/ 1010825895 w 61"/>
                  <a:gd name="T13" fmla="*/ 976968824 h 79"/>
                  <a:gd name="T14" fmla="*/ 2147483647 w 61"/>
                  <a:gd name="T15" fmla="*/ 1052120272 h 79"/>
                  <a:gd name="T16" fmla="*/ 2147483647 w 61"/>
                  <a:gd name="T17" fmla="*/ 1503028960 h 79"/>
                  <a:gd name="T18" fmla="*/ 2147483647 w 61"/>
                  <a:gd name="T19" fmla="*/ 2147483647 h 79"/>
                  <a:gd name="T20" fmla="*/ 2147483647 w 61"/>
                  <a:gd name="T21" fmla="*/ 75151448 h 79"/>
                  <a:gd name="T22" fmla="*/ 2147483647 w 61"/>
                  <a:gd name="T23" fmla="*/ 75151448 h 79"/>
                  <a:gd name="T24" fmla="*/ 938525003 w 61"/>
                  <a:gd name="T25" fmla="*/ 0 h 79"/>
                  <a:gd name="T26" fmla="*/ 794096439 w 61"/>
                  <a:gd name="T27" fmla="*/ 0 h 79"/>
                  <a:gd name="T28" fmla="*/ 0 w 61"/>
                  <a:gd name="T29" fmla="*/ 1427877512 h 79"/>
                  <a:gd name="T30" fmla="*/ 0 w 61"/>
                  <a:gd name="T31" fmla="*/ 2147483647 h 79"/>
                  <a:gd name="T32" fmla="*/ 866397331 w 61"/>
                  <a:gd name="T33" fmla="*/ 2147483647 h 79"/>
                  <a:gd name="T34" fmla="*/ 2147483647 w 61"/>
                  <a:gd name="T35" fmla="*/ 2147483647 h 79"/>
                  <a:gd name="T36" fmla="*/ 2147483647 w 61"/>
                  <a:gd name="T37" fmla="*/ 2147483647 h 79"/>
                  <a:gd name="T38" fmla="*/ 2147483647 w 61"/>
                  <a:gd name="T39" fmla="*/ 1503028960 h 79"/>
                  <a:gd name="T40" fmla="*/ 2147483647 w 61"/>
                  <a:gd name="T41" fmla="*/ 75151448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48" y="57"/>
                    </a:moveTo>
                    <a:lnTo>
                      <a:pt x="48" y="57"/>
                    </a:lnTo>
                    <a:cubicBezTo>
                      <a:pt x="48" y="60"/>
                      <a:pt x="47" y="61"/>
                      <a:pt x="47" y="62"/>
                    </a:cubicBezTo>
                    <a:lnTo>
                      <a:pt x="14" y="66"/>
                    </a:lnTo>
                    <a:cubicBezTo>
                      <a:pt x="14" y="64"/>
                      <a:pt x="13" y="62"/>
                      <a:pt x="13" y="59"/>
                    </a:cubicBezTo>
                    <a:lnTo>
                      <a:pt x="13" y="19"/>
                    </a:lnTo>
                    <a:cubicBezTo>
                      <a:pt x="13" y="16"/>
                      <a:pt x="13" y="14"/>
                      <a:pt x="14" y="13"/>
                    </a:cubicBezTo>
                    <a:lnTo>
                      <a:pt x="47" y="14"/>
                    </a:lnTo>
                    <a:cubicBezTo>
                      <a:pt x="47" y="15"/>
                      <a:pt x="48" y="17"/>
                      <a:pt x="48" y="20"/>
                    </a:cubicBezTo>
                    <a:lnTo>
                      <a:pt x="48" y="57"/>
                    </a:lnTo>
                    <a:close/>
                    <a:moveTo>
                      <a:pt x="49" y="1"/>
                    </a:moveTo>
                    <a:lnTo>
                      <a:pt x="49" y="1"/>
                    </a:lnTo>
                    <a:lnTo>
                      <a:pt x="13" y="0"/>
                    </a:lnTo>
                    <a:lnTo>
                      <a:pt x="11" y="0"/>
                    </a:lnTo>
                    <a:cubicBezTo>
                      <a:pt x="4" y="0"/>
                      <a:pt x="0" y="7"/>
                      <a:pt x="0" y="19"/>
                    </a:cubicBezTo>
                    <a:lnTo>
                      <a:pt x="0" y="59"/>
                    </a:lnTo>
                    <a:cubicBezTo>
                      <a:pt x="0" y="72"/>
                      <a:pt x="4" y="79"/>
                      <a:pt x="12" y="79"/>
                    </a:cubicBezTo>
                    <a:lnTo>
                      <a:pt x="50" y="75"/>
                    </a:lnTo>
                    <a:cubicBezTo>
                      <a:pt x="56" y="75"/>
                      <a:pt x="61" y="67"/>
                      <a:pt x="61" y="57"/>
                    </a:cubicBezTo>
                    <a:lnTo>
                      <a:pt x="61" y="20"/>
                    </a:lnTo>
                    <a:cubicBezTo>
                      <a:pt x="61" y="12"/>
                      <a:pt x="58" y="3"/>
                      <a:pt x="49" y="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6" name="Freeform 61"/>
              <p:cNvSpPr>
                <a:spLocks/>
              </p:cNvSpPr>
              <p:nvPr/>
            </p:nvSpPr>
            <p:spPr bwMode="auto">
              <a:xfrm>
                <a:off x="1450975" y="2792413"/>
                <a:ext cx="106363" cy="20638"/>
              </a:xfrm>
              <a:custGeom>
                <a:avLst/>
                <a:gdLst>
                  <a:gd name="T0" fmla="*/ 2147483647 w 256"/>
                  <a:gd name="T1" fmla="*/ 0 h 50"/>
                  <a:gd name="T2" fmla="*/ 2147483647 w 256"/>
                  <a:gd name="T3" fmla="*/ 0 h 50"/>
                  <a:gd name="T4" fmla="*/ 1291054868 w 256"/>
                  <a:gd name="T5" fmla="*/ 0 h 50"/>
                  <a:gd name="T6" fmla="*/ 0 w 256"/>
                  <a:gd name="T7" fmla="*/ 1758056285 h 50"/>
                  <a:gd name="T8" fmla="*/ 1291054868 w 256"/>
                  <a:gd name="T9" fmla="*/ 2147483647 h 50"/>
                  <a:gd name="T10" fmla="*/ 2147483647 w 256"/>
                  <a:gd name="T11" fmla="*/ 2147483647 h 50"/>
                  <a:gd name="T12" fmla="*/ 2147483647 w 256"/>
                  <a:gd name="T13" fmla="*/ 1758056285 h 50"/>
                  <a:gd name="T14" fmla="*/ 2147483647 w 256"/>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0"/>
                  <a:gd name="T26" fmla="*/ 256 w 256"/>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0">
                    <a:moveTo>
                      <a:pt x="237" y="0"/>
                    </a:moveTo>
                    <a:lnTo>
                      <a:pt x="237" y="0"/>
                    </a:lnTo>
                    <a:lnTo>
                      <a:pt x="18" y="0"/>
                    </a:lnTo>
                    <a:cubicBezTo>
                      <a:pt x="8" y="0"/>
                      <a:pt x="0" y="11"/>
                      <a:pt x="0" y="25"/>
                    </a:cubicBezTo>
                    <a:cubicBezTo>
                      <a:pt x="0" y="39"/>
                      <a:pt x="8" y="50"/>
                      <a:pt x="18" y="50"/>
                    </a:cubicBezTo>
                    <a:lnTo>
                      <a:pt x="237" y="50"/>
                    </a:lnTo>
                    <a:cubicBezTo>
                      <a:pt x="248" y="50"/>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37" name="Freeform 62"/>
              <p:cNvSpPr>
                <a:spLocks/>
              </p:cNvSpPr>
              <p:nvPr/>
            </p:nvSpPr>
            <p:spPr bwMode="auto">
              <a:xfrm>
                <a:off x="1450975" y="2835276"/>
                <a:ext cx="106363" cy="20638"/>
              </a:xfrm>
              <a:custGeom>
                <a:avLst/>
                <a:gdLst>
                  <a:gd name="T0" fmla="*/ 2147483647 w 256"/>
                  <a:gd name="T1" fmla="*/ 0 h 51"/>
                  <a:gd name="T2" fmla="*/ 2147483647 w 256"/>
                  <a:gd name="T3" fmla="*/ 0 h 51"/>
                  <a:gd name="T4" fmla="*/ 1291054868 w 256"/>
                  <a:gd name="T5" fmla="*/ 0 h 51"/>
                  <a:gd name="T6" fmla="*/ 0 w 256"/>
                  <a:gd name="T7" fmla="*/ 1656710594 h 51"/>
                  <a:gd name="T8" fmla="*/ 1291054868 w 256"/>
                  <a:gd name="T9" fmla="*/ 2147483647 h 51"/>
                  <a:gd name="T10" fmla="*/ 2147483647 w 256"/>
                  <a:gd name="T11" fmla="*/ 2147483647 h 51"/>
                  <a:gd name="T12" fmla="*/ 2147483647 w 256"/>
                  <a:gd name="T13" fmla="*/ 1656710594 h 51"/>
                  <a:gd name="T14" fmla="*/ 2147483647 w 256"/>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1"/>
                  <a:gd name="T26" fmla="*/ 256 w 256"/>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1">
                    <a:moveTo>
                      <a:pt x="237" y="0"/>
                    </a:moveTo>
                    <a:lnTo>
                      <a:pt x="237" y="0"/>
                    </a:lnTo>
                    <a:lnTo>
                      <a:pt x="18" y="0"/>
                    </a:lnTo>
                    <a:cubicBezTo>
                      <a:pt x="8" y="0"/>
                      <a:pt x="0" y="11"/>
                      <a:pt x="0" y="25"/>
                    </a:cubicBezTo>
                    <a:cubicBezTo>
                      <a:pt x="0" y="39"/>
                      <a:pt x="8" y="51"/>
                      <a:pt x="18" y="51"/>
                    </a:cubicBezTo>
                    <a:lnTo>
                      <a:pt x="237" y="51"/>
                    </a:lnTo>
                    <a:cubicBezTo>
                      <a:pt x="248" y="51"/>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grpSp>
      <p:sp>
        <p:nvSpPr>
          <p:cNvPr id="353" name="文本框 650"/>
          <p:cNvSpPr txBox="1"/>
          <p:nvPr/>
        </p:nvSpPr>
        <p:spPr>
          <a:xfrm>
            <a:off x="4126827" y="1359607"/>
            <a:ext cx="1656514" cy="238363"/>
          </a:xfrm>
          <a:prstGeom prst="roundRect">
            <a:avLst/>
          </a:prstGeom>
          <a:noFill/>
        </p:spPr>
        <p:txBody>
          <a:bodyPr wrap="square" lIns="0" tIns="0" rIns="0" bIns="0" rtlCol="0" anchor="ctr" anchorCtr="0">
            <a:noAutofit/>
          </a:bodyPr>
          <a:lstStyle/>
          <a:p>
            <a:pPr algn="ctr" fontAlgn="ctr"/>
            <a:r>
              <a:rPr lang="en-US" sz="1400" b="1" dirty="0"/>
              <a:t>Operations center</a:t>
            </a:r>
            <a:endParaRPr lang="en-US" altLang="zh-CN" sz="1400" b="1" dirty="0"/>
          </a:p>
        </p:txBody>
      </p:sp>
      <p:sp>
        <p:nvSpPr>
          <p:cNvPr id="354" name="文本框 650"/>
          <p:cNvSpPr txBox="1"/>
          <p:nvPr/>
        </p:nvSpPr>
        <p:spPr>
          <a:xfrm>
            <a:off x="4340791" y="3297083"/>
            <a:ext cx="1361155" cy="236988"/>
          </a:xfrm>
          <a:prstGeom prst="roundRect">
            <a:avLst/>
          </a:prstGeom>
          <a:noFill/>
        </p:spPr>
        <p:txBody>
          <a:bodyPr wrap="square" lIns="0" tIns="0" rIns="0" bIns="0" rtlCol="0" anchor="ctr" anchorCtr="0">
            <a:noAutofit/>
          </a:bodyPr>
          <a:lstStyle/>
          <a:p>
            <a:pPr algn="ctr" fontAlgn="ctr"/>
            <a:r>
              <a:rPr lang="en-US" sz="1400" b="1" dirty="0"/>
              <a:t>Municipal core</a:t>
            </a:r>
            <a:endParaRPr lang="en-US" altLang="zh-CN" sz="1400" b="1" dirty="0"/>
          </a:p>
        </p:txBody>
      </p:sp>
      <p:sp>
        <p:nvSpPr>
          <p:cNvPr id="358" name="文本框 650"/>
          <p:cNvSpPr txBox="1"/>
          <p:nvPr/>
        </p:nvSpPr>
        <p:spPr>
          <a:xfrm>
            <a:off x="1416957" y="1942401"/>
            <a:ext cx="1399933" cy="238363"/>
          </a:xfrm>
          <a:prstGeom prst="roundRect">
            <a:avLst/>
          </a:prstGeom>
          <a:noFill/>
        </p:spPr>
        <p:txBody>
          <a:bodyPr wrap="square" lIns="0" tIns="0" rIns="0" bIns="0" rtlCol="0" anchor="ctr" anchorCtr="0">
            <a:noAutofit/>
          </a:bodyPr>
          <a:lstStyle/>
          <a:p>
            <a:pPr algn="ctr" fontAlgn="ctr"/>
            <a:r>
              <a:rPr lang="en-US" sz="1400" b="1" dirty="0"/>
              <a:t>Data center (active)</a:t>
            </a:r>
            <a:endParaRPr lang="en-US" altLang="zh-CN" sz="1400" b="1" dirty="0"/>
          </a:p>
        </p:txBody>
      </p:sp>
      <p:sp>
        <p:nvSpPr>
          <p:cNvPr id="359" name="文本框 650"/>
          <p:cNvSpPr txBox="1"/>
          <p:nvPr/>
        </p:nvSpPr>
        <p:spPr>
          <a:xfrm>
            <a:off x="7243133" y="2002544"/>
            <a:ext cx="1399933" cy="238363"/>
          </a:xfrm>
          <a:prstGeom prst="roundRect">
            <a:avLst/>
          </a:prstGeom>
          <a:noFill/>
        </p:spPr>
        <p:txBody>
          <a:bodyPr wrap="square" lIns="0" tIns="0" rIns="0" bIns="0" rtlCol="0" anchor="ctr" anchorCtr="0">
            <a:noAutofit/>
          </a:bodyPr>
          <a:lstStyle/>
          <a:p>
            <a:pPr algn="ctr" fontAlgn="ctr"/>
            <a:r>
              <a:rPr lang="en-US" sz="1400" b="1" dirty="0"/>
              <a:t>Data center (standby)</a:t>
            </a:r>
            <a:endParaRPr lang="en-US" altLang="zh-CN" sz="1400" b="1" dirty="0"/>
          </a:p>
        </p:txBody>
      </p:sp>
      <p:sp>
        <p:nvSpPr>
          <p:cNvPr id="360" name="Line 69"/>
          <p:cNvSpPr>
            <a:spLocks noChangeShapeType="1"/>
          </p:cNvSpPr>
          <p:nvPr/>
        </p:nvSpPr>
        <p:spPr bwMode="auto">
          <a:xfrm flipH="1" flipV="1">
            <a:off x="4963203" y="2326196"/>
            <a:ext cx="0" cy="411679"/>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dirty="0"/>
          </a:p>
        </p:txBody>
      </p:sp>
      <p:grpSp>
        <p:nvGrpSpPr>
          <p:cNvPr id="361" name="组合 85"/>
          <p:cNvGrpSpPr>
            <a:grpSpLocks/>
          </p:cNvGrpSpPr>
          <p:nvPr/>
        </p:nvGrpSpPr>
        <p:grpSpPr bwMode="auto">
          <a:xfrm>
            <a:off x="4665683" y="1697969"/>
            <a:ext cx="595041" cy="595041"/>
            <a:chOff x="730250" y="2906712"/>
            <a:chExt cx="1114425" cy="1117600"/>
          </a:xfrm>
        </p:grpSpPr>
        <p:sp>
          <p:nvSpPr>
            <p:cNvPr id="362" name="Freeform 19"/>
            <p:cNvSpPr>
              <a:spLocks/>
            </p:cNvSpPr>
            <p:nvPr/>
          </p:nvSpPr>
          <p:spPr bwMode="auto">
            <a:xfrm>
              <a:off x="730250" y="2906712"/>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3"/>
                    <a:pt x="2063" y="2659"/>
                    <a:pt x="1329" y="2659"/>
                  </a:cubicBezTo>
                  <a:cubicBezTo>
                    <a:pt x="595" y="2659"/>
                    <a:pt x="0" y="2063"/>
                    <a:pt x="0" y="1329"/>
                  </a:cubicBezTo>
                  <a:cubicBezTo>
                    <a:pt x="0" y="595"/>
                    <a:pt x="595" y="0"/>
                    <a:pt x="1329" y="0"/>
                  </a:cubicBezTo>
                  <a:cubicBezTo>
                    <a:pt x="2063" y="0"/>
                    <a:pt x="2658" y="595"/>
                    <a:pt x="2658" y="1329"/>
                  </a:cubicBezTo>
                  <a:close/>
                </a:path>
              </a:pathLst>
            </a:custGeom>
            <a:solidFill>
              <a:srgbClr val="7F7F7F"/>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nvGrpSpPr>
            <p:cNvPr id="363" name="组合 76"/>
            <p:cNvGrpSpPr>
              <a:grpSpLocks/>
            </p:cNvGrpSpPr>
            <p:nvPr/>
          </p:nvGrpSpPr>
          <p:grpSpPr bwMode="auto">
            <a:xfrm>
              <a:off x="857250" y="3159125"/>
              <a:ext cx="860425" cy="611188"/>
              <a:chOff x="857250" y="2938463"/>
              <a:chExt cx="860425" cy="611188"/>
            </a:xfrm>
          </p:grpSpPr>
          <p:sp>
            <p:nvSpPr>
              <p:cNvPr id="364" name="Freeform 58"/>
              <p:cNvSpPr>
                <a:spLocks noEditPoints="1"/>
              </p:cNvSpPr>
              <p:nvPr/>
            </p:nvSpPr>
            <p:spPr bwMode="auto">
              <a:xfrm>
                <a:off x="977900" y="3190875"/>
                <a:ext cx="223838" cy="77788"/>
              </a:xfrm>
              <a:custGeom>
                <a:avLst/>
                <a:gdLst>
                  <a:gd name="T0" fmla="*/ 2147483647 w 536"/>
                  <a:gd name="T1" fmla="*/ 2147483647 h 183"/>
                  <a:gd name="T2" fmla="*/ 2147483647 w 536"/>
                  <a:gd name="T3" fmla="*/ 2147483647 h 183"/>
                  <a:gd name="T4" fmla="*/ 2147483647 w 536"/>
                  <a:gd name="T5" fmla="*/ 2147483647 h 183"/>
                  <a:gd name="T6" fmla="*/ 2147483647 w 536"/>
                  <a:gd name="T7" fmla="*/ 2147483647 h 183"/>
                  <a:gd name="T8" fmla="*/ 2147483647 w 536"/>
                  <a:gd name="T9" fmla="*/ 2147483647 h 183"/>
                  <a:gd name="T10" fmla="*/ 2147483647 w 536"/>
                  <a:gd name="T11" fmla="*/ 2147483647 h 183"/>
                  <a:gd name="T12" fmla="*/ 2147483647 w 536"/>
                  <a:gd name="T13" fmla="*/ 2147483647 h 183"/>
                  <a:gd name="T14" fmla="*/ 2147483647 w 536"/>
                  <a:gd name="T15" fmla="*/ 2147483647 h 183"/>
                  <a:gd name="T16" fmla="*/ 2147483647 w 536"/>
                  <a:gd name="T17" fmla="*/ 2147483647 h 183"/>
                  <a:gd name="T18" fmla="*/ 2147483647 w 536"/>
                  <a:gd name="T19" fmla="*/ 2147483647 h 183"/>
                  <a:gd name="T20" fmla="*/ 2147483647 w 536"/>
                  <a:gd name="T21" fmla="*/ 2147483647 h 183"/>
                  <a:gd name="T22" fmla="*/ 2147483647 w 536"/>
                  <a:gd name="T23" fmla="*/ 2147483647 h 183"/>
                  <a:gd name="T24" fmla="*/ 2147483647 w 536"/>
                  <a:gd name="T25" fmla="*/ 2147483647 h 183"/>
                  <a:gd name="T26" fmla="*/ 2147483647 w 536"/>
                  <a:gd name="T27" fmla="*/ 2147483647 h 183"/>
                  <a:gd name="T28" fmla="*/ 2147483647 w 536"/>
                  <a:gd name="T29" fmla="*/ 2147483647 h 183"/>
                  <a:gd name="T30" fmla="*/ 2147483647 w 536"/>
                  <a:gd name="T31" fmla="*/ 2147483647 h 183"/>
                  <a:gd name="T32" fmla="*/ 2147483647 w 536"/>
                  <a:gd name="T33" fmla="*/ 2147483647 h 183"/>
                  <a:gd name="T34" fmla="*/ 2147483647 w 536"/>
                  <a:gd name="T35" fmla="*/ 2147483647 h 183"/>
                  <a:gd name="T36" fmla="*/ 2147483647 w 536"/>
                  <a:gd name="T37" fmla="*/ 1152050057 h 183"/>
                  <a:gd name="T38" fmla="*/ 2147483647 w 536"/>
                  <a:gd name="T39" fmla="*/ 0 h 183"/>
                  <a:gd name="T40" fmla="*/ 2147483647 w 536"/>
                  <a:gd name="T41" fmla="*/ 1152050057 h 183"/>
                  <a:gd name="T42" fmla="*/ 2147483647 w 536"/>
                  <a:gd name="T43" fmla="*/ 2147483647 h 183"/>
                  <a:gd name="T44" fmla="*/ 291242471 w 536"/>
                  <a:gd name="T45" fmla="*/ 2147483647 h 183"/>
                  <a:gd name="T46" fmla="*/ 2147483647 w 536"/>
                  <a:gd name="T47" fmla="*/ 2147483647 h 1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36"/>
                  <a:gd name="T73" fmla="*/ 0 h 183"/>
                  <a:gd name="T74" fmla="*/ 536 w 536"/>
                  <a:gd name="T75" fmla="*/ 183 h 1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36" h="183">
                    <a:moveTo>
                      <a:pt x="49" y="153"/>
                    </a:moveTo>
                    <a:lnTo>
                      <a:pt x="49" y="153"/>
                    </a:lnTo>
                    <a:lnTo>
                      <a:pt x="49" y="163"/>
                    </a:lnTo>
                    <a:lnTo>
                      <a:pt x="49" y="153"/>
                    </a:lnTo>
                    <a:close/>
                    <a:moveTo>
                      <a:pt x="226" y="50"/>
                    </a:moveTo>
                    <a:lnTo>
                      <a:pt x="226" y="50"/>
                    </a:lnTo>
                    <a:cubicBezTo>
                      <a:pt x="237" y="44"/>
                      <a:pt x="252" y="40"/>
                      <a:pt x="268" y="40"/>
                    </a:cubicBezTo>
                    <a:cubicBezTo>
                      <a:pt x="284" y="40"/>
                      <a:pt x="299" y="44"/>
                      <a:pt x="310" y="50"/>
                    </a:cubicBezTo>
                    <a:lnTo>
                      <a:pt x="471" y="143"/>
                    </a:lnTo>
                    <a:lnTo>
                      <a:pt x="65" y="143"/>
                    </a:lnTo>
                    <a:lnTo>
                      <a:pt x="226" y="50"/>
                    </a:lnTo>
                    <a:close/>
                    <a:moveTo>
                      <a:pt x="49" y="183"/>
                    </a:moveTo>
                    <a:lnTo>
                      <a:pt x="49" y="183"/>
                    </a:lnTo>
                    <a:lnTo>
                      <a:pt x="487" y="183"/>
                    </a:lnTo>
                    <a:cubicBezTo>
                      <a:pt x="513" y="183"/>
                      <a:pt x="528" y="176"/>
                      <a:pt x="532" y="160"/>
                    </a:cubicBezTo>
                    <a:cubicBezTo>
                      <a:pt x="536" y="144"/>
                      <a:pt x="527" y="129"/>
                      <a:pt x="503" y="116"/>
                    </a:cubicBezTo>
                    <a:lnTo>
                      <a:pt x="330" y="15"/>
                    </a:lnTo>
                    <a:cubicBezTo>
                      <a:pt x="313" y="6"/>
                      <a:pt x="291" y="0"/>
                      <a:pt x="268" y="0"/>
                    </a:cubicBezTo>
                    <a:cubicBezTo>
                      <a:pt x="245" y="0"/>
                      <a:pt x="223" y="6"/>
                      <a:pt x="206" y="15"/>
                    </a:cubicBezTo>
                    <a:lnTo>
                      <a:pt x="33" y="116"/>
                    </a:lnTo>
                    <a:cubicBezTo>
                      <a:pt x="9" y="130"/>
                      <a:pt x="0" y="144"/>
                      <a:pt x="4" y="160"/>
                    </a:cubicBezTo>
                    <a:cubicBezTo>
                      <a:pt x="8" y="176"/>
                      <a:pt x="23" y="183"/>
                      <a:pt x="49" y="18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65" name="Freeform 59"/>
              <p:cNvSpPr>
                <a:spLocks noEditPoints="1"/>
              </p:cNvSpPr>
              <p:nvPr/>
            </p:nvSpPr>
            <p:spPr bwMode="auto">
              <a:xfrm>
                <a:off x="976313" y="3279775"/>
                <a:ext cx="223838" cy="114300"/>
              </a:xfrm>
              <a:custGeom>
                <a:avLst/>
                <a:gdLst>
                  <a:gd name="T0" fmla="*/ 2147483647 w 535"/>
                  <a:gd name="T1" fmla="*/ 2147483647 h 269"/>
                  <a:gd name="T2" fmla="*/ 2147483647 w 535"/>
                  <a:gd name="T3" fmla="*/ 2147483647 h 269"/>
                  <a:gd name="T4" fmla="*/ 2147483647 w 535"/>
                  <a:gd name="T5" fmla="*/ 2147483647 h 269"/>
                  <a:gd name="T6" fmla="*/ 2147483647 w 535"/>
                  <a:gd name="T7" fmla="*/ 2147483647 h 269"/>
                  <a:gd name="T8" fmla="*/ 2147483647 w 535"/>
                  <a:gd name="T9" fmla="*/ 2147483647 h 269"/>
                  <a:gd name="T10" fmla="*/ 2147483647 w 535"/>
                  <a:gd name="T11" fmla="*/ 2147483647 h 269"/>
                  <a:gd name="T12" fmla="*/ 2147483647 w 535"/>
                  <a:gd name="T13" fmla="*/ 2147483647 h 269"/>
                  <a:gd name="T14" fmla="*/ 2147483647 w 535"/>
                  <a:gd name="T15" fmla="*/ 2147483647 h 269"/>
                  <a:gd name="T16" fmla="*/ 2147483647 w 535"/>
                  <a:gd name="T17" fmla="*/ 2147483647 h 269"/>
                  <a:gd name="T18" fmla="*/ 2147483647 w 535"/>
                  <a:gd name="T19" fmla="*/ 2147483647 h 269"/>
                  <a:gd name="T20" fmla="*/ 2147483647 w 535"/>
                  <a:gd name="T21" fmla="*/ 2147483647 h 269"/>
                  <a:gd name="T22" fmla="*/ 2147483647 w 535"/>
                  <a:gd name="T23" fmla="*/ 2147483647 h 269"/>
                  <a:gd name="T24" fmla="*/ 2147483647 w 535"/>
                  <a:gd name="T25" fmla="*/ 2147483647 h 269"/>
                  <a:gd name="T26" fmla="*/ 2147483647 w 535"/>
                  <a:gd name="T27" fmla="*/ 2147483647 h 269"/>
                  <a:gd name="T28" fmla="*/ 2147483647 w 535"/>
                  <a:gd name="T29" fmla="*/ 2147483647 h 269"/>
                  <a:gd name="T30" fmla="*/ 2147483647 w 535"/>
                  <a:gd name="T31" fmla="*/ 2147483647 h 269"/>
                  <a:gd name="T32" fmla="*/ 2147483647 w 535"/>
                  <a:gd name="T33" fmla="*/ 2147483647 h 269"/>
                  <a:gd name="T34" fmla="*/ 2147483647 w 535"/>
                  <a:gd name="T35" fmla="*/ 1534279918 h 269"/>
                  <a:gd name="T36" fmla="*/ 2147483647 w 535"/>
                  <a:gd name="T37" fmla="*/ 0 h 269"/>
                  <a:gd name="T38" fmla="*/ 2147483647 w 535"/>
                  <a:gd name="T39" fmla="*/ 2147483647 h 269"/>
                  <a:gd name="T40" fmla="*/ 2147483647 w 535"/>
                  <a:gd name="T41" fmla="*/ 1534279918 h 269"/>
                  <a:gd name="T42" fmla="*/ 2147483647 w 535"/>
                  <a:gd name="T43" fmla="*/ 0 h 269"/>
                  <a:gd name="T44" fmla="*/ 2147483647 w 535"/>
                  <a:gd name="T45" fmla="*/ 2147483647 h 269"/>
                  <a:gd name="T46" fmla="*/ 2147483647 w 535"/>
                  <a:gd name="T47" fmla="*/ 1534279918 h 269"/>
                  <a:gd name="T48" fmla="*/ 2147483647 w 535"/>
                  <a:gd name="T49" fmla="*/ 0 h 269"/>
                  <a:gd name="T50" fmla="*/ 2147483647 w 535"/>
                  <a:gd name="T51" fmla="*/ 2147483647 h 269"/>
                  <a:gd name="T52" fmla="*/ 2147483647 w 535"/>
                  <a:gd name="T53" fmla="*/ 1534279918 h 269"/>
                  <a:gd name="T54" fmla="*/ 2147483647 w 535"/>
                  <a:gd name="T55" fmla="*/ 0 h 269"/>
                  <a:gd name="T56" fmla="*/ 2147483647 w 535"/>
                  <a:gd name="T57" fmla="*/ 2147483647 h 269"/>
                  <a:gd name="T58" fmla="*/ 0 w 535"/>
                  <a:gd name="T59" fmla="*/ 2147483647 h 269"/>
                  <a:gd name="T60" fmla="*/ 1464811352 w 535"/>
                  <a:gd name="T61" fmla="*/ 2147483647 h 269"/>
                  <a:gd name="T62" fmla="*/ 2147483647 w 535"/>
                  <a:gd name="T63" fmla="*/ 2147483647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35"/>
                  <a:gd name="T97" fmla="*/ 0 h 269"/>
                  <a:gd name="T98" fmla="*/ 535 w 535"/>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35" h="269">
                    <a:moveTo>
                      <a:pt x="495" y="229"/>
                    </a:moveTo>
                    <a:lnTo>
                      <a:pt x="495" y="229"/>
                    </a:lnTo>
                    <a:lnTo>
                      <a:pt x="40" y="229"/>
                    </a:lnTo>
                    <a:lnTo>
                      <a:pt x="40" y="205"/>
                    </a:lnTo>
                    <a:lnTo>
                      <a:pt x="69" y="205"/>
                    </a:lnTo>
                    <a:cubicBezTo>
                      <a:pt x="80" y="205"/>
                      <a:pt x="89" y="196"/>
                      <a:pt x="89" y="185"/>
                    </a:cubicBezTo>
                    <a:lnTo>
                      <a:pt x="89" y="40"/>
                    </a:lnTo>
                    <a:lnTo>
                      <a:pt x="114" y="40"/>
                    </a:lnTo>
                    <a:lnTo>
                      <a:pt x="114" y="185"/>
                    </a:lnTo>
                    <a:cubicBezTo>
                      <a:pt x="114" y="196"/>
                      <a:pt x="123" y="205"/>
                      <a:pt x="134" y="205"/>
                    </a:cubicBezTo>
                    <a:lnTo>
                      <a:pt x="184" y="205"/>
                    </a:lnTo>
                    <a:cubicBezTo>
                      <a:pt x="195" y="205"/>
                      <a:pt x="204" y="196"/>
                      <a:pt x="204" y="185"/>
                    </a:cubicBezTo>
                    <a:lnTo>
                      <a:pt x="204" y="40"/>
                    </a:lnTo>
                    <a:lnTo>
                      <a:pt x="229" y="40"/>
                    </a:lnTo>
                    <a:lnTo>
                      <a:pt x="229" y="185"/>
                    </a:lnTo>
                    <a:cubicBezTo>
                      <a:pt x="229" y="196"/>
                      <a:pt x="238" y="205"/>
                      <a:pt x="249" y="205"/>
                    </a:cubicBezTo>
                    <a:lnTo>
                      <a:pt x="299" y="205"/>
                    </a:lnTo>
                    <a:cubicBezTo>
                      <a:pt x="310" y="205"/>
                      <a:pt x="319" y="196"/>
                      <a:pt x="319" y="185"/>
                    </a:cubicBezTo>
                    <a:lnTo>
                      <a:pt x="319" y="40"/>
                    </a:lnTo>
                    <a:lnTo>
                      <a:pt x="344" y="40"/>
                    </a:lnTo>
                    <a:lnTo>
                      <a:pt x="344" y="185"/>
                    </a:lnTo>
                    <a:cubicBezTo>
                      <a:pt x="344" y="196"/>
                      <a:pt x="353" y="205"/>
                      <a:pt x="364" y="205"/>
                    </a:cubicBezTo>
                    <a:lnTo>
                      <a:pt x="414" y="205"/>
                    </a:lnTo>
                    <a:cubicBezTo>
                      <a:pt x="425" y="205"/>
                      <a:pt x="434" y="196"/>
                      <a:pt x="434" y="185"/>
                    </a:cubicBezTo>
                    <a:lnTo>
                      <a:pt x="434" y="40"/>
                    </a:lnTo>
                    <a:lnTo>
                      <a:pt x="459" y="40"/>
                    </a:lnTo>
                    <a:lnTo>
                      <a:pt x="459" y="185"/>
                    </a:lnTo>
                    <a:cubicBezTo>
                      <a:pt x="459" y="196"/>
                      <a:pt x="468" y="205"/>
                      <a:pt x="479" y="205"/>
                    </a:cubicBezTo>
                    <a:lnTo>
                      <a:pt x="495" y="205"/>
                    </a:lnTo>
                    <a:lnTo>
                      <a:pt x="495" y="229"/>
                    </a:lnTo>
                    <a:close/>
                    <a:moveTo>
                      <a:pt x="535" y="249"/>
                    </a:moveTo>
                    <a:lnTo>
                      <a:pt x="535" y="249"/>
                    </a:lnTo>
                    <a:lnTo>
                      <a:pt x="535" y="185"/>
                    </a:lnTo>
                    <a:cubicBezTo>
                      <a:pt x="535" y="174"/>
                      <a:pt x="526" y="165"/>
                      <a:pt x="515" y="165"/>
                    </a:cubicBezTo>
                    <a:lnTo>
                      <a:pt x="499" y="165"/>
                    </a:lnTo>
                    <a:lnTo>
                      <a:pt x="499" y="20"/>
                    </a:lnTo>
                    <a:cubicBezTo>
                      <a:pt x="499" y="9"/>
                      <a:pt x="490" y="0"/>
                      <a:pt x="479" y="0"/>
                    </a:cubicBezTo>
                    <a:lnTo>
                      <a:pt x="414" y="0"/>
                    </a:lnTo>
                    <a:cubicBezTo>
                      <a:pt x="403" y="0"/>
                      <a:pt x="394" y="9"/>
                      <a:pt x="394" y="20"/>
                    </a:cubicBezTo>
                    <a:lnTo>
                      <a:pt x="394" y="165"/>
                    </a:lnTo>
                    <a:lnTo>
                      <a:pt x="384" y="165"/>
                    </a:lnTo>
                    <a:lnTo>
                      <a:pt x="384" y="20"/>
                    </a:lnTo>
                    <a:cubicBezTo>
                      <a:pt x="384" y="9"/>
                      <a:pt x="375" y="0"/>
                      <a:pt x="364" y="0"/>
                    </a:cubicBezTo>
                    <a:lnTo>
                      <a:pt x="299" y="0"/>
                    </a:lnTo>
                    <a:cubicBezTo>
                      <a:pt x="288" y="0"/>
                      <a:pt x="279" y="9"/>
                      <a:pt x="279" y="20"/>
                    </a:cubicBezTo>
                    <a:lnTo>
                      <a:pt x="279" y="165"/>
                    </a:lnTo>
                    <a:lnTo>
                      <a:pt x="269" y="165"/>
                    </a:lnTo>
                    <a:lnTo>
                      <a:pt x="269" y="20"/>
                    </a:lnTo>
                    <a:cubicBezTo>
                      <a:pt x="269" y="9"/>
                      <a:pt x="260" y="0"/>
                      <a:pt x="249" y="0"/>
                    </a:cubicBezTo>
                    <a:lnTo>
                      <a:pt x="184" y="0"/>
                    </a:lnTo>
                    <a:cubicBezTo>
                      <a:pt x="173" y="0"/>
                      <a:pt x="164" y="9"/>
                      <a:pt x="164" y="20"/>
                    </a:cubicBezTo>
                    <a:lnTo>
                      <a:pt x="164" y="165"/>
                    </a:lnTo>
                    <a:lnTo>
                      <a:pt x="154" y="165"/>
                    </a:lnTo>
                    <a:lnTo>
                      <a:pt x="154" y="20"/>
                    </a:lnTo>
                    <a:cubicBezTo>
                      <a:pt x="154" y="9"/>
                      <a:pt x="145" y="0"/>
                      <a:pt x="134" y="0"/>
                    </a:cubicBezTo>
                    <a:lnTo>
                      <a:pt x="69" y="0"/>
                    </a:lnTo>
                    <a:cubicBezTo>
                      <a:pt x="58" y="0"/>
                      <a:pt x="49" y="9"/>
                      <a:pt x="49" y="20"/>
                    </a:cubicBezTo>
                    <a:lnTo>
                      <a:pt x="49" y="165"/>
                    </a:lnTo>
                    <a:lnTo>
                      <a:pt x="20" y="165"/>
                    </a:lnTo>
                    <a:cubicBezTo>
                      <a:pt x="9" y="165"/>
                      <a:pt x="0" y="174"/>
                      <a:pt x="0" y="185"/>
                    </a:cubicBezTo>
                    <a:lnTo>
                      <a:pt x="0" y="249"/>
                    </a:lnTo>
                    <a:cubicBezTo>
                      <a:pt x="0" y="260"/>
                      <a:pt x="9" y="269"/>
                      <a:pt x="20" y="269"/>
                    </a:cubicBezTo>
                    <a:lnTo>
                      <a:pt x="515" y="269"/>
                    </a:lnTo>
                    <a:cubicBezTo>
                      <a:pt x="526" y="269"/>
                      <a:pt x="535" y="260"/>
                      <a:pt x="535" y="2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66" name="Freeform 60"/>
              <p:cNvSpPr>
                <a:spLocks noEditPoints="1"/>
              </p:cNvSpPr>
              <p:nvPr/>
            </p:nvSpPr>
            <p:spPr bwMode="auto">
              <a:xfrm>
                <a:off x="857250" y="2938463"/>
                <a:ext cx="860425" cy="611188"/>
              </a:xfrm>
              <a:custGeom>
                <a:avLst/>
                <a:gdLst>
                  <a:gd name="T0" fmla="*/ 2147483647 w 2052"/>
                  <a:gd name="T1" fmla="*/ 2147483647 h 1453"/>
                  <a:gd name="T2" fmla="*/ 2147483647 w 2052"/>
                  <a:gd name="T3" fmla="*/ 2147483647 h 1453"/>
                  <a:gd name="T4" fmla="*/ 2147483647 w 2052"/>
                  <a:gd name="T5" fmla="*/ 2147483647 h 1453"/>
                  <a:gd name="T6" fmla="*/ 2147483647 w 2052"/>
                  <a:gd name="T7" fmla="*/ 2147483647 h 1453"/>
                  <a:gd name="T8" fmla="*/ 2147483647 w 2052"/>
                  <a:gd name="T9" fmla="*/ 2147483647 h 1453"/>
                  <a:gd name="T10" fmla="*/ 2147483647 w 2052"/>
                  <a:gd name="T11" fmla="*/ 2147483647 h 1453"/>
                  <a:gd name="T12" fmla="*/ 2147483647 w 2052"/>
                  <a:gd name="T13" fmla="*/ 2147483647 h 1453"/>
                  <a:gd name="T14" fmla="*/ 2147483647 w 2052"/>
                  <a:gd name="T15" fmla="*/ 2147483647 h 1453"/>
                  <a:gd name="T16" fmla="*/ 2147483647 w 2052"/>
                  <a:gd name="T17" fmla="*/ 2147483647 h 1453"/>
                  <a:gd name="T18" fmla="*/ 2147483647 w 2052"/>
                  <a:gd name="T19" fmla="*/ 2147483647 h 1453"/>
                  <a:gd name="T20" fmla="*/ 2147483647 w 2052"/>
                  <a:gd name="T21" fmla="*/ 2147483647 h 1453"/>
                  <a:gd name="T22" fmla="*/ 2147483647 w 2052"/>
                  <a:gd name="T23" fmla="*/ 2147483647 h 1453"/>
                  <a:gd name="T24" fmla="*/ 2147483647 w 2052"/>
                  <a:gd name="T25" fmla="*/ 2147483647 h 1453"/>
                  <a:gd name="T26" fmla="*/ 2147483647 w 2052"/>
                  <a:gd name="T27" fmla="*/ 2147483647 h 1453"/>
                  <a:gd name="T28" fmla="*/ 2147483647 w 2052"/>
                  <a:gd name="T29" fmla="*/ 2147483647 h 1453"/>
                  <a:gd name="T30" fmla="*/ 2147483647 w 2052"/>
                  <a:gd name="T31" fmla="*/ 2147483647 h 1453"/>
                  <a:gd name="T32" fmla="*/ 2147483647 w 2052"/>
                  <a:gd name="T33" fmla="*/ 2147483647 h 1453"/>
                  <a:gd name="T34" fmla="*/ 2147483647 w 2052"/>
                  <a:gd name="T35" fmla="*/ 2147483647 h 1453"/>
                  <a:gd name="T36" fmla="*/ 2147483647 w 2052"/>
                  <a:gd name="T37" fmla="*/ 2147483647 h 1453"/>
                  <a:gd name="T38" fmla="*/ 2147483647 w 2052"/>
                  <a:gd name="T39" fmla="*/ 2147483647 h 1453"/>
                  <a:gd name="T40" fmla="*/ 2147483647 w 2052"/>
                  <a:gd name="T41" fmla="*/ 2147483647 h 1453"/>
                  <a:gd name="T42" fmla="*/ 2147483647 w 2052"/>
                  <a:gd name="T43" fmla="*/ 2147483647 h 1453"/>
                  <a:gd name="T44" fmla="*/ 2147483647 w 2052"/>
                  <a:gd name="T45" fmla="*/ 2147483647 h 1453"/>
                  <a:gd name="T46" fmla="*/ 2147483647 w 2052"/>
                  <a:gd name="T47" fmla="*/ 2147483647 h 1453"/>
                  <a:gd name="T48" fmla="*/ 2147483647 w 2052"/>
                  <a:gd name="T49" fmla="*/ 0 h 1453"/>
                  <a:gd name="T50" fmla="*/ 2147483647 w 2052"/>
                  <a:gd name="T51" fmla="*/ 2147483647 h 1453"/>
                  <a:gd name="T52" fmla="*/ 2147483647 w 2052"/>
                  <a:gd name="T53" fmla="*/ 2147483647 h 1453"/>
                  <a:gd name="T54" fmla="*/ 2147483647 w 2052"/>
                  <a:gd name="T55" fmla="*/ 2147483647 h 1453"/>
                  <a:gd name="T56" fmla="*/ 2147483647 w 2052"/>
                  <a:gd name="T57" fmla="*/ 2147483647 h 1453"/>
                  <a:gd name="T58" fmla="*/ 0 w 2052"/>
                  <a:gd name="T59" fmla="*/ 2147483647 h 1453"/>
                  <a:gd name="T60" fmla="*/ 1990472057 w 2052"/>
                  <a:gd name="T61" fmla="*/ 2147483647 h 1453"/>
                  <a:gd name="T62" fmla="*/ 2147483647 w 2052"/>
                  <a:gd name="T63" fmla="*/ 2147483647 h 1453"/>
                  <a:gd name="T64" fmla="*/ 2147483647 w 2052"/>
                  <a:gd name="T65" fmla="*/ 2147483647 h 1453"/>
                  <a:gd name="T66" fmla="*/ 2147483647 w 2052"/>
                  <a:gd name="T67" fmla="*/ 2147483647 h 1453"/>
                  <a:gd name="T68" fmla="*/ 2147483647 w 2052"/>
                  <a:gd name="T69" fmla="*/ 2147483647 h 1453"/>
                  <a:gd name="T70" fmla="*/ 2147483647 w 2052"/>
                  <a:gd name="T71" fmla="*/ 2147483647 h 1453"/>
                  <a:gd name="T72" fmla="*/ 2147483647 w 2052"/>
                  <a:gd name="T73" fmla="*/ 2147483647 h 1453"/>
                  <a:gd name="T74" fmla="*/ 2147483647 w 2052"/>
                  <a:gd name="T75" fmla="*/ 2147483647 h 14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52"/>
                  <a:gd name="T115" fmla="*/ 0 h 1453"/>
                  <a:gd name="T116" fmla="*/ 2052 w 2052"/>
                  <a:gd name="T117" fmla="*/ 1453 h 14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52" h="1453">
                    <a:moveTo>
                      <a:pt x="1998" y="672"/>
                    </a:moveTo>
                    <a:lnTo>
                      <a:pt x="1998" y="672"/>
                    </a:lnTo>
                    <a:cubicBezTo>
                      <a:pt x="1998" y="687"/>
                      <a:pt x="1986" y="699"/>
                      <a:pt x="1972" y="699"/>
                    </a:cubicBezTo>
                    <a:lnTo>
                      <a:pt x="1342" y="699"/>
                    </a:lnTo>
                    <a:cubicBezTo>
                      <a:pt x="1328" y="699"/>
                      <a:pt x="1316" y="687"/>
                      <a:pt x="1316" y="672"/>
                    </a:cubicBezTo>
                    <a:lnTo>
                      <a:pt x="1316" y="80"/>
                    </a:lnTo>
                    <a:cubicBezTo>
                      <a:pt x="1316" y="65"/>
                      <a:pt x="1328" y="53"/>
                      <a:pt x="1342" y="53"/>
                    </a:cubicBezTo>
                    <a:lnTo>
                      <a:pt x="1972" y="53"/>
                    </a:lnTo>
                    <a:cubicBezTo>
                      <a:pt x="1986" y="53"/>
                      <a:pt x="1998" y="65"/>
                      <a:pt x="1998" y="80"/>
                    </a:cubicBezTo>
                    <a:lnTo>
                      <a:pt x="1998" y="672"/>
                    </a:lnTo>
                    <a:close/>
                    <a:moveTo>
                      <a:pt x="1630" y="1319"/>
                    </a:moveTo>
                    <a:lnTo>
                      <a:pt x="1630" y="1319"/>
                    </a:lnTo>
                    <a:cubicBezTo>
                      <a:pt x="1613" y="1326"/>
                      <a:pt x="1600" y="1340"/>
                      <a:pt x="1593" y="1357"/>
                    </a:cubicBezTo>
                    <a:lnTo>
                      <a:pt x="955" y="1357"/>
                    </a:lnTo>
                    <a:cubicBezTo>
                      <a:pt x="951" y="1357"/>
                      <a:pt x="948" y="1357"/>
                      <a:pt x="945" y="1359"/>
                    </a:cubicBezTo>
                    <a:lnTo>
                      <a:pt x="906" y="1273"/>
                    </a:lnTo>
                    <a:lnTo>
                      <a:pt x="730" y="1273"/>
                    </a:lnTo>
                    <a:lnTo>
                      <a:pt x="730" y="1199"/>
                    </a:lnTo>
                    <a:lnTo>
                      <a:pt x="1087" y="1199"/>
                    </a:lnTo>
                    <a:cubicBezTo>
                      <a:pt x="1102" y="1199"/>
                      <a:pt x="1114" y="1187"/>
                      <a:pt x="1114" y="1173"/>
                    </a:cubicBezTo>
                    <a:lnTo>
                      <a:pt x="1114" y="493"/>
                    </a:lnTo>
                    <a:cubicBezTo>
                      <a:pt x="1114" y="478"/>
                      <a:pt x="1102" y="466"/>
                      <a:pt x="1087" y="466"/>
                    </a:cubicBezTo>
                    <a:lnTo>
                      <a:pt x="584" y="466"/>
                    </a:lnTo>
                    <a:lnTo>
                      <a:pt x="584" y="341"/>
                    </a:lnTo>
                    <a:cubicBezTo>
                      <a:pt x="606" y="337"/>
                      <a:pt x="625" y="321"/>
                      <a:pt x="634" y="300"/>
                    </a:cubicBezTo>
                    <a:lnTo>
                      <a:pt x="1262" y="300"/>
                    </a:lnTo>
                    <a:lnTo>
                      <a:pt x="1262" y="672"/>
                    </a:lnTo>
                    <a:cubicBezTo>
                      <a:pt x="1262" y="716"/>
                      <a:pt x="1298" y="752"/>
                      <a:pt x="1342" y="752"/>
                    </a:cubicBezTo>
                    <a:lnTo>
                      <a:pt x="1630" y="752"/>
                    </a:lnTo>
                    <a:lnTo>
                      <a:pt x="1630" y="1319"/>
                    </a:lnTo>
                    <a:close/>
                    <a:moveTo>
                      <a:pt x="232" y="1357"/>
                    </a:moveTo>
                    <a:lnTo>
                      <a:pt x="232" y="1357"/>
                    </a:lnTo>
                    <a:lnTo>
                      <a:pt x="248" y="1327"/>
                    </a:lnTo>
                    <a:lnTo>
                      <a:pt x="871" y="1327"/>
                    </a:lnTo>
                    <a:lnTo>
                      <a:pt x="885" y="1357"/>
                    </a:lnTo>
                    <a:lnTo>
                      <a:pt x="232" y="1357"/>
                    </a:lnTo>
                    <a:close/>
                    <a:moveTo>
                      <a:pt x="424" y="1199"/>
                    </a:moveTo>
                    <a:lnTo>
                      <a:pt x="424" y="1199"/>
                    </a:lnTo>
                    <a:lnTo>
                      <a:pt x="677" y="1199"/>
                    </a:lnTo>
                    <a:lnTo>
                      <a:pt x="677" y="1273"/>
                    </a:lnTo>
                    <a:lnTo>
                      <a:pt x="424" y="1273"/>
                    </a:lnTo>
                    <a:lnTo>
                      <a:pt x="424" y="1199"/>
                    </a:lnTo>
                    <a:close/>
                    <a:moveTo>
                      <a:pt x="54" y="519"/>
                    </a:moveTo>
                    <a:lnTo>
                      <a:pt x="54" y="519"/>
                    </a:lnTo>
                    <a:lnTo>
                      <a:pt x="1060" y="519"/>
                    </a:lnTo>
                    <a:lnTo>
                      <a:pt x="1060" y="1146"/>
                    </a:lnTo>
                    <a:lnTo>
                      <a:pt x="54" y="1146"/>
                    </a:lnTo>
                    <a:lnTo>
                      <a:pt x="54" y="519"/>
                    </a:lnTo>
                    <a:close/>
                    <a:moveTo>
                      <a:pt x="1972" y="0"/>
                    </a:moveTo>
                    <a:lnTo>
                      <a:pt x="1972" y="0"/>
                    </a:lnTo>
                    <a:lnTo>
                      <a:pt x="1342" y="0"/>
                    </a:lnTo>
                    <a:cubicBezTo>
                      <a:pt x="1298" y="0"/>
                      <a:pt x="1262" y="35"/>
                      <a:pt x="1262" y="80"/>
                    </a:cubicBezTo>
                    <a:lnTo>
                      <a:pt x="1262" y="247"/>
                    </a:lnTo>
                    <a:lnTo>
                      <a:pt x="634" y="247"/>
                    </a:lnTo>
                    <a:cubicBezTo>
                      <a:pt x="623" y="222"/>
                      <a:pt x="598" y="204"/>
                      <a:pt x="570" y="204"/>
                    </a:cubicBezTo>
                    <a:cubicBezTo>
                      <a:pt x="531" y="204"/>
                      <a:pt x="500" y="235"/>
                      <a:pt x="500" y="273"/>
                    </a:cubicBezTo>
                    <a:cubicBezTo>
                      <a:pt x="500" y="297"/>
                      <a:pt x="512" y="318"/>
                      <a:pt x="530" y="331"/>
                    </a:cubicBezTo>
                    <a:lnTo>
                      <a:pt x="530" y="466"/>
                    </a:lnTo>
                    <a:lnTo>
                      <a:pt x="27" y="466"/>
                    </a:lnTo>
                    <a:cubicBezTo>
                      <a:pt x="12" y="466"/>
                      <a:pt x="0" y="478"/>
                      <a:pt x="0" y="493"/>
                    </a:cubicBezTo>
                    <a:lnTo>
                      <a:pt x="0" y="1173"/>
                    </a:lnTo>
                    <a:cubicBezTo>
                      <a:pt x="0" y="1187"/>
                      <a:pt x="12" y="1199"/>
                      <a:pt x="27" y="1199"/>
                    </a:cubicBezTo>
                    <a:lnTo>
                      <a:pt x="370" y="1199"/>
                    </a:lnTo>
                    <a:lnTo>
                      <a:pt x="370" y="1273"/>
                    </a:lnTo>
                    <a:lnTo>
                      <a:pt x="216" y="1273"/>
                    </a:lnTo>
                    <a:lnTo>
                      <a:pt x="143" y="1410"/>
                    </a:lnTo>
                    <a:lnTo>
                      <a:pt x="955" y="1410"/>
                    </a:lnTo>
                    <a:lnTo>
                      <a:pt x="968" y="1410"/>
                    </a:lnTo>
                    <a:lnTo>
                      <a:pt x="1593" y="1410"/>
                    </a:lnTo>
                    <a:cubicBezTo>
                      <a:pt x="1603" y="1435"/>
                      <a:pt x="1628" y="1453"/>
                      <a:pt x="1657" y="1453"/>
                    </a:cubicBezTo>
                    <a:cubicBezTo>
                      <a:pt x="1695" y="1453"/>
                      <a:pt x="1726" y="1422"/>
                      <a:pt x="1726" y="1383"/>
                    </a:cubicBezTo>
                    <a:cubicBezTo>
                      <a:pt x="1726" y="1354"/>
                      <a:pt x="1709" y="1330"/>
                      <a:pt x="1684" y="1319"/>
                    </a:cubicBezTo>
                    <a:lnTo>
                      <a:pt x="1684" y="752"/>
                    </a:lnTo>
                    <a:lnTo>
                      <a:pt x="1972" y="752"/>
                    </a:lnTo>
                    <a:cubicBezTo>
                      <a:pt x="2016" y="752"/>
                      <a:pt x="2052" y="716"/>
                      <a:pt x="2052" y="672"/>
                    </a:cubicBezTo>
                    <a:lnTo>
                      <a:pt x="2052" y="80"/>
                    </a:lnTo>
                    <a:cubicBezTo>
                      <a:pt x="2052" y="35"/>
                      <a:pt x="2016" y="0"/>
                      <a:pt x="197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67" name="Freeform 61"/>
              <p:cNvSpPr>
                <a:spLocks noEditPoints="1"/>
              </p:cNvSpPr>
              <p:nvPr/>
            </p:nvSpPr>
            <p:spPr bwMode="auto">
              <a:xfrm>
                <a:off x="1441450" y="3062288"/>
                <a:ext cx="61913" cy="63500"/>
              </a:xfrm>
              <a:custGeom>
                <a:avLst/>
                <a:gdLst>
                  <a:gd name="T0" fmla="*/ 2147483647 w 148"/>
                  <a:gd name="T1" fmla="*/ 2147483647 h 152"/>
                  <a:gd name="T2" fmla="*/ 2147483647 w 148"/>
                  <a:gd name="T3" fmla="*/ 2147483647 h 152"/>
                  <a:gd name="T4" fmla="*/ 2147483647 w 148"/>
                  <a:gd name="T5" fmla="*/ 2147483647 h 152"/>
                  <a:gd name="T6" fmla="*/ 2147483647 w 148"/>
                  <a:gd name="T7" fmla="*/ 1895701845 h 152"/>
                  <a:gd name="T8" fmla="*/ 2147483647 w 148"/>
                  <a:gd name="T9" fmla="*/ 1895701845 h 152"/>
                  <a:gd name="T10" fmla="*/ 2147483647 w 148"/>
                  <a:gd name="T11" fmla="*/ 2147483647 h 152"/>
                  <a:gd name="T12" fmla="*/ 2147483647 w 148"/>
                  <a:gd name="T13" fmla="*/ 2147483647 h 152"/>
                  <a:gd name="T14" fmla="*/ 2147483647 w 148"/>
                  <a:gd name="T15" fmla="*/ 2147483647 h 152"/>
                  <a:gd name="T16" fmla="*/ 2147483647 w 148"/>
                  <a:gd name="T17" fmla="*/ 0 h 152"/>
                  <a:gd name="T18" fmla="*/ 2147483647 w 148"/>
                  <a:gd name="T19" fmla="*/ 0 h 152"/>
                  <a:gd name="T20" fmla="*/ 0 w 148"/>
                  <a:gd name="T21" fmla="*/ 2147483647 h 152"/>
                  <a:gd name="T22" fmla="*/ 2147483647 w 148"/>
                  <a:gd name="T23" fmla="*/ 2147483647 h 152"/>
                  <a:gd name="T24" fmla="*/ 2147483647 w 148"/>
                  <a:gd name="T25" fmla="*/ 2147483647 h 152"/>
                  <a:gd name="T26" fmla="*/ 2147483647 w 148"/>
                  <a:gd name="T27" fmla="*/ 2147483647 h 152"/>
                  <a:gd name="T28" fmla="*/ 2147483647 w 148"/>
                  <a:gd name="T29" fmla="*/ 2147483647 h 152"/>
                  <a:gd name="T30" fmla="*/ 2147483647 w 148"/>
                  <a:gd name="T31" fmla="*/ 2147483647 h 152"/>
                  <a:gd name="T32" fmla="*/ 2147483647 w 148"/>
                  <a:gd name="T33" fmla="*/ 0 h 152"/>
                  <a:gd name="T34" fmla="*/ 2147483647 w 148"/>
                  <a:gd name="T35" fmla="*/ 0 h 1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8"/>
                  <a:gd name="T55" fmla="*/ 0 h 152"/>
                  <a:gd name="T56" fmla="*/ 148 w 148"/>
                  <a:gd name="T57" fmla="*/ 152 h 15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8" h="152">
                    <a:moveTo>
                      <a:pt x="53" y="92"/>
                    </a:moveTo>
                    <a:lnTo>
                      <a:pt x="53" y="92"/>
                    </a:lnTo>
                    <a:lnTo>
                      <a:pt x="71" y="39"/>
                    </a:lnTo>
                    <a:cubicBezTo>
                      <a:pt x="72" y="35"/>
                      <a:pt x="73" y="31"/>
                      <a:pt x="73" y="26"/>
                    </a:cubicBezTo>
                    <a:lnTo>
                      <a:pt x="74" y="26"/>
                    </a:lnTo>
                    <a:cubicBezTo>
                      <a:pt x="75" y="32"/>
                      <a:pt x="75" y="36"/>
                      <a:pt x="77" y="39"/>
                    </a:cubicBezTo>
                    <a:lnTo>
                      <a:pt x="94" y="92"/>
                    </a:lnTo>
                    <a:lnTo>
                      <a:pt x="53" y="92"/>
                    </a:lnTo>
                    <a:close/>
                    <a:moveTo>
                      <a:pt x="56" y="0"/>
                    </a:moveTo>
                    <a:lnTo>
                      <a:pt x="56" y="0"/>
                    </a:lnTo>
                    <a:lnTo>
                      <a:pt x="0" y="152"/>
                    </a:lnTo>
                    <a:lnTo>
                      <a:pt x="35" y="152"/>
                    </a:lnTo>
                    <a:lnTo>
                      <a:pt x="46" y="117"/>
                    </a:lnTo>
                    <a:lnTo>
                      <a:pt x="102" y="117"/>
                    </a:lnTo>
                    <a:lnTo>
                      <a:pt x="113" y="152"/>
                    </a:lnTo>
                    <a:lnTo>
                      <a:pt x="148" y="152"/>
                    </a:lnTo>
                    <a:lnTo>
                      <a:pt x="94" y="0"/>
                    </a:lnTo>
                    <a:lnTo>
                      <a:pt x="56"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68" name="Freeform 62"/>
              <p:cNvSpPr>
                <a:spLocks noEditPoints="1"/>
              </p:cNvSpPr>
              <p:nvPr/>
            </p:nvSpPr>
            <p:spPr bwMode="auto">
              <a:xfrm>
                <a:off x="1511300" y="3079750"/>
                <a:ext cx="46038" cy="66675"/>
              </a:xfrm>
              <a:custGeom>
                <a:avLst/>
                <a:gdLst>
                  <a:gd name="T0" fmla="*/ 2147483647 w 111"/>
                  <a:gd name="T1" fmla="*/ 2147483647 h 161"/>
                  <a:gd name="T2" fmla="*/ 2147483647 w 111"/>
                  <a:gd name="T3" fmla="*/ 2147483647 h 161"/>
                  <a:gd name="T4" fmla="*/ 2147483647 w 111"/>
                  <a:gd name="T5" fmla="*/ 2147483647 h 161"/>
                  <a:gd name="T6" fmla="*/ 2147483647 w 111"/>
                  <a:gd name="T7" fmla="*/ 2147483647 h 161"/>
                  <a:gd name="T8" fmla="*/ 2147483647 w 111"/>
                  <a:gd name="T9" fmla="*/ 2147483647 h 161"/>
                  <a:gd name="T10" fmla="*/ 2147483647 w 111"/>
                  <a:gd name="T11" fmla="*/ 2147483647 h 161"/>
                  <a:gd name="T12" fmla="*/ 2147483647 w 111"/>
                  <a:gd name="T13" fmla="*/ 2147483647 h 161"/>
                  <a:gd name="T14" fmla="*/ 2147483647 w 111"/>
                  <a:gd name="T15" fmla="*/ 1704578263 h 161"/>
                  <a:gd name="T16" fmla="*/ 2147483647 w 111"/>
                  <a:gd name="T17" fmla="*/ 2147483647 h 161"/>
                  <a:gd name="T18" fmla="*/ 2147483647 w 111"/>
                  <a:gd name="T19" fmla="*/ 2147483647 h 161"/>
                  <a:gd name="T20" fmla="*/ 2147483647 w 111"/>
                  <a:gd name="T21" fmla="*/ 0 h 161"/>
                  <a:gd name="T22" fmla="*/ 2147483647 w 111"/>
                  <a:gd name="T23" fmla="*/ 0 h 161"/>
                  <a:gd name="T24" fmla="*/ 2147483647 w 111"/>
                  <a:gd name="T25" fmla="*/ 1349393498 h 161"/>
                  <a:gd name="T26" fmla="*/ 2147483647 w 111"/>
                  <a:gd name="T27" fmla="*/ 1349393498 h 161"/>
                  <a:gd name="T28" fmla="*/ 2147483647 w 111"/>
                  <a:gd name="T29" fmla="*/ 142005326 h 161"/>
                  <a:gd name="T30" fmla="*/ 0 w 111"/>
                  <a:gd name="T31" fmla="*/ 142005326 h 161"/>
                  <a:gd name="T32" fmla="*/ 0 w 111"/>
                  <a:gd name="T33" fmla="*/ 2147483647 h 161"/>
                  <a:gd name="T34" fmla="*/ 2147483647 w 111"/>
                  <a:gd name="T35" fmla="*/ 2147483647 h 161"/>
                  <a:gd name="T36" fmla="*/ 2147483647 w 111"/>
                  <a:gd name="T37" fmla="*/ 2147483647 h 161"/>
                  <a:gd name="T38" fmla="*/ 2147483647 w 111"/>
                  <a:gd name="T39" fmla="*/ 2147483647 h 161"/>
                  <a:gd name="T40" fmla="*/ 2147483647 w 111"/>
                  <a:gd name="T41" fmla="*/ 2147483647 h 161"/>
                  <a:gd name="T42" fmla="*/ 2147483647 w 111"/>
                  <a:gd name="T43" fmla="*/ 2147483647 h 161"/>
                  <a:gd name="T44" fmla="*/ 2147483647 w 111"/>
                  <a:gd name="T45" fmla="*/ 2147483647 h 161"/>
                  <a:gd name="T46" fmla="*/ 2147483647 w 111"/>
                  <a:gd name="T47" fmla="*/ 994380183 h 161"/>
                  <a:gd name="T48" fmla="*/ 2147483647 w 111"/>
                  <a:gd name="T49" fmla="*/ 0 h 1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161"/>
                  <a:gd name="T77" fmla="*/ 111 w 111"/>
                  <a:gd name="T78" fmla="*/ 161 h 16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161">
                    <a:moveTo>
                      <a:pt x="72" y="80"/>
                    </a:moveTo>
                    <a:lnTo>
                      <a:pt x="72" y="80"/>
                    </a:lnTo>
                    <a:cubicBezTo>
                      <a:pt x="68" y="86"/>
                      <a:pt x="61" y="90"/>
                      <a:pt x="54" y="90"/>
                    </a:cubicBezTo>
                    <a:cubicBezTo>
                      <a:pt x="47" y="90"/>
                      <a:pt x="41" y="87"/>
                      <a:pt x="37" y="82"/>
                    </a:cubicBezTo>
                    <a:cubicBezTo>
                      <a:pt x="33" y="77"/>
                      <a:pt x="31" y="71"/>
                      <a:pt x="31" y="63"/>
                    </a:cubicBezTo>
                    <a:lnTo>
                      <a:pt x="31" y="54"/>
                    </a:lnTo>
                    <a:cubicBezTo>
                      <a:pt x="31" y="45"/>
                      <a:pt x="33" y="38"/>
                      <a:pt x="38" y="32"/>
                    </a:cubicBezTo>
                    <a:cubicBezTo>
                      <a:pt x="42" y="27"/>
                      <a:pt x="48" y="24"/>
                      <a:pt x="55" y="24"/>
                    </a:cubicBezTo>
                    <a:cubicBezTo>
                      <a:pt x="71" y="24"/>
                      <a:pt x="79" y="34"/>
                      <a:pt x="79" y="54"/>
                    </a:cubicBezTo>
                    <a:cubicBezTo>
                      <a:pt x="79" y="65"/>
                      <a:pt x="77" y="74"/>
                      <a:pt x="72" y="80"/>
                    </a:cubicBezTo>
                    <a:close/>
                    <a:moveTo>
                      <a:pt x="67" y="0"/>
                    </a:moveTo>
                    <a:lnTo>
                      <a:pt x="67" y="0"/>
                    </a:lnTo>
                    <a:cubicBezTo>
                      <a:pt x="52" y="0"/>
                      <a:pt x="40" y="6"/>
                      <a:pt x="32" y="19"/>
                    </a:cubicBezTo>
                    <a:lnTo>
                      <a:pt x="31" y="19"/>
                    </a:lnTo>
                    <a:lnTo>
                      <a:pt x="31" y="2"/>
                    </a:lnTo>
                    <a:lnTo>
                      <a:pt x="0" y="2"/>
                    </a:lnTo>
                    <a:lnTo>
                      <a:pt x="0" y="161"/>
                    </a:lnTo>
                    <a:lnTo>
                      <a:pt x="31" y="161"/>
                    </a:lnTo>
                    <a:lnTo>
                      <a:pt x="31" y="98"/>
                    </a:lnTo>
                    <a:lnTo>
                      <a:pt x="32" y="98"/>
                    </a:lnTo>
                    <a:cubicBezTo>
                      <a:pt x="39" y="109"/>
                      <a:pt x="49" y="114"/>
                      <a:pt x="62" y="114"/>
                    </a:cubicBezTo>
                    <a:cubicBezTo>
                      <a:pt x="77" y="114"/>
                      <a:pt x="89" y="108"/>
                      <a:pt x="98" y="97"/>
                    </a:cubicBezTo>
                    <a:cubicBezTo>
                      <a:pt x="107" y="87"/>
                      <a:pt x="111" y="72"/>
                      <a:pt x="111" y="54"/>
                    </a:cubicBezTo>
                    <a:cubicBezTo>
                      <a:pt x="111" y="37"/>
                      <a:pt x="107" y="24"/>
                      <a:pt x="100" y="14"/>
                    </a:cubicBezTo>
                    <a:cubicBezTo>
                      <a:pt x="92" y="5"/>
                      <a:pt x="81" y="0"/>
                      <a:pt x="6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69" name="Freeform 63"/>
              <p:cNvSpPr>
                <a:spLocks noEditPoints="1"/>
              </p:cNvSpPr>
              <p:nvPr/>
            </p:nvSpPr>
            <p:spPr bwMode="auto">
              <a:xfrm>
                <a:off x="1566863" y="3079750"/>
                <a:ext cx="47625" cy="66675"/>
              </a:xfrm>
              <a:custGeom>
                <a:avLst/>
                <a:gdLst>
                  <a:gd name="T0" fmla="*/ 2147483647 w 112"/>
                  <a:gd name="T1" fmla="*/ 2147483647 h 161"/>
                  <a:gd name="T2" fmla="*/ 2147483647 w 112"/>
                  <a:gd name="T3" fmla="*/ 2147483647 h 161"/>
                  <a:gd name="T4" fmla="*/ 2147483647 w 112"/>
                  <a:gd name="T5" fmla="*/ 2147483647 h 161"/>
                  <a:gd name="T6" fmla="*/ 2147483647 w 112"/>
                  <a:gd name="T7" fmla="*/ 2147483647 h 161"/>
                  <a:gd name="T8" fmla="*/ 2147483647 w 112"/>
                  <a:gd name="T9" fmla="*/ 2147483647 h 161"/>
                  <a:gd name="T10" fmla="*/ 2147483647 w 112"/>
                  <a:gd name="T11" fmla="*/ 2147483647 h 161"/>
                  <a:gd name="T12" fmla="*/ 2147483647 w 112"/>
                  <a:gd name="T13" fmla="*/ 2147483647 h 161"/>
                  <a:gd name="T14" fmla="*/ 2147483647 w 112"/>
                  <a:gd name="T15" fmla="*/ 1704578263 h 161"/>
                  <a:gd name="T16" fmla="*/ 2147483647 w 112"/>
                  <a:gd name="T17" fmla="*/ 2147483647 h 161"/>
                  <a:gd name="T18" fmla="*/ 2147483647 w 112"/>
                  <a:gd name="T19" fmla="*/ 2147483647 h 161"/>
                  <a:gd name="T20" fmla="*/ 2147483647 w 112"/>
                  <a:gd name="T21" fmla="*/ 0 h 161"/>
                  <a:gd name="T22" fmla="*/ 2147483647 w 112"/>
                  <a:gd name="T23" fmla="*/ 0 h 161"/>
                  <a:gd name="T24" fmla="*/ 2147483647 w 112"/>
                  <a:gd name="T25" fmla="*/ 1349393498 h 161"/>
                  <a:gd name="T26" fmla="*/ 2147483647 w 112"/>
                  <a:gd name="T27" fmla="*/ 1349393498 h 161"/>
                  <a:gd name="T28" fmla="*/ 2147483647 w 112"/>
                  <a:gd name="T29" fmla="*/ 142005326 h 161"/>
                  <a:gd name="T30" fmla="*/ 0 w 112"/>
                  <a:gd name="T31" fmla="*/ 142005326 h 161"/>
                  <a:gd name="T32" fmla="*/ 0 w 112"/>
                  <a:gd name="T33" fmla="*/ 2147483647 h 161"/>
                  <a:gd name="T34" fmla="*/ 2147483647 w 112"/>
                  <a:gd name="T35" fmla="*/ 2147483647 h 161"/>
                  <a:gd name="T36" fmla="*/ 2147483647 w 112"/>
                  <a:gd name="T37" fmla="*/ 2147483647 h 161"/>
                  <a:gd name="T38" fmla="*/ 2147483647 w 112"/>
                  <a:gd name="T39" fmla="*/ 2147483647 h 161"/>
                  <a:gd name="T40" fmla="*/ 2147483647 w 112"/>
                  <a:gd name="T41" fmla="*/ 2147483647 h 161"/>
                  <a:gd name="T42" fmla="*/ 2147483647 w 112"/>
                  <a:gd name="T43" fmla="*/ 2147483647 h 161"/>
                  <a:gd name="T44" fmla="*/ 2147483647 w 112"/>
                  <a:gd name="T45" fmla="*/ 2147483647 h 161"/>
                  <a:gd name="T46" fmla="*/ 2147483647 w 112"/>
                  <a:gd name="T47" fmla="*/ 994380183 h 161"/>
                  <a:gd name="T48" fmla="*/ 2147483647 w 112"/>
                  <a:gd name="T49" fmla="*/ 0 h 1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61"/>
                  <a:gd name="T77" fmla="*/ 112 w 112"/>
                  <a:gd name="T78" fmla="*/ 161 h 16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61">
                    <a:moveTo>
                      <a:pt x="72" y="80"/>
                    </a:moveTo>
                    <a:lnTo>
                      <a:pt x="72" y="80"/>
                    </a:lnTo>
                    <a:cubicBezTo>
                      <a:pt x="68" y="86"/>
                      <a:pt x="62" y="90"/>
                      <a:pt x="54" y="90"/>
                    </a:cubicBezTo>
                    <a:cubicBezTo>
                      <a:pt x="47" y="90"/>
                      <a:pt x="42" y="87"/>
                      <a:pt x="37" y="82"/>
                    </a:cubicBezTo>
                    <a:cubicBezTo>
                      <a:pt x="33" y="77"/>
                      <a:pt x="31" y="71"/>
                      <a:pt x="31" y="63"/>
                    </a:cubicBezTo>
                    <a:lnTo>
                      <a:pt x="31" y="54"/>
                    </a:lnTo>
                    <a:cubicBezTo>
                      <a:pt x="31" y="45"/>
                      <a:pt x="33" y="38"/>
                      <a:pt x="38" y="32"/>
                    </a:cubicBezTo>
                    <a:cubicBezTo>
                      <a:pt x="43" y="27"/>
                      <a:pt x="48" y="24"/>
                      <a:pt x="56" y="24"/>
                    </a:cubicBezTo>
                    <a:cubicBezTo>
                      <a:pt x="71" y="24"/>
                      <a:pt x="79" y="34"/>
                      <a:pt x="79" y="54"/>
                    </a:cubicBezTo>
                    <a:cubicBezTo>
                      <a:pt x="79" y="65"/>
                      <a:pt x="77" y="74"/>
                      <a:pt x="72" y="80"/>
                    </a:cubicBezTo>
                    <a:close/>
                    <a:moveTo>
                      <a:pt x="67" y="0"/>
                    </a:moveTo>
                    <a:lnTo>
                      <a:pt x="67" y="0"/>
                    </a:lnTo>
                    <a:cubicBezTo>
                      <a:pt x="52" y="0"/>
                      <a:pt x="40" y="6"/>
                      <a:pt x="32" y="19"/>
                    </a:cubicBezTo>
                    <a:lnTo>
                      <a:pt x="32" y="2"/>
                    </a:lnTo>
                    <a:lnTo>
                      <a:pt x="0" y="2"/>
                    </a:lnTo>
                    <a:lnTo>
                      <a:pt x="0" y="161"/>
                    </a:lnTo>
                    <a:lnTo>
                      <a:pt x="32" y="161"/>
                    </a:lnTo>
                    <a:lnTo>
                      <a:pt x="32" y="98"/>
                    </a:lnTo>
                    <a:cubicBezTo>
                      <a:pt x="39" y="109"/>
                      <a:pt x="49" y="114"/>
                      <a:pt x="62" y="114"/>
                    </a:cubicBezTo>
                    <a:cubicBezTo>
                      <a:pt x="77" y="114"/>
                      <a:pt x="89" y="108"/>
                      <a:pt x="98" y="97"/>
                    </a:cubicBezTo>
                    <a:cubicBezTo>
                      <a:pt x="107" y="87"/>
                      <a:pt x="112" y="72"/>
                      <a:pt x="112" y="54"/>
                    </a:cubicBezTo>
                    <a:cubicBezTo>
                      <a:pt x="112" y="37"/>
                      <a:pt x="108" y="24"/>
                      <a:pt x="100" y="14"/>
                    </a:cubicBezTo>
                    <a:cubicBezTo>
                      <a:pt x="92" y="5"/>
                      <a:pt x="81" y="0"/>
                      <a:pt x="6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370" name="Freeform 64"/>
              <p:cNvSpPr>
                <a:spLocks/>
              </p:cNvSpPr>
              <p:nvPr/>
            </p:nvSpPr>
            <p:spPr bwMode="auto">
              <a:xfrm>
                <a:off x="1622425" y="3079750"/>
                <a:ext cx="33338" cy="47625"/>
              </a:xfrm>
              <a:custGeom>
                <a:avLst/>
                <a:gdLst>
                  <a:gd name="T0" fmla="*/ 2147483647 w 83"/>
                  <a:gd name="T1" fmla="*/ 2147483647 h 114"/>
                  <a:gd name="T2" fmla="*/ 2147483647 w 83"/>
                  <a:gd name="T3" fmla="*/ 2147483647 h 114"/>
                  <a:gd name="T4" fmla="*/ 2147483647 w 83"/>
                  <a:gd name="T5" fmla="*/ 2147483647 h 114"/>
                  <a:gd name="T6" fmla="*/ 2008916952 w 83"/>
                  <a:gd name="T7" fmla="*/ 2147483647 h 114"/>
                  <a:gd name="T8" fmla="*/ 2147483647 w 83"/>
                  <a:gd name="T9" fmla="*/ 1749798063 h 114"/>
                  <a:gd name="T10" fmla="*/ 2147483647 w 83"/>
                  <a:gd name="T11" fmla="*/ 1604068905 h 114"/>
                  <a:gd name="T12" fmla="*/ 2147483647 w 83"/>
                  <a:gd name="T13" fmla="*/ 2114383313 h 114"/>
                  <a:gd name="T14" fmla="*/ 2147483647 w 83"/>
                  <a:gd name="T15" fmla="*/ 291632941 h 114"/>
                  <a:gd name="T16" fmla="*/ 2147483647 w 83"/>
                  <a:gd name="T17" fmla="*/ 0 h 114"/>
                  <a:gd name="T18" fmla="*/ 842480180 w 83"/>
                  <a:gd name="T19" fmla="*/ 656217773 h 114"/>
                  <a:gd name="T20" fmla="*/ 0 w 83"/>
                  <a:gd name="T21" fmla="*/ 2147483647 h 114"/>
                  <a:gd name="T22" fmla="*/ 518362520 w 83"/>
                  <a:gd name="T23" fmla="*/ 2147483647 h 114"/>
                  <a:gd name="T24" fmla="*/ 2147483647 w 83"/>
                  <a:gd name="T25" fmla="*/ 2147483647 h 114"/>
                  <a:gd name="T26" fmla="*/ 2147483647 w 83"/>
                  <a:gd name="T27" fmla="*/ 2147483647 h 114"/>
                  <a:gd name="T28" fmla="*/ 2073611550 w 83"/>
                  <a:gd name="T29" fmla="*/ 2147483647 h 114"/>
                  <a:gd name="T30" fmla="*/ 0 w 83"/>
                  <a:gd name="T31" fmla="*/ 2147483647 h 114"/>
                  <a:gd name="T32" fmla="*/ 0 w 83"/>
                  <a:gd name="T33" fmla="*/ 2147483647 h 114"/>
                  <a:gd name="T34" fmla="*/ 2138467215 w 83"/>
                  <a:gd name="T35" fmla="*/ 2147483647 h 114"/>
                  <a:gd name="T36" fmla="*/ 2147483647 w 83"/>
                  <a:gd name="T37" fmla="*/ 2147483647 h 114"/>
                  <a:gd name="T38" fmla="*/ 2147483647 w 83"/>
                  <a:gd name="T39" fmla="*/ 2147483647 h 114"/>
                  <a:gd name="T40" fmla="*/ 2147483647 w 83"/>
                  <a:gd name="T41" fmla="*/ 2147483647 h 114"/>
                  <a:gd name="T42" fmla="*/ 2147483647 w 83"/>
                  <a:gd name="T43" fmla="*/ 2147483647 h 1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3"/>
                  <a:gd name="T67" fmla="*/ 0 h 114"/>
                  <a:gd name="T68" fmla="*/ 83 w 83"/>
                  <a:gd name="T69" fmla="*/ 114 h 1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3" h="114">
                    <a:moveTo>
                      <a:pt x="67" y="53"/>
                    </a:moveTo>
                    <a:lnTo>
                      <a:pt x="67" y="53"/>
                    </a:lnTo>
                    <a:cubicBezTo>
                      <a:pt x="62" y="50"/>
                      <a:pt x="55" y="47"/>
                      <a:pt x="45" y="44"/>
                    </a:cubicBezTo>
                    <a:cubicBezTo>
                      <a:pt x="36" y="41"/>
                      <a:pt x="31" y="37"/>
                      <a:pt x="31" y="32"/>
                    </a:cubicBezTo>
                    <a:cubicBezTo>
                      <a:pt x="31" y="29"/>
                      <a:pt x="33" y="26"/>
                      <a:pt x="36" y="24"/>
                    </a:cubicBezTo>
                    <a:cubicBezTo>
                      <a:pt x="39" y="23"/>
                      <a:pt x="43" y="22"/>
                      <a:pt x="48" y="22"/>
                    </a:cubicBezTo>
                    <a:cubicBezTo>
                      <a:pt x="58" y="22"/>
                      <a:pt x="68" y="24"/>
                      <a:pt x="76" y="29"/>
                    </a:cubicBezTo>
                    <a:lnTo>
                      <a:pt x="76" y="4"/>
                    </a:lnTo>
                    <a:cubicBezTo>
                      <a:pt x="67" y="1"/>
                      <a:pt x="57" y="0"/>
                      <a:pt x="47" y="0"/>
                    </a:cubicBezTo>
                    <a:cubicBezTo>
                      <a:pt x="33" y="0"/>
                      <a:pt x="22" y="3"/>
                      <a:pt x="13" y="9"/>
                    </a:cubicBezTo>
                    <a:cubicBezTo>
                      <a:pt x="5" y="15"/>
                      <a:pt x="0" y="23"/>
                      <a:pt x="0" y="34"/>
                    </a:cubicBezTo>
                    <a:cubicBezTo>
                      <a:pt x="0" y="43"/>
                      <a:pt x="3" y="50"/>
                      <a:pt x="8" y="55"/>
                    </a:cubicBezTo>
                    <a:cubicBezTo>
                      <a:pt x="13" y="60"/>
                      <a:pt x="22" y="65"/>
                      <a:pt x="36" y="69"/>
                    </a:cubicBezTo>
                    <a:cubicBezTo>
                      <a:pt x="47" y="72"/>
                      <a:pt x="52" y="76"/>
                      <a:pt x="52" y="81"/>
                    </a:cubicBezTo>
                    <a:cubicBezTo>
                      <a:pt x="52" y="88"/>
                      <a:pt x="45" y="92"/>
                      <a:pt x="32" y="92"/>
                    </a:cubicBezTo>
                    <a:cubicBezTo>
                      <a:pt x="22" y="92"/>
                      <a:pt x="11" y="89"/>
                      <a:pt x="0" y="82"/>
                    </a:cubicBezTo>
                    <a:lnTo>
                      <a:pt x="0" y="108"/>
                    </a:lnTo>
                    <a:cubicBezTo>
                      <a:pt x="10" y="112"/>
                      <a:pt x="21" y="114"/>
                      <a:pt x="33" y="114"/>
                    </a:cubicBezTo>
                    <a:cubicBezTo>
                      <a:pt x="48" y="114"/>
                      <a:pt x="60" y="111"/>
                      <a:pt x="69" y="105"/>
                    </a:cubicBezTo>
                    <a:cubicBezTo>
                      <a:pt x="78" y="98"/>
                      <a:pt x="83" y="90"/>
                      <a:pt x="83" y="79"/>
                    </a:cubicBezTo>
                    <a:cubicBezTo>
                      <a:pt x="83" y="73"/>
                      <a:pt x="81" y="68"/>
                      <a:pt x="79" y="63"/>
                    </a:cubicBezTo>
                    <a:cubicBezTo>
                      <a:pt x="76" y="59"/>
                      <a:pt x="72" y="55"/>
                      <a:pt x="67"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grpSp>
      <p:sp>
        <p:nvSpPr>
          <p:cNvPr id="371" name="Oval 2"/>
          <p:cNvSpPr>
            <a:spLocks noChangeArrowheads="1"/>
          </p:cNvSpPr>
          <p:nvPr/>
        </p:nvSpPr>
        <p:spPr bwMode="auto">
          <a:xfrm>
            <a:off x="4428549" y="2688472"/>
            <a:ext cx="1051020" cy="463944"/>
          </a:xfrm>
          <a:prstGeom prst="roundRect">
            <a:avLst>
              <a:gd name="adj" fmla="val 16491"/>
            </a:avLst>
          </a:prstGeom>
          <a:solidFill>
            <a:schemeClr val="bg1">
              <a:lumMod val="85000"/>
            </a:schemeClr>
          </a:solidFill>
          <a:ln>
            <a:noFill/>
          </a:ln>
          <a:effectLst/>
        </p:spPr>
        <p:txBody>
          <a:bodyPr wrap="square" lIns="79200" tIns="39600" rIns="79200" bIns="39600" anchor="ctr">
            <a:noAutofit/>
          </a:bodyPr>
          <a:lstStyle/>
          <a:p>
            <a:pPr fontAlgn="ctr"/>
            <a:endParaRPr lang="en-US" dirty="0"/>
          </a:p>
        </p:txBody>
      </p:sp>
      <p:sp>
        <p:nvSpPr>
          <p:cNvPr id="378" name="Oval 2"/>
          <p:cNvSpPr>
            <a:spLocks noChangeArrowheads="1"/>
          </p:cNvSpPr>
          <p:nvPr/>
        </p:nvSpPr>
        <p:spPr bwMode="auto">
          <a:xfrm>
            <a:off x="2134980" y="3522079"/>
            <a:ext cx="1051020" cy="463944"/>
          </a:xfrm>
          <a:prstGeom prst="roundRect">
            <a:avLst>
              <a:gd name="adj" fmla="val 16491"/>
            </a:avLst>
          </a:prstGeom>
          <a:solidFill>
            <a:schemeClr val="bg1">
              <a:lumMod val="85000"/>
            </a:schemeClr>
          </a:solidFill>
          <a:ln>
            <a:noFill/>
          </a:ln>
          <a:effectLst/>
        </p:spPr>
        <p:txBody>
          <a:bodyPr wrap="square" lIns="79200" tIns="39600" rIns="79200" bIns="39600" anchor="ctr">
            <a:noAutofit/>
          </a:bodyPr>
          <a:lstStyle/>
          <a:p>
            <a:pPr fontAlgn="ctr"/>
            <a:endParaRPr lang="en-US" dirty="0"/>
          </a:p>
        </p:txBody>
      </p:sp>
      <p:sp>
        <p:nvSpPr>
          <p:cNvPr id="384" name="Oval 2"/>
          <p:cNvSpPr>
            <a:spLocks noChangeArrowheads="1"/>
          </p:cNvSpPr>
          <p:nvPr/>
        </p:nvSpPr>
        <p:spPr bwMode="auto">
          <a:xfrm>
            <a:off x="6783875" y="3522079"/>
            <a:ext cx="1051020" cy="463944"/>
          </a:xfrm>
          <a:prstGeom prst="roundRect">
            <a:avLst>
              <a:gd name="adj" fmla="val 16491"/>
            </a:avLst>
          </a:prstGeom>
          <a:solidFill>
            <a:schemeClr val="bg1">
              <a:lumMod val="85000"/>
            </a:schemeClr>
          </a:solidFill>
          <a:ln>
            <a:noFill/>
          </a:ln>
          <a:effectLst/>
        </p:spPr>
        <p:txBody>
          <a:bodyPr wrap="square" lIns="79200" tIns="39600" rIns="79200" bIns="39600" anchor="ctr">
            <a:noAutofit/>
          </a:bodyPr>
          <a:lstStyle/>
          <a:p>
            <a:pPr fontAlgn="ctr"/>
            <a:endParaRPr lang="en-US" dirty="0"/>
          </a:p>
        </p:txBody>
      </p:sp>
      <p:pic>
        <p:nvPicPr>
          <p:cNvPr id="398" name="Picture 2" descr="G:\做的项目\公共\扁平图标切换\更新2015_01_21\oss扁平图标库2015_01_21更新-04.png"/>
          <p:cNvPicPr>
            <a:picLocks noChangeAspect="1" noChangeArrowheads="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auto">
          <a:xfrm>
            <a:off x="4526462" y="2765266"/>
            <a:ext cx="368827" cy="301768"/>
          </a:xfrm>
          <a:prstGeom prst="rect">
            <a:avLst/>
          </a:prstGeom>
          <a:noFill/>
        </p:spPr>
      </p:pic>
      <p:pic>
        <p:nvPicPr>
          <p:cNvPr id="399" name="图片 97" descr="接入交换机.png"/>
          <p:cNvPicPr>
            <a:picLocks noChangeAspect="1"/>
          </p:cNvPicPr>
          <p:nvPr/>
        </p:nvPicPr>
        <p:blipFill>
          <a:blip r:embed="rId6" cstate="print">
            <a:duotone>
              <a:prstClr val="black"/>
              <a:schemeClr val="tx2">
                <a:tint val="45000"/>
                <a:satMod val="400000"/>
              </a:schemeClr>
            </a:duotone>
          </a:blip>
          <a:stretch>
            <a:fillRect/>
          </a:stretch>
        </p:blipFill>
        <p:spPr>
          <a:xfrm>
            <a:off x="3599058" y="4520815"/>
            <a:ext cx="368827" cy="301768"/>
          </a:xfrm>
          <a:prstGeom prst="rect">
            <a:avLst/>
          </a:prstGeom>
        </p:spPr>
      </p:pic>
      <p:pic>
        <p:nvPicPr>
          <p:cNvPr id="400" name="Picture 2" descr="G:\做的项目\公共\扁平图标切换\更新2015_01_21\oss扁平图标库2015_01_21更新-04.png"/>
          <p:cNvPicPr>
            <a:picLocks noChangeAspect="1" noChangeArrowheads="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auto">
          <a:xfrm>
            <a:off x="5038449" y="2765266"/>
            <a:ext cx="368827" cy="301768"/>
          </a:xfrm>
          <a:prstGeom prst="rect">
            <a:avLst/>
          </a:prstGeom>
          <a:noFill/>
        </p:spPr>
      </p:pic>
      <p:pic>
        <p:nvPicPr>
          <p:cNvPr id="401" name="Picture 2" descr="G:\做的项目\公共\扁平图标切换\更新2015_01_21\oss扁平图标库2015_01_21更新-04.png"/>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2239168" y="3605977"/>
            <a:ext cx="368827" cy="301768"/>
          </a:xfrm>
          <a:prstGeom prst="rect">
            <a:avLst/>
          </a:prstGeom>
          <a:noFill/>
        </p:spPr>
      </p:pic>
      <p:pic>
        <p:nvPicPr>
          <p:cNvPr id="402" name="Picture 2" descr="G:\做的项目\公共\扁平图标切换\更新2015_01_21\oss扁平图标库2015_01_21更新-04.png"/>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2751155" y="3605977"/>
            <a:ext cx="368827" cy="301768"/>
          </a:xfrm>
          <a:prstGeom prst="rect">
            <a:avLst/>
          </a:prstGeom>
          <a:noFill/>
        </p:spPr>
      </p:pic>
      <p:pic>
        <p:nvPicPr>
          <p:cNvPr id="403" name="Picture 2" descr="G:\做的项目\公共\扁平图标切换\更新2015_01_21\oss扁平图标库2015_01_21更新-04.png"/>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6891921" y="3605977"/>
            <a:ext cx="368827" cy="301768"/>
          </a:xfrm>
          <a:prstGeom prst="rect">
            <a:avLst/>
          </a:prstGeom>
          <a:noFill/>
        </p:spPr>
      </p:pic>
      <p:pic>
        <p:nvPicPr>
          <p:cNvPr id="404" name="Picture 2" descr="G:\做的项目\公共\扁平图标切换\更新2015_01_21\oss扁平图标库2015_01_21更新-04.png"/>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7403908" y="3605977"/>
            <a:ext cx="368827" cy="301768"/>
          </a:xfrm>
          <a:prstGeom prst="rect">
            <a:avLst/>
          </a:prstGeom>
          <a:noFill/>
        </p:spPr>
      </p:pic>
      <p:grpSp>
        <p:nvGrpSpPr>
          <p:cNvPr id="406" name="组合 216"/>
          <p:cNvGrpSpPr>
            <a:grpSpLocks/>
          </p:cNvGrpSpPr>
          <p:nvPr/>
        </p:nvGrpSpPr>
        <p:grpSpPr bwMode="auto">
          <a:xfrm>
            <a:off x="4429086" y="4276139"/>
            <a:ext cx="720000" cy="720000"/>
            <a:chOff x="6383338" y="2019300"/>
            <a:chExt cx="1116013" cy="1116013"/>
          </a:xfrm>
        </p:grpSpPr>
        <p:sp>
          <p:nvSpPr>
            <p:cNvPr id="407" name="Freeform 140"/>
            <p:cNvSpPr>
              <a:spLocks/>
            </p:cNvSpPr>
            <p:nvPr/>
          </p:nvSpPr>
          <p:spPr bwMode="auto">
            <a:xfrm>
              <a:off x="6383338" y="2019300"/>
              <a:ext cx="1116013"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30" y="2658"/>
                  </a:cubicBezTo>
                  <a:cubicBezTo>
                    <a:pt x="596" y="2658"/>
                    <a:pt x="0" y="2063"/>
                    <a:pt x="0" y="1329"/>
                  </a:cubicBezTo>
                  <a:cubicBezTo>
                    <a:pt x="0" y="595"/>
                    <a:pt x="596" y="0"/>
                    <a:pt x="1330" y="0"/>
                  </a:cubicBezTo>
                  <a:cubicBezTo>
                    <a:pt x="2064"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nvGrpSpPr>
            <p:cNvPr id="408" name="组合 192"/>
            <p:cNvGrpSpPr>
              <a:grpSpLocks/>
            </p:cNvGrpSpPr>
            <p:nvPr/>
          </p:nvGrpSpPr>
          <p:grpSpPr bwMode="auto">
            <a:xfrm>
              <a:off x="6623050" y="2249488"/>
              <a:ext cx="636588" cy="657225"/>
              <a:chOff x="6623050" y="2249488"/>
              <a:chExt cx="636588" cy="657225"/>
            </a:xfrm>
          </p:grpSpPr>
          <p:sp>
            <p:nvSpPr>
              <p:cNvPr id="409" name="Freeform 141"/>
              <p:cNvSpPr>
                <a:spLocks noEditPoints="1"/>
              </p:cNvSpPr>
              <p:nvPr/>
            </p:nvSpPr>
            <p:spPr bwMode="auto">
              <a:xfrm>
                <a:off x="6858000" y="2308225"/>
                <a:ext cx="166688" cy="166688"/>
              </a:xfrm>
              <a:custGeom>
                <a:avLst/>
                <a:gdLst>
                  <a:gd name="T0" fmla="*/ 2147483647 w 398"/>
                  <a:gd name="T1" fmla="*/ 2147483647 h 398"/>
                  <a:gd name="T2" fmla="*/ 2147483647 w 398"/>
                  <a:gd name="T3" fmla="*/ 2147483647 h 398"/>
                  <a:gd name="T4" fmla="*/ 2147483647 w 398"/>
                  <a:gd name="T5" fmla="*/ 2147483647 h 398"/>
                  <a:gd name="T6" fmla="*/ 2147483647 w 398"/>
                  <a:gd name="T7" fmla="*/ 2147483647 h 398"/>
                  <a:gd name="T8" fmla="*/ 2147483647 w 398"/>
                  <a:gd name="T9" fmla="*/ 2147483647 h 398"/>
                  <a:gd name="T10" fmla="*/ 2147483647 w 398"/>
                  <a:gd name="T11" fmla="*/ 2147483647 h 398"/>
                  <a:gd name="T12" fmla="*/ 2147483647 w 398"/>
                  <a:gd name="T13" fmla="*/ 2147483647 h 398"/>
                  <a:gd name="T14" fmla="*/ 2147483647 w 398"/>
                  <a:gd name="T15" fmla="*/ 2147483647 h 398"/>
                  <a:gd name="T16" fmla="*/ 2147483647 w 398"/>
                  <a:gd name="T17" fmla="*/ 2147483647 h 398"/>
                  <a:gd name="T18" fmla="*/ 2147483647 w 398"/>
                  <a:gd name="T19" fmla="*/ 2147483647 h 398"/>
                  <a:gd name="T20" fmla="*/ 2147483647 w 398"/>
                  <a:gd name="T21" fmla="*/ 2147483647 h 398"/>
                  <a:gd name="T22" fmla="*/ 2147483647 w 398"/>
                  <a:gd name="T23" fmla="*/ 2147483647 h 398"/>
                  <a:gd name="T24" fmla="*/ 2147483647 w 398"/>
                  <a:gd name="T25" fmla="*/ 2147483647 h 398"/>
                  <a:gd name="T26" fmla="*/ 2147483647 w 398"/>
                  <a:gd name="T27" fmla="*/ 2147483647 h 398"/>
                  <a:gd name="T28" fmla="*/ 2147483647 w 398"/>
                  <a:gd name="T29" fmla="*/ 2147483647 h 398"/>
                  <a:gd name="T30" fmla="*/ 2147483647 w 398"/>
                  <a:gd name="T31" fmla="*/ 2147483647 h 398"/>
                  <a:gd name="T32" fmla="*/ 2147483647 w 398"/>
                  <a:gd name="T33" fmla="*/ 2147483647 h 398"/>
                  <a:gd name="T34" fmla="*/ 2147483647 w 398"/>
                  <a:gd name="T35" fmla="*/ 2147483647 h 398"/>
                  <a:gd name="T36" fmla="*/ 2147483647 w 398"/>
                  <a:gd name="T37" fmla="*/ 0 h 398"/>
                  <a:gd name="T38" fmla="*/ 2147483647 w 398"/>
                  <a:gd name="T39" fmla="*/ 0 h 398"/>
                  <a:gd name="T40" fmla="*/ 2147483647 w 398"/>
                  <a:gd name="T41" fmla="*/ 0 h 398"/>
                  <a:gd name="T42" fmla="*/ 2147483647 w 398"/>
                  <a:gd name="T43" fmla="*/ 2147483647 h 398"/>
                  <a:gd name="T44" fmla="*/ 2147483647 w 398"/>
                  <a:gd name="T45" fmla="*/ 2147483647 h 398"/>
                  <a:gd name="T46" fmla="*/ 2147483647 w 398"/>
                  <a:gd name="T47" fmla="*/ 2147483647 h 398"/>
                  <a:gd name="T48" fmla="*/ 0 w 398"/>
                  <a:gd name="T49" fmla="*/ 2147483647 h 398"/>
                  <a:gd name="T50" fmla="*/ 0 w 398"/>
                  <a:gd name="T51" fmla="*/ 2147483647 h 398"/>
                  <a:gd name="T52" fmla="*/ 2147483647 w 398"/>
                  <a:gd name="T53" fmla="*/ 2147483647 h 398"/>
                  <a:gd name="T54" fmla="*/ 2147483647 w 398"/>
                  <a:gd name="T55" fmla="*/ 2147483647 h 398"/>
                  <a:gd name="T56" fmla="*/ 2147483647 w 398"/>
                  <a:gd name="T57" fmla="*/ 2147483647 h 398"/>
                  <a:gd name="T58" fmla="*/ 2147483647 w 398"/>
                  <a:gd name="T59" fmla="*/ 2147483647 h 398"/>
                  <a:gd name="T60" fmla="*/ 2147483647 w 398"/>
                  <a:gd name="T61" fmla="*/ 2147483647 h 398"/>
                  <a:gd name="T62" fmla="*/ 2147483647 w 398"/>
                  <a:gd name="T63" fmla="*/ 2147483647 h 398"/>
                  <a:gd name="T64" fmla="*/ 2147483647 w 398"/>
                  <a:gd name="T65" fmla="*/ 2147483647 h 398"/>
                  <a:gd name="T66" fmla="*/ 2147483647 w 398"/>
                  <a:gd name="T67" fmla="*/ 2147483647 h 398"/>
                  <a:gd name="T68" fmla="*/ 2147483647 w 398"/>
                  <a:gd name="T69" fmla="*/ 2147483647 h 398"/>
                  <a:gd name="T70" fmla="*/ 2147483647 w 398"/>
                  <a:gd name="T71" fmla="*/ 2147483647 h 398"/>
                  <a:gd name="T72" fmla="*/ 2147483647 w 398"/>
                  <a:gd name="T73" fmla="*/ 2147483647 h 398"/>
                  <a:gd name="T74" fmla="*/ 2147483647 w 398"/>
                  <a:gd name="T75" fmla="*/ 2147483647 h 398"/>
                  <a:gd name="T76" fmla="*/ 2147483647 w 398"/>
                  <a:gd name="T77" fmla="*/ 2147483647 h 398"/>
                  <a:gd name="T78" fmla="*/ 2147483647 w 398"/>
                  <a:gd name="T79" fmla="*/ 0 h 3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8"/>
                  <a:gd name="T121" fmla="*/ 0 h 398"/>
                  <a:gd name="T122" fmla="*/ 398 w 398"/>
                  <a:gd name="T123" fmla="*/ 398 h 3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8" h="398">
                    <a:moveTo>
                      <a:pt x="331" y="182"/>
                    </a:moveTo>
                    <a:lnTo>
                      <a:pt x="331" y="182"/>
                    </a:lnTo>
                    <a:lnTo>
                      <a:pt x="331" y="216"/>
                    </a:lnTo>
                    <a:lnTo>
                      <a:pt x="249" y="216"/>
                    </a:lnTo>
                    <a:cubicBezTo>
                      <a:pt x="231" y="216"/>
                      <a:pt x="216" y="231"/>
                      <a:pt x="216" y="249"/>
                    </a:cubicBezTo>
                    <a:lnTo>
                      <a:pt x="216" y="331"/>
                    </a:lnTo>
                    <a:lnTo>
                      <a:pt x="182" y="331"/>
                    </a:lnTo>
                    <a:lnTo>
                      <a:pt x="182" y="249"/>
                    </a:lnTo>
                    <a:cubicBezTo>
                      <a:pt x="182" y="231"/>
                      <a:pt x="167" y="216"/>
                      <a:pt x="149" y="216"/>
                    </a:cubicBezTo>
                    <a:lnTo>
                      <a:pt x="67" y="216"/>
                    </a:lnTo>
                    <a:lnTo>
                      <a:pt x="67" y="182"/>
                    </a:lnTo>
                    <a:lnTo>
                      <a:pt x="149" y="182"/>
                    </a:lnTo>
                    <a:cubicBezTo>
                      <a:pt x="167" y="182"/>
                      <a:pt x="182" y="167"/>
                      <a:pt x="182" y="149"/>
                    </a:cubicBezTo>
                    <a:lnTo>
                      <a:pt x="182" y="67"/>
                    </a:lnTo>
                    <a:lnTo>
                      <a:pt x="216" y="67"/>
                    </a:lnTo>
                    <a:lnTo>
                      <a:pt x="216" y="149"/>
                    </a:lnTo>
                    <a:cubicBezTo>
                      <a:pt x="216" y="167"/>
                      <a:pt x="231" y="182"/>
                      <a:pt x="249" y="182"/>
                    </a:cubicBezTo>
                    <a:lnTo>
                      <a:pt x="331" y="182"/>
                    </a:lnTo>
                    <a:close/>
                    <a:moveTo>
                      <a:pt x="249" y="0"/>
                    </a:moveTo>
                    <a:lnTo>
                      <a:pt x="249" y="0"/>
                    </a:lnTo>
                    <a:lnTo>
                      <a:pt x="149" y="0"/>
                    </a:lnTo>
                    <a:cubicBezTo>
                      <a:pt x="130" y="0"/>
                      <a:pt x="115" y="15"/>
                      <a:pt x="115" y="33"/>
                    </a:cubicBezTo>
                    <a:lnTo>
                      <a:pt x="115" y="115"/>
                    </a:lnTo>
                    <a:lnTo>
                      <a:pt x="33" y="115"/>
                    </a:lnTo>
                    <a:cubicBezTo>
                      <a:pt x="15" y="115"/>
                      <a:pt x="0" y="130"/>
                      <a:pt x="0" y="149"/>
                    </a:cubicBezTo>
                    <a:lnTo>
                      <a:pt x="0" y="249"/>
                    </a:lnTo>
                    <a:cubicBezTo>
                      <a:pt x="0" y="267"/>
                      <a:pt x="15" y="282"/>
                      <a:pt x="33" y="282"/>
                    </a:cubicBezTo>
                    <a:lnTo>
                      <a:pt x="115" y="282"/>
                    </a:lnTo>
                    <a:lnTo>
                      <a:pt x="115" y="364"/>
                    </a:lnTo>
                    <a:cubicBezTo>
                      <a:pt x="115" y="383"/>
                      <a:pt x="130" y="398"/>
                      <a:pt x="149" y="398"/>
                    </a:cubicBezTo>
                    <a:lnTo>
                      <a:pt x="249" y="398"/>
                    </a:lnTo>
                    <a:cubicBezTo>
                      <a:pt x="268" y="398"/>
                      <a:pt x="282" y="383"/>
                      <a:pt x="282" y="364"/>
                    </a:cubicBezTo>
                    <a:lnTo>
                      <a:pt x="282" y="282"/>
                    </a:lnTo>
                    <a:lnTo>
                      <a:pt x="364" y="282"/>
                    </a:lnTo>
                    <a:cubicBezTo>
                      <a:pt x="383" y="282"/>
                      <a:pt x="398" y="267"/>
                      <a:pt x="398" y="249"/>
                    </a:cubicBezTo>
                    <a:lnTo>
                      <a:pt x="398" y="149"/>
                    </a:lnTo>
                    <a:cubicBezTo>
                      <a:pt x="398" y="130"/>
                      <a:pt x="383" y="115"/>
                      <a:pt x="364" y="115"/>
                    </a:cubicBezTo>
                    <a:lnTo>
                      <a:pt x="282" y="115"/>
                    </a:lnTo>
                    <a:lnTo>
                      <a:pt x="282" y="33"/>
                    </a:lnTo>
                    <a:cubicBezTo>
                      <a:pt x="282" y="15"/>
                      <a:pt x="268" y="0"/>
                      <a:pt x="24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0" name="Freeform 142"/>
              <p:cNvSpPr>
                <a:spLocks noEditPoints="1"/>
              </p:cNvSpPr>
              <p:nvPr/>
            </p:nvSpPr>
            <p:spPr bwMode="auto">
              <a:xfrm>
                <a:off x="6743700" y="2473325"/>
                <a:ext cx="74613"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1" name="Freeform 143"/>
              <p:cNvSpPr>
                <a:spLocks noEditPoints="1"/>
              </p:cNvSpPr>
              <p:nvPr/>
            </p:nvSpPr>
            <p:spPr bwMode="auto">
              <a:xfrm>
                <a:off x="6743700"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2" name="Freeform 144"/>
              <p:cNvSpPr>
                <a:spLocks noEditPoints="1"/>
              </p:cNvSpPr>
              <p:nvPr/>
            </p:nvSpPr>
            <p:spPr bwMode="auto">
              <a:xfrm>
                <a:off x="6743700"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3" name="Freeform 145"/>
              <p:cNvSpPr>
                <a:spLocks noEditPoints="1"/>
              </p:cNvSpPr>
              <p:nvPr/>
            </p:nvSpPr>
            <p:spPr bwMode="auto">
              <a:xfrm>
                <a:off x="6743700" y="2738438"/>
                <a:ext cx="74613"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2147483647 w 175"/>
                  <a:gd name="T13" fmla="*/ 0 h 175"/>
                  <a:gd name="T14" fmla="*/ 2147483647 w 175"/>
                  <a:gd name="T15" fmla="*/ 0 h 175"/>
                  <a:gd name="T16" fmla="*/ 2147483647 w 175"/>
                  <a:gd name="T17" fmla="*/ 0 h 175"/>
                  <a:gd name="T18" fmla="*/ 0 w 175"/>
                  <a:gd name="T19" fmla="*/ 2147483647 h 175"/>
                  <a:gd name="T20" fmla="*/ 0 w 175"/>
                  <a:gd name="T21" fmla="*/ 2147483647 h 175"/>
                  <a:gd name="T22" fmla="*/ 2147483647 w 175"/>
                  <a:gd name="T23" fmla="*/ 2147483647 h 175"/>
                  <a:gd name="T24" fmla="*/ 2147483647 w 175"/>
                  <a:gd name="T25" fmla="*/ 2147483647 h 175"/>
                  <a:gd name="T26" fmla="*/ 2147483647 w 175"/>
                  <a:gd name="T27" fmla="*/ 2147483647 h 175"/>
                  <a:gd name="T28" fmla="*/ 2147483647 w 175"/>
                  <a:gd name="T29" fmla="*/ 2147483647 h 175"/>
                  <a:gd name="T30" fmla="*/ 2147483647 w 175"/>
                  <a:gd name="T31" fmla="*/ 0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108" y="108"/>
                    </a:moveTo>
                    <a:lnTo>
                      <a:pt x="108" y="108"/>
                    </a:lnTo>
                    <a:lnTo>
                      <a:pt x="66" y="108"/>
                    </a:lnTo>
                    <a:lnTo>
                      <a:pt x="66" y="66"/>
                    </a:lnTo>
                    <a:lnTo>
                      <a:pt x="108" y="66"/>
                    </a:lnTo>
                    <a:lnTo>
                      <a:pt x="108" y="108"/>
                    </a:lnTo>
                    <a:close/>
                    <a:moveTo>
                      <a:pt x="142" y="0"/>
                    </a:moveTo>
                    <a:lnTo>
                      <a:pt x="142" y="0"/>
                    </a:lnTo>
                    <a:lnTo>
                      <a:pt x="33" y="0"/>
                    </a:lnTo>
                    <a:cubicBezTo>
                      <a:pt x="15" y="0"/>
                      <a:pt x="0" y="14"/>
                      <a:pt x="0" y="33"/>
                    </a:cubicBezTo>
                    <a:lnTo>
                      <a:pt x="0" y="142"/>
                    </a:lnTo>
                    <a:cubicBezTo>
                      <a:pt x="0" y="160"/>
                      <a:pt x="15" y="175"/>
                      <a:pt x="33" y="175"/>
                    </a:cubicBezTo>
                    <a:lnTo>
                      <a:pt x="142" y="175"/>
                    </a:lnTo>
                    <a:cubicBezTo>
                      <a:pt x="160" y="175"/>
                      <a:pt x="175" y="160"/>
                      <a:pt x="175" y="142"/>
                    </a:cubicBezTo>
                    <a:lnTo>
                      <a:pt x="175" y="33"/>
                    </a:lnTo>
                    <a:cubicBezTo>
                      <a:pt x="175" y="14"/>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4" name="Freeform 146"/>
              <p:cNvSpPr>
                <a:spLocks noEditPoints="1"/>
              </p:cNvSpPr>
              <p:nvPr/>
            </p:nvSpPr>
            <p:spPr bwMode="auto">
              <a:xfrm>
                <a:off x="6851650" y="25606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0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2147483647 h 176"/>
                  <a:gd name="T26" fmla="*/ 2147483647 w 176"/>
                  <a:gd name="T27" fmla="*/ 0 h 176"/>
                  <a:gd name="T28" fmla="*/ 2147483647 w 176"/>
                  <a:gd name="T29" fmla="*/ 0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34"/>
                    </a:moveTo>
                    <a:lnTo>
                      <a:pt x="0" y="34"/>
                    </a:lnTo>
                    <a:lnTo>
                      <a:pt x="0" y="142"/>
                    </a:lnTo>
                    <a:cubicBezTo>
                      <a:pt x="0" y="161"/>
                      <a:pt x="15" y="176"/>
                      <a:pt x="34" y="176"/>
                    </a:cubicBezTo>
                    <a:lnTo>
                      <a:pt x="142" y="176"/>
                    </a:lnTo>
                    <a:cubicBezTo>
                      <a:pt x="161" y="176"/>
                      <a:pt x="176" y="161"/>
                      <a:pt x="176" y="142"/>
                    </a:cubicBezTo>
                    <a:lnTo>
                      <a:pt x="176" y="34"/>
                    </a:lnTo>
                    <a:cubicBezTo>
                      <a:pt x="176" y="15"/>
                      <a:pt x="161" y="0"/>
                      <a:pt x="142" y="0"/>
                    </a:cubicBezTo>
                    <a:lnTo>
                      <a:pt x="34" y="0"/>
                    </a:lnTo>
                    <a:cubicBezTo>
                      <a:pt x="15" y="0"/>
                      <a:pt x="0" y="15"/>
                      <a:pt x="0" y="3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5" name="Freeform 147"/>
              <p:cNvSpPr>
                <a:spLocks noEditPoints="1"/>
              </p:cNvSpPr>
              <p:nvPr/>
            </p:nvSpPr>
            <p:spPr bwMode="auto">
              <a:xfrm>
                <a:off x="6851650" y="26495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2147483647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0 h 176"/>
                  <a:gd name="T26" fmla="*/ 2147483647 w 176"/>
                  <a:gd name="T27" fmla="*/ 0 h 176"/>
                  <a:gd name="T28" fmla="*/ 0 w 176"/>
                  <a:gd name="T29" fmla="*/ 2147483647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143"/>
                    </a:moveTo>
                    <a:lnTo>
                      <a:pt x="0" y="143"/>
                    </a:lnTo>
                    <a:cubicBezTo>
                      <a:pt x="0" y="161"/>
                      <a:pt x="15" y="176"/>
                      <a:pt x="34" y="176"/>
                    </a:cubicBezTo>
                    <a:lnTo>
                      <a:pt x="142" y="176"/>
                    </a:lnTo>
                    <a:cubicBezTo>
                      <a:pt x="161" y="176"/>
                      <a:pt x="176" y="161"/>
                      <a:pt x="176" y="143"/>
                    </a:cubicBezTo>
                    <a:lnTo>
                      <a:pt x="176" y="34"/>
                    </a:lnTo>
                    <a:cubicBezTo>
                      <a:pt x="176" y="15"/>
                      <a:pt x="161" y="0"/>
                      <a:pt x="142" y="0"/>
                    </a:cubicBezTo>
                    <a:lnTo>
                      <a:pt x="34"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6" name="Freeform 148"/>
              <p:cNvSpPr>
                <a:spLocks noEditPoints="1"/>
              </p:cNvSpPr>
              <p:nvPr/>
            </p:nvSpPr>
            <p:spPr bwMode="auto">
              <a:xfrm>
                <a:off x="6958013"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7" name="Freeform 149"/>
              <p:cNvSpPr>
                <a:spLocks noEditPoints="1"/>
              </p:cNvSpPr>
              <p:nvPr/>
            </p:nvSpPr>
            <p:spPr bwMode="auto">
              <a:xfrm>
                <a:off x="6958013"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0 h 176"/>
                  <a:gd name="T14" fmla="*/ 2147483647 w 175"/>
                  <a:gd name="T15" fmla="*/ 0 h 176"/>
                  <a:gd name="T16" fmla="*/ 2147483647 w 175"/>
                  <a:gd name="T17" fmla="*/ 0 h 176"/>
                  <a:gd name="T18" fmla="*/ 0 w 175"/>
                  <a:gd name="T19" fmla="*/ 2147483647 h 176"/>
                  <a:gd name="T20" fmla="*/ 0 w 175"/>
                  <a:gd name="T21" fmla="*/ 2147483647 h 176"/>
                  <a:gd name="T22" fmla="*/ 2147483647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0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42" y="0"/>
                    </a:moveTo>
                    <a:lnTo>
                      <a:pt x="142" y="0"/>
                    </a:ln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ubicBezTo>
                      <a:pt x="175" y="15"/>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8" name="Freeform 150"/>
              <p:cNvSpPr>
                <a:spLocks noEditPoints="1"/>
              </p:cNvSpPr>
              <p:nvPr/>
            </p:nvSpPr>
            <p:spPr bwMode="auto">
              <a:xfrm>
                <a:off x="7065963" y="2473325"/>
                <a:ext cx="73025"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0 h 176"/>
                  <a:gd name="T24" fmla="*/ 2147483647 w 175"/>
                  <a:gd name="T25" fmla="*/ 0 h 176"/>
                  <a:gd name="T26" fmla="*/ 0 w 175"/>
                  <a:gd name="T27" fmla="*/ 2147483647 h 176"/>
                  <a:gd name="T28" fmla="*/ 0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33" y="176"/>
                    </a:moveTo>
                    <a:lnTo>
                      <a:pt x="33" y="176"/>
                    </a:ln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ubicBezTo>
                      <a:pt x="0" y="161"/>
                      <a:pt x="15" y="176"/>
                      <a:pt x="33" y="1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19" name="Freeform 151"/>
              <p:cNvSpPr>
                <a:spLocks noEditPoints="1"/>
              </p:cNvSpPr>
              <p:nvPr/>
            </p:nvSpPr>
            <p:spPr bwMode="auto">
              <a:xfrm>
                <a:off x="7065963" y="25606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2"/>
                    </a:moveTo>
                    <a:lnTo>
                      <a:pt x="0" y="142"/>
                    </a:lnTo>
                    <a:cubicBezTo>
                      <a:pt x="0" y="161"/>
                      <a:pt x="15" y="176"/>
                      <a:pt x="33" y="176"/>
                    </a:cubicBez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20" name="Freeform 152"/>
              <p:cNvSpPr>
                <a:spLocks noEditPoints="1"/>
              </p:cNvSpPr>
              <p:nvPr/>
            </p:nvSpPr>
            <p:spPr bwMode="auto">
              <a:xfrm>
                <a:off x="7065963" y="26495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3"/>
                    </a:moveTo>
                    <a:lnTo>
                      <a:pt x="0" y="143"/>
                    </a:lnTo>
                    <a:cubicBezTo>
                      <a:pt x="0" y="161"/>
                      <a:pt x="15" y="176"/>
                      <a:pt x="33" y="176"/>
                    </a:cubicBezTo>
                    <a:lnTo>
                      <a:pt x="142" y="176"/>
                    </a:lnTo>
                    <a:cubicBezTo>
                      <a:pt x="160" y="176"/>
                      <a:pt x="175" y="161"/>
                      <a:pt x="175" y="143"/>
                    </a:cubicBezTo>
                    <a:lnTo>
                      <a:pt x="175" y="34"/>
                    </a:lnTo>
                    <a:cubicBezTo>
                      <a:pt x="175" y="15"/>
                      <a:pt x="160" y="0"/>
                      <a:pt x="142" y="0"/>
                    </a:cubicBezTo>
                    <a:lnTo>
                      <a:pt x="33"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21" name="Freeform 153"/>
              <p:cNvSpPr>
                <a:spLocks noEditPoints="1"/>
              </p:cNvSpPr>
              <p:nvPr/>
            </p:nvSpPr>
            <p:spPr bwMode="auto">
              <a:xfrm>
                <a:off x="7065963" y="2738438"/>
                <a:ext cx="73025"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0 w 175"/>
                  <a:gd name="T13" fmla="*/ 2147483647 h 175"/>
                  <a:gd name="T14" fmla="*/ 0 w 175"/>
                  <a:gd name="T15" fmla="*/ 2147483647 h 175"/>
                  <a:gd name="T16" fmla="*/ 2147483647 w 175"/>
                  <a:gd name="T17" fmla="*/ 2147483647 h 175"/>
                  <a:gd name="T18" fmla="*/ 2147483647 w 175"/>
                  <a:gd name="T19" fmla="*/ 2147483647 h 175"/>
                  <a:gd name="T20" fmla="*/ 2147483647 w 175"/>
                  <a:gd name="T21" fmla="*/ 2147483647 h 175"/>
                  <a:gd name="T22" fmla="*/ 2147483647 w 175"/>
                  <a:gd name="T23" fmla="*/ 2147483647 h 175"/>
                  <a:gd name="T24" fmla="*/ 2147483647 w 175"/>
                  <a:gd name="T25" fmla="*/ 0 h 175"/>
                  <a:gd name="T26" fmla="*/ 2147483647 w 175"/>
                  <a:gd name="T27" fmla="*/ 0 h 175"/>
                  <a:gd name="T28" fmla="*/ 0 w 175"/>
                  <a:gd name="T29" fmla="*/ 2147483647 h 175"/>
                  <a:gd name="T30" fmla="*/ 0 w 175"/>
                  <a:gd name="T31" fmla="*/ 2147483647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66" y="66"/>
                    </a:moveTo>
                    <a:lnTo>
                      <a:pt x="66" y="66"/>
                    </a:lnTo>
                    <a:lnTo>
                      <a:pt x="108" y="66"/>
                    </a:lnTo>
                    <a:lnTo>
                      <a:pt x="108" y="108"/>
                    </a:lnTo>
                    <a:lnTo>
                      <a:pt x="66" y="108"/>
                    </a:lnTo>
                    <a:lnTo>
                      <a:pt x="66" y="66"/>
                    </a:lnTo>
                    <a:close/>
                    <a:moveTo>
                      <a:pt x="0" y="142"/>
                    </a:moveTo>
                    <a:lnTo>
                      <a:pt x="0" y="142"/>
                    </a:lnTo>
                    <a:cubicBezTo>
                      <a:pt x="0" y="160"/>
                      <a:pt x="15" y="175"/>
                      <a:pt x="33" y="175"/>
                    </a:cubicBezTo>
                    <a:lnTo>
                      <a:pt x="142" y="175"/>
                    </a:lnTo>
                    <a:cubicBezTo>
                      <a:pt x="160" y="175"/>
                      <a:pt x="175" y="160"/>
                      <a:pt x="175" y="142"/>
                    </a:cubicBezTo>
                    <a:lnTo>
                      <a:pt x="175" y="33"/>
                    </a:lnTo>
                    <a:cubicBezTo>
                      <a:pt x="175" y="14"/>
                      <a:pt x="160" y="0"/>
                      <a:pt x="142" y="0"/>
                    </a:cubicBezTo>
                    <a:lnTo>
                      <a:pt x="33" y="0"/>
                    </a:lnTo>
                    <a:cubicBezTo>
                      <a:pt x="15" y="0"/>
                      <a:pt x="0" y="14"/>
                      <a:pt x="0" y="33"/>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22" name="Freeform 154"/>
              <p:cNvSpPr>
                <a:spLocks/>
              </p:cNvSpPr>
              <p:nvPr/>
            </p:nvSpPr>
            <p:spPr bwMode="auto">
              <a:xfrm>
                <a:off x="6623050" y="2249488"/>
                <a:ext cx="636588" cy="657225"/>
              </a:xfrm>
              <a:custGeom>
                <a:avLst/>
                <a:gdLst>
                  <a:gd name="T0" fmla="*/ 2147483647 w 1519"/>
                  <a:gd name="T1" fmla="*/ 2147483647 h 1563"/>
                  <a:gd name="T2" fmla="*/ 2147483647 w 1519"/>
                  <a:gd name="T3" fmla="*/ 2147483647 h 1563"/>
                  <a:gd name="T4" fmla="*/ 2147483647 w 1519"/>
                  <a:gd name="T5" fmla="*/ 2147483647 h 1563"/>
                  <a:gd name="T6" fmla="*/ 2147483647 w 1519"/>
                  <a:gd name="T7" fmla="*/ 2147483647 h 1563"/>
                  <a:gd name="T8" fmla="*/ 2147483647 w 1519"/>
                  <a:gd name="T9" fmla="*/ 2147483647 h 1563"/>
                  <a:gd name="T10" fmla="*/ 2147483647 w 1519"/>
                  <a:gd name="T11" fmla="*/ 2147483647 h 1563"/>
                  <a:gd name="T12" fmla="*/ 2147483647 w 1519"/>
                  <a:gd name="T13" fmla="*/ 2147483647 h 1563"/>
                  <a:gd name="T14" fmla="*/ 2147483647 w 1519"/>
                  <a:gd name="T15" fmla="*/ 0 h 1563"/>
                  <a:gd name="T16" fmla="*/ 2147483647 w 1519"/>
                  <a:gd name="T17" fmla="*/ 0 h 1563"/>
                  <a:gd name="T18" fmla="*/ 2147483647 w 1519"/>
                  <a:gd name="T19" fmla="*/ 2147483647 h 1563"/>
                  <a:gd name="T20" fmla="*/ 2147483647 w 1519"/>
                  <a:gd name="T21" fmla="*/ 2147483647 h 1563"/>
                  <a:gd name="T22" fmla="*/ 2147483647 w 1519"/>
                  <a:gd name="T23" fmla="*/ 2147483647 h 1563"/>
                  <a:gd name="T24" fmla="*/ 2147483647 w 1519"/>
                  <a:gd name="T25" fmla="*/ 2147483647 h 1563"/>
                  <a:gd name="T26" fmla="*/ 2147483647 w 1519"/>
                  <a:gd name="T27" fmla="*/ 2147483647 h 1563"/>
                  <a:gd name="T28" fmla="*/ 2147483647 w 1519"/>
                  <a:gd name="T29" fmla="*/ 2147483647 h 1563"/>
                  <a:gd name="T30" fmla="*/ 0 w 1519"/>
                  <a:gd name="T31" fmla="*/ 2147483647 h 1563"/>
                  <a:gd name="T32" fmla="*/ 0 w 1519"/>
                  <a:gd name="T33" fmla="*/ 2147483647 h 1563"/>
                  <a:gd name="T34" fmla="*/ 2147483647 w 1519"/>
                  <a:gd name="T35" fmla="*/ 2147483647 h 1563"/>
                  <a:gd name="T36" fmla="*/ 2147483647 w 1519"/>
                  <a:gd name="T37" fmla="*/ 2147483647 h 1563"/>
                  <a:gd name="T38" fmla="*/ 2147483647 w 1519"/>
                  <a:gd name="T39" fmla="*/ 2147483647 h 1563"/>
                  <a:gd name="T40" fmla="*/ 2147483647 w 1519"/>
                  <a:gd name="T41" fmla="*/ 2147483647 h 1563"/>
                  <a:gd name="T42" fmla="*/ 2147483647 w 1519"/>
                  <a:gd name="T43" fmla="*/ 2147483647 h 1563"/>
                  <a:gd name="T44" fmla="*/ 2147483647 w 1519"/>
                  <a:gd name="T45" fmla="*/ 2147483647 h 1563"/>
                  <a:gd name="T46" fmla="*/ 2147483647 w 1519"/>
                  <a:gd name="T47" fmla="*/ 2147483647 h 1563"/>
                  <a:gd name="T48" fmla="*/ 2147483647 w 1519"/>
                  <a:gd name="T49" fmla="*/ 2147483647 h 1563"/>
                  <a:gd name="T50" fmla="*/ 2147483647 w 1519"/>
                  <a:gd name="T51" fmla="*/ 2147483647 h 1563"/>
                  <a:gd name="T52" fmla="*/ 2147483647 w 1519"/>
                  <a:gd name="T53" fmla="*/ 2147483647 h 1563"/>
                  <a:gd name="T54" fmla="*/ 2147483647 w 1519"/>
                  <a:gd name="T55" fmla="*/ 2147483647 h 1563"/>
                  <a:gd name="T56" fmla="*/ 2147483647 w 1519"/>
                  <a:gd name="T57" fmla="*/ 2147483647 h 1563"/>
                  <a:gd name="T58" fmla="*/ 2147483647 w 1519"/>
                  <a:gd name="T59" fmla="*/ 2147483647 h 1563"/>
                  <a:gd name="T60" fmla="*/ 2147483647 w 1519"/>
                  <a:gd name="T61" fmla="*/ 2147483647 h 1563"/>
                  <a:gd name="T62" fmla="*/ 2147483647 w 1519"/>
                  <a:gd name="T63" fmla="*/ 2147483647 h 1563"/>
                  <a:gd name="T64" fmla="*/ 2147483647 w 1519"/>
                  <a:gd name="T65" fmla="*/ 2147483647 h 1563"/>
                  <a:gd name="T66" fmla="*/ 2147483647 w 1519"/>
                  <a:gd name="T67" fmla="*/ 2147483647 h 1563"/>
                  <a:gd name="T68" fmla="*/ 2147483647 w 1519"/>
                  <a:gd name="T69" fmla="*/ 2147483647 h 1563"/>
                  <a:gd name="T70" fmla="*/ 2147483647 w 1519"/>
                  <a:gd name="T71" fmla="*/ 2147483647 h 1563"/>
                  <a:gd name="T72" fmla="*/ 2147483647 w 1519"/>
                  <a:gd name="T73" fmla="*/ 2147483647 h 1563"/>
                  <a:gd name="T74" fmla="*/ 2147483647 w 1519"/>
                  <a:gd name="T75" fmla="*/ 2147483647 h 1563"/>
                  <a:gd name="T76" fmla="*/ 2147483647 w 1519"/>
                  <a:gd name="T77" fmla="*/ 2147483647 h 1563"/>
                  <a:gd name="T78" fmla="*/ 2147483647 w 1519"/>
                  <a:gd name="T79" fmla="*/ 2147483647 h 1563"/>
                  <a:gd name="T80" fmla="*/ 2147483647 w 1519"/>
                  <a:gd name="T81" fmla="*/ 2147483647 h 1563"/>
                  <a:gd name="T82" fmla="*/ 2147483647 w 1519"/>
                  <a:gd name="T83" fmla="*/ 2147483647 h 1563"/>
                  <a:gd name="T84" fmla="*/ 2147483647 w 1519"/>
                  <a:gd name="T85" fmla="*/ 2147483647 h 1563"/>
                  <a:gd name="T86" fmla="*/ 2147483647 w 1519"/>
                  <a:gd name="T87" fmla="*/ 2147483647 h 1563"/>
                  <a:gd name="T88" fmla="*/ 2147483647 w 1519"/>
                  <a:gd name="T89" fmla="*/ 2147483647 h 1563"/>
                  <a:gd name="T90" fmla="*/ 2147483647 w 1519"/>
                  <a:gd name="T91" fmla="*/ 2147483647 h 1563"/>
                  <a:gd name="T92" fmla="*/ 2147483647 w 1519"/>
                  <a:gd name="T93" fmla="*/ 2147483647 h 1563"/>
                  <a:gd name="T94" fmla="*/ 2147483647 w 1519"/>
                  <a:gd name="T95" fmla="*/ 2147483647 h 15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9"/>
                  <a:gd name="T145" fmla="*/ 0 h 1563"/>
                  <a:gd name="T146" fmla="*/ 1519 w 1519"/>
                  <a:gd name="T147" fmla="*/ 1563 h 156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9" h="1563">
                    <a:moveTo>
                      <a:pt x="1486" y="1273"/>
                    </a:moveTo>
                    <a:lnTo>
                      <a:pt x="1486" y="1273"/>
                    </a:lnTo>
                    <a:lnTo>
                      <a:pt x="1421" y="1273"/>
                    </a:lnTo>
                    <a:lnTo>
                      <a:pt x="1421" y="394"/>
                    </a:lnTo>
                    <a:cubicBezTo>
                      <a:pt x="1421" y="375"/>
                      <a:pt x="1407" y="360"/>
                      <a:pt x="1388" y="360"/>
                    </a:cubicBezTo>
                    <a:lnTo>
                      <a:pt x="1260" y="360"/>
                    </a:lnTo>
                    <a:lnTo>
                      <a:pt x="1260" y="33"/>
                    </a:lnTo>
                    <a:cubicBezTo>
                      <a:pt x="1260" y="14"/>
                      <a:pt x="1245" y="0"/>
                      <a:pt x="1227" y="0"/>
                    </a:cubicBezTo>
                    <a:lnTo>
                      <a:pt x="293" y="0"/>
                    </a:lnTo>
                    <a:cubicBezTo>
                      <a:pt x="275" y="0"/>
                      <a:pt x="260" y="14"/>
                      <a:pt x="260" y="33"/>
                    </a:cubicBezTo>
                    <a:lnTo>
                      <a:pt x="260" y="360"/>
                    </a:lnTo>
                    <a:lnTo>
                      <a:pt x="132" y="360"/>
                    </a:lnTo>
                    <a:cubicBezTo>
                      <a:pt x="113" y="360"/>
                      <a:pt x="98" y="375"/>
                      <a:pt x="98" y="394"/>
                    </a:cubicBezTo>
                    <a:lnTo>
                      <a:pt x="98" y="1273"/>
                    </a:lnTo>
                    <a:lnTo>
                      <a:pt x="34" y="1273"/>
                    </a:lnTo>
                    <a:cubicBezTo>
                      <a:pt x="15" y="1273"/>
                      <a:pt x="0" y="1288"/>
                      <a:pt x="0" y="1307"/>
                    </a:cubicBezTo>
                    <a:lnTo>
                      <a:pt x="0" y="1493"/>
                    </a:lnTo>
                    <a:cubicBezTo>
                      <a:pt x="0" y="1512"/>
                      <a:pt x="15" y="1527"/>
                      <a:pt x="34" y="1527"/>
                    </a:cubicBezTo>
                    <a:lnTo>
                      <a:pt x="976" y="1527"/>
                    </a:lnTo>
                    <a:cubicBezTo>
                      <a:pt x="988" y="1548"/>
                      <a:pt x="1011" y="1563"/>
                      <a:pt x="1037" y="1563"/>
                    </a:cubicBezTo>
                    <a:cubicBezTo>
                      <a:pt x="1075" y="1563"/>
                      <a:pt x="1106" y="1531"/>
                      <a:pt x="1106" y="1493"/>
                    </a:cubicBezTo>
                    <a:cubicBezTo>
                      <a:pt x="1106" y="1455"/>
                      <a:pt x="1075" y="1424"/>
                      <a:pt x="1037" y="1424"/>
                    </a:cubicBezTo>
                    <a:cubicBezTo>
                      <a:pt x="1010" y="1424"/>
                      <a:pt x="988" y="1438"/>
                      <a:pt x="976" y="1460"/>
                    </a:cubicBezTo>
                    <a:lnTo>
                      <a:pt x="67" y="1460"/>
                    </a:lnTo>
                    <a:lnTo>
                      <a:pt x="67" y="1340"/>
                    </a:lnTo>
                    <a:lnTo>
                      <a:pt x="132" y="1340"/>
                    </a:lnTo>
                    <a:cubicBezTo>
                      <a:pt x="150" y="1340"/>
                      <a:pt x="165" y="1325"/>
                      <a:pt x="165" y="1307"/>
                    </a:cubicBezTo>
                    <a:lnTo>
                      <a:pt x="165" y="427"/>
                    </a:lnTo>
                    <a:lnTo>
                      <a:pt x="293" y="427"/>
                    </a:lnTo>
                    <a:cubicBezTo>
                      <a:pt x="312" y="427"/>
                      <a:pt x="327" y="412"/>
                      <a:pt x="327" y="394"/>
                    </a:cubicBezTo>
                    <a:lnTo>
                      <a:pt x="327" y="66"/>
                    </a:lnTo>
                    <a:lnTo>
                      <a:pt x="1193" y="66"/>
                    </a:lnTo>
                    <a:lnTo>
                      <a:pt x="1193" y="394"/>
                    </a:lnTo>
                    <a:cubicBezTo>
                      <a:pt x="1193" y="412"/>
                      <a:pt x="1208" y="427"/>
                      <a:pt x="1227" y="427"/>
                    </a:cubicBezTo>
                    <a:lnTo>
                      <a:pt x="1355" y="427"/>
                    </a:lnTo>
                    <a:lnTo>
                      <a:pt x="1355" y="1307"/>
                    </a:lnTo>
                    <a:cubicBezTo>
                      <a:pt x="1355" y="1325"/>
                      <a:pt x="1370" y="1340"/>
                      <a:pt x="1388" y="1340"/>
                    </a:cubicBezTo>
                    <a:lnTo>
                      <a:pt x="1453" y="1340"/>
                    </a:lnTo>
                    <a:lnTo>
                      <a:pt x="1453" y="1460"/>
                    </a:lnTo>
                    <a:lnTo>
                      <a:pt x="1310" y="1460"/>
                    </a:lnTo>
                    <a:cubicBezTo>
                      <a:pt x="1299" y="1438"/>
                      <a:pt x="1276" y="1424"/>
                      <a:pt x="1250" y="1424"/>
                    </a:cubicBezTo>
                    <a:cubicBezTo>
                      <a:pt x="1211" y="1424"/>
                      <a:pt x="1180" y="1455"/>
                      <a:pt x="1180" y="1493"/>
                    </a:cubicBezTo>
                    <a:cubicBezTo>
                      <a:pt x="1180" y="1531"/>
                      <a:pt x="1211" y="1563"/>
                      <a:pt x="1250" y="1563"/>
                    </a:cubicBezTo>
                    <a:cubicBezTo>
                      <a:pt x="1276" y="1563"/>
                      <a:pt x="1299" y="1548"/>
                      <a:pt x="1310" y="1527"/>
                    </a:cubicBezTo>
                    <a:lnTo>
                      <a:pt x="1486" y="1527"/>
                    </a:lnTo>
                    <a:cubicBezTo>
                      <a:pt x="1505" y="1527"/>
                      <a:pt x="1519" y="1512"/>
                      <a:pt x="1519" y="1493"/>
                    </a:cubicBezTo>
                    <a:lnTo>
                      <a:pt x="1519" y="1307"/>
                    </a:lnTo>
                    <a:cubicBezTo>
                      <a:pt x="1519" y="1288"/>
                      <a:pt x="1505" y="1273"/>
                      <a:pt x="1486" y="127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23" name="Freeform 155"/>
              <p:cNvSpPr>
                <a:spLocks noEditPoints="1"/>
              </p:cNvSpPr>
              <p:nvPr/>
            </p:nvSpPr>
            <p:spPr bwMode="auto">
              <a:xfrm>
                <a:off x="6854825" y="2744788"/>
                <a:ext cx="179388" cy="68263"/>
              </a:xfrm>
              <a:custGeom>
                <a:avLst/>
                <a:gdLst>
                  <a:gd name="T0" fmla="*/ 2147483647 w 431"/>
                  <a:gd name="T1" fmla="*/ 2147483647 h 161"/>
                  <a:gd name="T2" fmla="*/ 2147483647 w 431"/>
                  <a:gd name="T3" fmla="*/ 2147483647 h 161"/>
                  <a:gd name="T4" fmla="*/ 2147483647 w 431"/>
                  <a:gd name="T5" fmla="*/ 2147483647 h 161"/>
                  <a:gd name="T6" fmla="*/ 2147483647 w 431"/>
                  <a:gd name="T7" fmla="*/ 2147483647 h 161"/>
                  <a:gd name="T8" fmla="*/ 2147483647 w 431"/>
                  <a:gd name="T9" fmla="*/ 2147483647 h 161"/>
                  <a:gd name="T10" fmla="*/ 2147483647 w 431"/>
                  <a:gd name="T11" fmla="*/ 2147483647 h 161"/>
                  <a:gd name="T12" fmla="*/ 2147483647 w 431"/>
                  <a:gd name="T13" fmla="*/ 2147483647 h 161"/>
                  <a:gd name="T14" fmla="*/ 2147483647 w 431"/>
                  <a:gd name="T15" fmla="*/ 2147483647 h 161"/>
                  <a:gd name="T16" fmla="*/ 2147483647 w 431"/>
                  <a:gd name="T17" fmla="*/ 2147483647 h 161"/>
                  <a:gd name="T18" fmla="*/ 2147483647 w 431"/>
                  <a:gd name="T19" fmla="*/ 2147483647 h 161"/>
                  <a:gd name="T20" fmla="*/ 2147483647 w 431"/>
                  <a:gd name="T21" fmla="*/ 2147483647 h 161"/>
                  <a:gd name="T22" fmla="*/ 2147483647 w 431"/>
                  <a:gd name="T23" fmla="*/ 0 h 161"/>
                  <a:gd name="T24" fmla="*/ 2147483647 w 431"/>
                  <a:gd name="T25" fmla="*/ 0 h 161"/>
                  <a:gd name="T26" fmla="*/ 0 w 431"/>
                  <a:gd name="T27" fmla="*/ 2147483647 h 161"/>
                  <a:gd name="T28" fmla="*/ 0 w 431"/>
                  <a:gd name="T29" fmla="*/ 2147483647 h 161"/>
                  <a:gd name="T30" fmla="*/ 2147483647 w 431"/>
                  <a:gd name="T31" fmla="*/ 2147483647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1"/>
                  <a:gd name="T49" fmla="*/ 0 h 161"/>
                  <a:gd name="T50" fmla="*/ 431 w 431"/>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1" h="161">
                    <a:moveTo>
                      <a:pt x="67" y="66"/>
                    </a:moveTo>
                    <a:lnTo>
                      <a:pt x="67" y="66"/>
                    </a:lnTo>
                    <a:lnTo>
                      <a:pt x="364" y="66"/>
                    </a:lnTo>
                    <a:lnTo>
                      <a:pt x="364" y="94"/>
                    </a:lnTo>
                    <a:lnTo>
                      <a:pt x="67" y="94"/>
                    </a:lnTo>
                    <a:lnTo>
                      <a:pt x="67" y="66"/>
                    </a:lnTo>
                    <a:close/>
                    <a:moveTo>
                      <a:pt x="33" y="161"/>
                    </a:moveTo>
                    <a:lnTo>
                      <a:pt x="33" y="161"/>
                    </a:lnTo>
                    <a:lnTo>
                      <a:pt x="398" y="161"/>
                    </a:lnTo>
                    <a:cubicBezTo>
                      <a:pt x="416" y="161"/>
                      <a:pt x="431" y="146"/>
                      <a:pt x="431" y="128"/>
                    </a:cubicBezTo>
                    <a:lnTo>
                      <a:pt x="431" y="33"/>
                    </a:lnTo>
                    <a:cubicBezTo>
                      <a:pt x="431" y="15"/>
                      <a:pt x="416" y="0"/>
                      <a:pt x="398" y="0"/>
                    </a:cubicBezTo>
                    <a:lnTo>
                      <a:pt x="33" y="0"/>
                    </a:lnTo>
                    <a:cubicBezTo>
                      <a:pt x="15" y="0"/>
                      <a:pt x="0" y="15"/>
                      <a:pt x="0" y="33"/>
                    </a:cubicBezTo>
                    <a:lnTo>
                      <a:pt x="0" y="128"/>
                    </a:lnTo>
                    <a:cubicBezTo>
                      <a:pt x="0" y="146"/>
                      <a:pt x="15" y="161"/>
                      <a:pt x="33" y="16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grpSp>
      <p:pic>
        <p:nvPicPr>
          <p:cNvPr id="429" name="图片 97" descr="接入交换机.png"/>
          <p:cNvPicPr>
            <a:picLocks noChangeAspect="1"/>
          </p:cNvPicPr>
          <p:nvPr/>
        </p:nvPicPr>
        <p:blipFill>
          <a:blip r:embed="rId6" cstate="print">
            <a:duotone>
              <a:prstClr val="black"/>
              <a:schemeClr val="tx2">
                <a:tint val="45000"/>
                <a:satMod val="400000"/>
              </a:schemeClr>
            </a:duotone>
          </a:blip>
          <a:stretch>
            <a:fillRect/>
          </a:stretch>
        </p:blipFill>
        <p:spPr>
          <a:xfrm>
            <a:off x="8208994" y="4268277"/>
            <a:ext cx="368827" cy="301768"/>
          </a:xfrm>
          <a:prstGeom prst="rect">
            <a:avLst/>
          </a:prstGeom>
        </p:spPr>
      </p:pic>
      <p:sp>
        <p:nvSpPr>
          <p:cNvPr id="436" name="任意多边形 435"/>
          <p:cNvSpPr/>
          <p:nvPr/>
        </p:nvSpPr>
        <p:spPr>
          <a:xfrm>
            <a:off x="7513704" y="5119622"/>
            <a:ext cx="1031563" cy="604713"/>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 name="connsiteX0" fmla="*/ 145699 w 2376835"/>
              <a:gd name="connsiteY0" fmla="*/ 455800 h 455799"/>
              <a:gd name="connsiteX1" fmla="*/ 2376835 w 2376835"/>
              <a:gd name="connsiteY1" fmla="*/ 408324 h 455799"/>
              <a:gd name="connsiteX0" fmla="*/ 0 w 2231136"/>
              <a:gd name="connsiteY0" fmla="*/ 153421 h 153420"/>
              <a:gd name="connsiteX1" fmla="*/ 2231136 w 2231136"/>
              <a:gd name="connsiteY1" fmla="*/ 105945 h 153420"/>
              <a:gd name="connsiteX0" fmla="*/ 0 w 1828800"/>
              <a:gd name="connsiteY0" fmla="*/ 28813 h 1077143"/>
              <a:gd name="connsiteX1" fmla="*/ 1828800 w 1828800"/>
              <a:gd name="connsiteY1" fmla="*/ 1077143 h 1077143"/>
              <a:gd name="connsiteX0" fmla="*/ 0 w 1828800"/>
              <a:gd name="connsiteY0" fmla="*/ 35593 h 1083923"/>
              <a:gd name="connsiteX1" fmla="*/ 1828800 w 1828800"/>
              <a:gd name="connsiteY1" fmla="*/ 1083923 h 1083923"/>
              <a:gd name="connsiteX0" fmla="*/ 0 w 1527048"/>
              <a:gd name="connsiteY0" fmla="*/ 30791 h 1246278"/>
              <a:gd name="connsiteX1" fmla="*/ 1527048 w 1527048"/>
              <a:gd name="connsiteY1" fmla="*/ 1246278 h 1246278"/>
              <a:gd name="connsiteX0" fmla="*/ 0 w 1527048"/>
              <a:gd name="connsiteY0" fmla="*/ 32190 h 1247677"/>
              <a:gd name="connsiteX1" fmla="*/ 1527048 w 1527048"/>
              <a:gd name="connsiteY1" fmla="*/ 1247677 h 1247677"/>
              <a:gd name="connsiteX0" fmla="*/ 0 w 1527048"/>
              <a:gd name="connsiteY0" fmla="*/ 12784 h 1228271"/>
              <a:gd name="connsiteX1" fmla="*/ 1527048 w 1527048"/>
              <a:gd name="connsiteY1" fmla="*/ 1228271 h 1228271"/>
            </a:gdLst>
            <a:ahLst/>
            <a:cxnLst>
              <a:cxn ang="0">
                <a:pos x="connsiteX0" y="connsiteY0"/>
              </a:cxn>
              <a:cxn ang="0">
                <a:pos x="connsiteX1" y="connsiteY1"/>
              </a:cxn>
            </a:cxnLst>
            <a:rect l="l" t="t" r="r" b="b"/>
            <a:pathLst>
              <a:path w="1527048" h="1228271">
                <a:moveTo>
                  <a:pt x="0" y="12784"/>
                </a:moveTo>
                <a:cubicBezTo>
                  <a:pt x="1036320" y="-118216"/>
                  <a:pt x="1331976" y="790610"/>
                  <a:pt x="1527048" y="1228271"/>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noAutofit/>
          </a:bodyPr>
          <a:lstStyle/>
          <a:p>
            <a:pPr algn="ctr" fontAlgn="ctr"/>
            <a:endParaRPr lang="en-US" altLang="zh-CN" dirty="0"/>
          </a:p>
        </p:txBody>
      </p:sp>
      <p:grpSp>
        <p:nvGrpSpPr>
          <p:cNvPr id="437" name="组合 44297"/>
          <p:cNvGrpSpPr>
            <a:grpSpLocks/>
          </p:cNvGrpSpPr>
          <p:nvPr/>
        </p:nvGrpSpPr>
        <p:grpSpPr bwMode="auto">
          <a:xfrm>
            <a:off x="8226292" y="5592540"/>
            <a:ext cx="720000" cy="720000"/>
            <a:chOff x="4029075" y="2165351"/>
            <a:chExt cx="1114425" cy="1116013"/>
          </a:xfrm>
        </p:grpSpPr>
        <p:sp>
          <p:nvSpPr>
            <p:cNvPr id="438" name="Freeform 179"/>
            <p:cNvSpPr>
              <a:spLocks/>
            </p:cNvSpPr>
            <p:nvPr/>
          </p:nvSpPr>
          <p:spPr bwMode="auto">
            <a:xfrm>
              <a:off x="4029075" y="2165351"/>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29" y="2659"/>
                  </a:cubicBezTo>
                  <a:cubicBezTo>
                    <a:pt x="595" y="2659"/>
                    <a:pt x="0" y="2064"/>
                    <a:pt x="0" y="1330"/>
                  </a:cubicBezTo>
                  <a:cubicBezTo>
                    <a:pt x="0" y="596"/>
                    <a:pt x="595" y="0"/>
                    <a:pt x="1329" y="0"/>
                  </a:cubicBezTo>
                  <a:cubicBezTo>
                    <a:pt x="2064" y="0"/>
                    <a:pt x="2659" y="596"/>
                    <a:pt x="2659" y="1330"/>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nvGrpSpPr>
            <p:cNvPr id="439" name="组合 44285"/>
            <p:cNvGrpSpPr>
              <a:grpSpLocks/>
            </p:cNvGrpSpPr>
            <p:nvPr/>
          </p:nvGrpSpPr>
          <p:grpSpPr bwMode="auto">
            <a:xfrm>
              <a:off x="4313238" y="2362201"/>
              <a:ext cx="546100" cy="722312"/>
              <a:chOff x="4313238" y="2362201"/>
              <a:chExt cx="546100" cy="722312"/>
            </a:xfrm>
          </p:grpSpPr>
          <p:sp>
            <p:nvSpPr>
              <p:cNvPr id="440" name="Freeform 180"/>
              <p:cNvSpPr>
                <a:spLocks/>
              </p:cNvSpPr>
              <p:nvPr/>
            </p:nvSpPr>
            <p:spPr bwMode="auto">
              <a:xfrm>
                <a:off x="4386263" y="2640013"/>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1" name="Freeform 181"/>
              <p:cNvSpPr>
                <a:spLocks/>
              </p:cNvSpPr>
              <p:nvPr/>
            </p:nvSpPr>
            <p:spPr bwMode="auto">
              <a:xfrm>
                <a:off x="4386263" y="2700338"/>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2" name="Freeform 182"/>
              <p:cNvSpPr>
                <a:spLocks/>
              </p:cNvSpPr>
              <p:nvPr/>
            </p:nvSpPr>
            <p:spPr bwMode="auto">
              <a:xfrm>
                <a:off x="4386263" y="2759076"/>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3" name="Freeform 183"/>
              <p:cNvSpPr>
                <a:spLocks/>
              </p:cNvSpPr>
              <p:nvPr/>
            </p:nvSpPr>
            <p:spPr bwMode="auto">
              <a:xfrm>
                <a:off x="4386263" y="2819401"/>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4" name="Freeform 184"/>
              <p:cNvSpPr>
                <a:spLocks/>
              </p:cNvSpPr>
              <p:nvPr/>
            </p:nvSpPr>
            <p:spPr bwMode="auto">
              <a:xfrm>
                <a:off x="4386263" y="2878138"/>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5" name="Freeform 185"/>
              <p:cNvSpPr>
                <a:spLocks/>
              </p:cNvSpPr>
              <p:nvPr/>
            </p:nvSpPr>
            <p:spPr bwMode="auto">
              <a:xfrm>
                <a:off x="4440238" y="2362201"/>
                <a:ext cx="26988" cy="161925"/>
              </a:xfrm>
              <a:custGeom>
                <a:avLst/>
                <a:gdLst>
                  <a:gd name="T0" fmla="*/ 2147483647 w 67"/>
                  <a:gd name="T1" fmla="*/ 2147483647 h 387"/>
                  <a:gd name="T2" fmla="*/ 2147483647 w 67"/>
                  <a:gd name="T3" fmla="*/ 2147483647 h 387"/>
                  <a:gd name="T4" fmla="*/ 0 w 67"/>
                  <a:gd name="T5" fmla="*/ 2147483647 h 387"/>
                  <a:gd name="T6" fmla="*/ 0 w 67"/>
                  <a:gd name="T7" fmla="*/ 2147483647 h 387"/>
                  <a:gd name="T8" fmla="*/ 2147483647 w 67"/>
                  <a:gd name="T9" fmla="*/ 0 h 387"/>
                  <a:gd name="T10" fmla="*/ 2147483647 w 67"/>
                  <a:gd name="T11" fmla="*/ 2147483647 h 387"/>
                  <a:gd name="T12" fmla="*/ 2147483647 w 67"/>
                  <a:gd name="T13" fmla="*/ 2147483647 h 387"/>
                  <a:gd name="T14" fmla="*/ 2147483647 w 67"/>
                  <a:gd name="T15" fmla="*/ 2147483647 h 3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87">
                    <a:moveTo>
                      <a:pt x="34" y="387"/>
                    </a:moveTo>
                    <a:lnTo>
                      <a:pt x="34" y="387"/>
                    </a:lnTo>
                    <a:cubicBezTo>
                      <a:pt x="15" y="387"/>
                      <a:pt x="0" y="372"/>
                      <a:pt x="0" y="354"/>
                    </a:cubicBezTo>
                    <a:lnTo>
                      <a:pt x="0" y="34"/>
                    </a:lnTo>
                    <a:cubicBezTo>
                      <a:pt x="0" y="15"/>
                      <a:pt x="15" y="0"/>
                      <a:pt x="34" y="0"/>
                    </a:cubicBezTo>
                    <a:cubicBezTo>
                      <a:pt x="52" y="0"/>
                      <a:pt x="67" y="15"/>
                      <a:pt x="67" y="34"/>
                    </a:cubicBezTo>
                    <a:lnTo>
                      <a:pt x="67" y="354"/>
                    </a:lnTo>
                    <a:cubicBezTo>
                      <a:pt x="67" y="372"/>
                      <a:pt x="52" y="387"/>
                      <a:pt x="34" y="3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6" name="Freeform 186"/>
              <p:cNvSpPr>
                <a:spLocks/>
              </p:cNvSpPr>
              <p:nvPr/>
            </p:nvSpPr>
            <p:spPr bwMode="auto">
              <a:xfrm>
                <a:off x="4678363" y="27654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7" name="Freeform 187"/>
              <p:cNvSpPr>
                <a:spLocks/>
              </p:cNvSpPr>
              <p:nvPr/>
            </p:nvSpPr>
            <p:spPr bwMode="auto">
              <a:xfrm>
                <a:off x="4760913" y="27654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8" name="Freeform 188"/>
              <p:cNvSpPr>
                <a:spLocks/>
              </p:cNvSpPr>
              <p:nvPr/>
            </p:nvSpPr>
            <p:spPr bwMode="auto">
              <a:xfrm>
                <a:off x="4678363" y="28289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49" name="Freeform 189"/>
              <p:cNvSpPr>
                <a:spLocks/>
              </p:cNvSpPr>
              <p:nvPr/>
            </p:nvSpPr>
            <p:spPr bwMode="auto">
              <a:xfrm>
                <a:off x="4760913" y="28289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50" name="Freeform 190"/>
              <p:cNvSpPr>
                <a:spLocks/>
              </p:cNvSpPr>
              <p:nvPr/>
            </p:nvSpPr>
            <p:spPr bwMode="auto">
              <a:xfrm>
                <a:off x="4678363" y="28924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51" name="Freeform 191"/>
              <p:cNvSpPr>
                <a:spLocks/>
              </p:cNvSpPr>
              <p:nvPr/>
            </p:nvSpPr>
            <p:spPr bwMode="auto">
              <a:xfrm>
                <a:off x="4760913" y="28924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52" name="Freeform 192"/>
              <p:cNvSpPr>
                <a:spLocks/>
              </p:cNvSpPr>
              <p:nvPr/>
            </p:nvSpPr>
            <p:spPr bwMode="auto">
              <a:xfrm>
                <a:off x="4313238" y="2497138"/>
                <a:ext cx="546100" cy="573088"/>
              </a:xfrm>
              <a:custGeom>
                <a:avLst/>
                <a:gdLst>
                  <a:gd name="T0" fmla="*/ 2147483647 w 1299"/>
                  <a:gd name="T1" fmla="*/ 2147483647 h 1367"/>
                  <a:gd name="T2" fmla="*/ 2147483647 w 1299"/>
                  <a:gd name="T3" fmla="*/ 2147483647 h 1367"/>
                  <a:gd name="T4" fmla="*/ 2147483647 w 1299"/>
                  <a:gd name="T5" fmla="*/ 2147483647 h 1367"/>
                  <a:gd name="T6" fmla="*/ 2147483647 w 1299"/>
                  <a:gd name="T7" fmla="*/ 2147483647 h 1367"/>
                  <a:gd name="T8" fmla="*/ 2147483647 w 1299"/>
                  <a:gd name="T9" fmla="*/ 2147483647 h 1367"/>
                  <a:gd name="T10" fmla="*/ 2147483647 w 1299"/>
                  <a:gd name="T11" fmla="*/ 2147483647 h 1367"/>
                  <a:gd name="T12" fmla="*/ 2147483647 w 1299"/>
                  <a:gd name="T13" fmla="*/ 2147483647 h 1367"/>
                  <a:gd name="T14" fmla="*/ 2147483647 w 1299"/>
                  <a:gd name="T15" fmla="*/ 2147483647 h 1367"/>
                  <a:gd name="T16" fmla="*/ 2147483647 w 1299"/>
                  <a:gd name="T17" fmla="*/ 2147483647 h 1367"/>
                  <a:gd name="T18" fmla="*/ 2147483647 w 1299"/>
                  <a:gd name="T19" fmla="*/ 2147483647 h 1367"/>
                  <a:gd name="T20" fmla="*/ 2147483647 w 1299"/>
                  <a:gd name="T21" fmla="*/ 2147483647 h 1367"/>
                  <a:gd name="T22" fmla="*/ 2147483647 w 1299"/>
                  <a:gd name="T23" fmla="*/ 2147483647 h 1367"/>
                  <a:gd name="T24" fmla="*/ 2147483647 w 1299"/>
                  <a:gd name="T25" fmla="*/ 2147483647 h 1367"/>
                  <a:gd name="T26" fmla="*/ 2147483647 w 1299"/>
                  <a:gd name="T27" fmla="*/ 2147483647 h 1367"/>
                  <a:gd name="T28" fmla="*/ 2147483647 w 1299"/>
                  <a:gd name="T29" fmla="*/ 2147483647 h 1367"/>
                  <a:gd name="T30" fmla="*/ 2147483647 w 1299"/>
                  <a:gd name="T31" fmla="*/ 2147483647 h 1367"/>
                  <a:gd name="T32" fmla="*/ 2147483647 w 1299"/>
                  <a:gd name="T33" fmla="*/ 2147483647 h 1367"/>
                  <a:gd name="T34" fmla="*/ 2147483647 w 1299"/>
                  <a:gd name="T35" fmla="*/ 2147483647 h 1367"/>
                  <a:gd name="T36" fmla="*/ 2147483647 w 1299"/>
                  <a:gd name="T37" fmla="*/ 2147483647 h 1367"/>
                  <a:gd name="T38" fmla="*/ 2147483647 w 1299"/>
                  <a:gd name="T39" fmla="*/ 2147483647 h 1367"/>
                  <a:gd name="T40" fmla="*/ 2147483647 w 1299"/>
                  <a:gd name="T41" fmla="*/ 2147483647 h 1367"/>
                  <a:gd name="T42" fmla="*/ 2147483647 w 1299"/>
                  <a:gd name="T43" fmla="*/ 2147483647 h 1367"/>
                  <a:gd name="T44" fmla="*/ 2147483647 w 1299"/>
                  <a:gd name="T45" fmla="*/ 2147483647 h 1367"/>
                  <a:gd name="T46" fmla="*/ 2147483647 w 1299"/>
                  <a:gd name="T47" fmla="*/ 2147483647 h 1367"/>
                  <a:gd name="T48" fmla="*/ 2147483647 w 1299"/>
                  <a:gd name="T49" fmla="*/ 2147483647 h 1367"/>
                  <a:gd name="T50" fmla="*/ 2147483647 w 1299"/>
                  <a:gd name="T51" fmla="*/ 2147483647 h 1367"/>
                  <a:gd name="T52" fmla="*/ 2147483647 w 1299"/>
                  <a:gd name="T53" fmla="*/ 2147483647 h 1367"/>
                  <a:gd name="T54" fmla="*/ 2147483647 w 1299"/>
                  <a:gd name="T55" fmla="*/ 2147483647 h 1367"/>
                  <a:gd name="T56" fmla="*/ 2147483647 w 1299"/>
                  <a:gd name="T57" fmla="*/ 2147483647 h 1367"/>
                  <a:gd name="T58" fmla="*/ 2147483647 w 1299"/>
                  <a:gd name="T59" fmla="*/ 2147483647 h 1367"/>
                  <a:gd name="T60" fmla="*/ 2147483647 w 1299"/>
                  <a:gd name="T61" fmla="*/ 2147483647 h 1367"/>
                  <a:gd name="T62" fmla="*/ 2147483647 w 1299"/>
                  <a:gd name="T63" fmla="*/ 2147483647 h 1367"/>
                  <a:gd name="T64" fmla="*/ 2147483647 w 1299"/>
                  <a:gd name="T65" fmla="*/ 2147483647 h 1367"/>
                  <a:gd name="T66" fmla="*/ 2147483647 w 1299"/>
                  <a:gd name="T67" fmla="*/ 2147483647 h 1367"/>
                  <a:gd name="T68" fmla="*/ 0 w 1299"/>
                  <a:gd name="T69" fmla="*/ 2147483647 h 1367"/>
                  <a:gd name="T70" fmla="*/ 0 w 1299"/>
                  <a:gd name="T71" fmla="*/ 2147483647 h 1367"/>
                  <a:gd name="T72" fmla="*/ 2147483647 w 1299"/>
                  <a:gd name="T73" fmla="*/ 2147483647 h 1367"/>
                  <a:gd name="T74" fmla="*/ 2147483647 w 1299"/>
                  <a:gd name="T75" fmla="*/ 2147483647 h 1367"/>
                  <a:gd name="T76" fmla="*/ 2147483647 w 1299"/>
                  <a:gd name="T77" fmla="*/ 0 h 1367"/>
                  <a:gd name="T78" fmla="*/ 2147483647 w 1299"/>
                  <a:gd name="T79" fmla="*/ 0 h 1367"/>
                  <a:gd name="T80" fmla="*/ 2147483647 w 1299"/>
                  <a:gd name="T81" fmla="*/ 2147483647 h 1367"/>
                  <a:gd name="T82" fmla="*/ 2147483647 w 1299"/>
                  <a:gd name="T83" fmla="*/ 2147483647 h 1367"/>
                  <a:gd name="T84" fmla="*/ 2147483647 w 1299"/>
                  <a:gd name="T85" fmla="*/ 2147483647 h 1367"/>
                  <a:gd name="T86" fmla="*/ 2147483647 w 1299"/>
                  <a:gd name="T87" fmla="*/ 2147483647 h 1367"/>
                  <a:gd name="T88" fmla="*/ 2147483647 w 1299"/>
                  <a:gd name="T89" fmla="*/ 2147483647 h 1367"/>
                  <a:gd name="T90" fmla="*/ 2147483647 w 1299"/>
                  <a:gd name="T91" fmla="*/ 2147483647 h 1367"/>
                  <a:gd name="T92" fmla="*/ 2147483647 w 1299"/>
                  <a:gd name="T93" fmla="*/ 2147483647 h 1367"/>
                  <a:gd name="T94" fmla="*/ 2147483647 w 1299"/>
                  <a:gd name="T95" fmla="*/ 2147483647 h 1367"/>
                  <a:gd name="T96" fmla="*/ 2147483647 w 1299"/>
                  <a:gd name="T97" fmla="*/ 2147483647 h 1367"/>
                  <a:gd name="T98" fmla="*/ 2147483647 w 1299"/>
                  <a:gd name="T99" fmla="*/ 2147483647 h 1367"/>
                  <a:gd name="T100" fmla="*/ 2147483647 w 1299"/>
                  <a:gd name="T101" fmla="*/ 2147483647 h 13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99" h="1367">
                    <a:moveTo>
                      <a:pt x="1181" y="1367"/>
                    </a:moveTo>
                    <a:lnTo>
                      <a:pt x="1181" y="1367"/>
                    </a:lnTo>
                    <a:lnTo>
                      <a:pt x="990" y="1367"/>
                    </a:lnTo>
                    <a:cubicBezTo>
                      <a:pt x="972" y="1367"/>
                      <a:pt x="957" y="1352"/>
                      <a:pt x="957" y="1334"/>
                    </a:cubicBezTo>
                    <a:cubicBezTo>
                      <a:pt x="957" y="1316"/>
                      <a:pt x="972" y="1301"/>
                      <a:pt x="990" y="1301"/>
                    </a:cubicBezTo>
                    <a:lnTo>
                      <a:pt x="1181" y="1301"/>
                    </a:lnTo>
                    <a:cubicBezTo>
                      <a:pt x="1209" y="1301"/>
                      <a:pt x="1232" y="1278"/>
                      <a:pt x="1232" y="1249"/>
                    </a:cubicBezTo>
                    <a:lnTo>
                      <a:pt x="1232" y="601"/>
                    </a:lnTo>
                    <a:cubicBezTo>
                      <a:pt x="1232" y="573"/>
                      <a:pt x="1209" y="550"/>
                      <a:pt x="1181" y="550"/>
                    </a:cubicBezTo>
                    <a:lnTo>
                      <a:pt x="843" y="550"/>
                    </a:lnTo>
                    <a:cubicBezTo>
                      <a:pt x="814" y="550"/>
                      <a:pt x="791" y="573"/>
                      <a:pt x="791" y="601"/>
                    </a:cubicBezTo>
                    <a:lnTo>
                      <a:pt x="791" y="1221"/>
                    </a:lnTo>
                    <a:lnTo>
                      <a:pt x="601" y="1221"/>
                    </a:lnTo>
                    <a:lnTo>
                      <a:pt x="601" y="291"/>
                    </a:lnTo>
                    <a:cubicBezTo>
                      <a:pt x="601" y="262"/>
                      <a:pt x="578" y="239"/>
                      <a:pt x="549" y="239"/>
                    </a:cubicBezTo>
                    <a:lnTo>
                      <a:pt x="495" y="239"/>
                    </a:lnTo>
                    <a:lnTo>
                      <a:pt x="495" y="118"/>
                    </a:lnTo>
                    <a:cubicBezTo>
                      <a:pt x="495" y="90"/>
                      <a:pt x="472" y="67"/>
                      <a:pt x="443" y="67"/>
                    </a:cubicBezTo>
                    <a:lnTo>
                      <a:pt x="224" y="67"/>
                    </a:lnTo>
                    <a:cubicBezTo>
                      <a:pt x="196" y="67"/>
                      <a:pt x="173" y="90"/>
                      <a:pt x="173" y="118"/>
                    </a:cubicBezTo>
                    <a:lnTo>
                      <a:pt x="173" y="239"/>
                    </a:lnTo>
                    <a:lnTo>
                      <a:pt x="118" y="239"/>
                    </a:lnTo>
                    <a:cubicBezTo>
                      <a:pt x="90" y="239"/>
                      <a:pt x="67" y="262"/>
                      <a:pt x="67" y="291"/>
                    </a:cubicBezTo>
                    <a:lnTo>
                      <a:pt x="67" y="1249"/>
                    </a:lnTo>
                    <a:cubicBezTo>
                      <a:pt x="67" y="1278"/>
                      <a:pt x="90" y="1301"/>
                      <a:pt x="118" y="1301"/>
                    </a:cubicBezTo>
                    <a:lnTo>
                      <a:pt x="549" y="1301"/>
                    </a:lnTo>
                    <a:cubicBezTo>
                      <a:pt x="551" y="1301"/>
                      <a:pt x="552" y="1301"/>
                      <a:pt x="553" y="1300"/>
                    </a:cubicBezTo>
                    <a:lnTo>
                      <a:pt x="556" y="1300"/>
                    </a:lnTo>
                    <a:lnTo>
                      <a:pt x="760" y="1300"/>
                    </a:lnTo>
                    <a:cubicBezTo>
                      <a:pt x="779" y="1300"/>
                      <a:pt x="793" y="1315"/>
                      <a:pt x="793" y="1334"/>
                    </a:cubicBezTo>
                    <a:cubicBezTo>
                      <a:pt x="793" y="1352"/>
                      <a:pt x="779" y="1367"/>
                      <a:pt x="760" y="1367"/>
                    </a:cubicBezTo>
                    <a:lnTo>
                      <a:pt x="558" y="1367"/>
                    </a:lnTo>
                    <a:cubicBezTo>
                      <a:pt x="555" y="1367"/>
                      <a:pt x="552" y="1367"/>
                      <a:pt x="549" y="1367"/>
                    </a:cubicBezTo>
                    <a:lnTo>
                      <a:pt x="118" y="1367"/>
                    </a:lnTo>
                    <a:cubicBezTo>
                      <a:pt x="53" y="1367"/>
                      <a:pt x="0" y="1314"/>
                      <a:pt x="0" y="1249"/>
                    </a:cubicBezTo>
                    <a:lnTo>
                      <a:pt x="0" y="291"/>
                    </a:lnTo>
                    <a:cubicBezTo>
                      <a:pt x="0" y="230"/>
                      <a:pt x="47" y="179"/>
                      <a:pt x="106" y="173"/>
                    </a:cubicBezTo>
                    <a:lnTo>
                      <a:pt x="106" y="118"/>
                    </a:lnTo>
                    <a:cubicBezTo>
                      <a:pt x="106" y="53"/>
                      <a:pt x="159" y="0"/>
                      <a:pt x="224" y="0"/>
                    </a:cubicBezTo>
                    <a:lnTo>
                      <a:pt x="443" y="0"/>
                    </a:lnTo>
                    <a:cubicBezTo>
                      <a:pt x="509" y="0"/>
                      <a:pt x="561" y="53"/>
                      <a:pt x="561" y="118"/>
                    </a:cubicBezTo>
                    <a:lnTo>
                      <a:pt x="561" y="173"/>
                    </a:lnTo>
                    <a:cubicBezTo>
                      <a:pt x="621" y="179"/>
                      <a:pt x="667" y="230"/>
                      <a:pt x="667" y="291"/>
                    </a:cubicBezTo>
                    <a:lnTo>
                      <a:pt x="667" y="1155"/>
                    </a:lnTo>
                    <a:lnTo>
                      <a:pt x="725" y="1155"/>
                    </a:lnTo>
                    <a:lnTo>
                      <a:pt x="725" y="601"/>
                    </a:lnTo>
                    <a:cubicBezTo>
                      <a:pt x="725" y="536"/>
                      <a:pt x="778" y="483"/>
                      <a:pt x="843" y="483"/>
                    </a:cubicBezTo>
                    <a:lnTo>
                      <a:pt x="1181" y="483"/>
                    </a:lnTo>
                    <a:cubicBezTo>
                      <a:pt x="1246" y="483"/>
                      <a:pt x="1299" y="536"/>
                      <a:pt x="1299" y="601"/>
                    </a:cubicBezTo>
                    <a:lnTo>
                      <a:pt x="1299" y="1249"/>
                    </a:lnTo>
                    <a:cubicBezTo>
                      <a:pt x="1299" y="1314"/>
                      <a:pt x="1246" y="1367"/>
                      <a:pt x="1181" y="13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53" name="Freeform 193"/>
              <p:cNvSpPr>
                <a:spLocks/>
              </p:cNvSpPr>
              <p:nvPr/>
            </p:nvSpPr>
            <p:spPr bwMode="auto">
              <a:xfrm>
                <a:off x="4603750"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454" name="Freeform 194"/>
              <p:cNvSpPr>
                <a:spLocks/>
              </p:cNvSpPr>
              <p:nvPr/>
            </p:nvSpPr>
            <p:spPr bwMode="auto">
              <a:xfrm>
                <a:off x="4700588"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grpSp>
      <p:sp>
        <p:nvSpPr>
          <p:cNvPr id="455" name="文本框 650"/>
          <p:cNvSpPr txBox="1"/>
          <p:nvPr/>
        </p:nvSpPr>
        <p:spPr>
          <a:xfrm>
            <a:off x="8980693" y="5985628"/>
            <a:ext cx="789945" cy="201839"/>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Enterprise</a:t>
            </a:r>
            <a:endParaRPr lang="en-US" altLang="zh-CN" sz="1200" b="1" dirty="0">
              <a:solidFill>
                <a:srgbClr val="EC7061"/>
              </a:solidFill>
            </a:endParaRPr>
          </a:p>
        </p:txBody>
      </p:sp>
      <p:sp>
        <p:nvSpPr>
          <p:cNvPr id="464" name="任意多边形 463"/>
          <p:cNvSpPr/>
          <p:nvPr/>
        </p:nvSpPr>
        <p:spPr>
          <a:xfrm>
            <a:off x="7531940" y="4968785"/>
            <a:ext cx="2469198" cy="755550"/>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 name="connsiteX0" fmla="*/ 145699 w 2376835"/>
              <a:gd name="connsiteY0" fmla="*/ 455800 h 455799"/>
              <a:gd name="connsiteX1" fmla="*/ 2376835 w 2376835"/>
              <a:gd name="connsiteY1" fmla="*/ 408324 h 455799"/>
              <a:gd name="connsiteX0" fmla="*/ 0 w 2231136"/>
              <a:gd name="connsiteY0" fmla="*/ 153421 h 153420"/>
              <a:gd name="connsiteX1" fmla="*/ 2231136 w 2231136"/>
              <a:gd name="connsiteY1" fmla="*/ 105945 h 153420"/>
              <a:gd name="connsiteX0" fmla="*/ 0 w 1828800"/>
              <a:gd name="connsiteY0" fmla="*/ 28813 h 1077143"/>
              <a:gd name="connsiteX1" fmla="*/ 1828800 w 1828800"/>
              <a:gd name="connsiteY1" fmla="*/ 1077143 h 1077143"/>
              <a:gd name="connsiteX0" fmla="*/ 0 w 1828800"/>
              <a:gd name="connsiteY0" fmla="*/ 35593 h 1083923"/>
              <a:gd name="connsiteX1" fmla="*/ 1828800 w 1828800"/>
              <a:gd name="connsiteY1" fmla="*/ 1083923 h 1083923"/>
              <a:gd name="connsiteX0" fmla="*/ 0 w 1527048"/>
              <a:gd name="connsiteY0" fmla="*/ 30791 h 1246278"/>
              <a:gd name="connsiteX1" fmla="*/ 1527048 w 1527048"/>
              <a:gd name="connsiteY1" fmla="*/ 1246278 h 1246278"/>
              <a:gd name="connsiteX0" fmla="*/ 0 w 1527048"/>
              <a:gd name="connsiteY0" fmla="*/ 32190 h 1247677"/>
              <a:gd name="connsiteX1" fmla="*/ 1527048 w 1527048"/>
              <a:gd name="connsiteY1" fmla="*/ 1247677 h 1247677"/>
              <a:gd name="connsiteX0" fmla="*/ 0 w 1527048"/>
              <a:gd name="connsiteY0" fmla="*/ 12784 h 1228271"/>
              <a:gd name="connsiteX1" fmla="*/ 1527048 w 1527048"/>
              <a:gd name="connsiteY1" fmla="*/ 1228271 h 1228271"/>
              <a:gd name="connsiteX0" fmla="*/ 0 w 1527048"/>
              <a:gd name="connsiteY0" fmla="*/ 272976 h 1488463"/>
              <a:gd name="connsiteX1" fmla="*/ 1527048 w 1527048"/>
              <a:gd name="connsiteY1" fmla="*/ 1488463 h 1488463"/>
              <a:gd name="connsiteX0" fmla="*/ 0 w 1527048"/>
              <a:gd name="connsiteY0" fmla="*/ 295544 h 1511031"/>
              <a:gd name="connsiteX1" fmla="*/ 1527048 w 1527048"/>
              <a:gd name="connsiteY1" fmla="*/ 1511031 h 1511031"/>
              <a:gd name="connsiteX0" fmla="*/ 0 w 1532989"/>
              <a:gd name="connsiteY0" fmla="*/ 294047 h 1521142"/>
              <a:gd name="connsiteX1" fmla="*/ 1532989 w 1532989"/>
              <a:gd name="connsiteY1" fmla="*/ 1521142 h 1521142"/>
              <a:gd name="connsiteX0" fmla="*/ 0 w 1540118"/>
              <a:gd name="connsiteY0" fmla="*/ 292073 h 1534645"/>
              <a:gd name="connsiteX1" fmla="*/ 1540118 w 1540118"/>
              <a:gd name="connsiteY1" fmla="*/ 1534645 h 1534645"/>
            </a:gdLst>
            <a:ahLst/>
            <a:cxnLst>
              <a:cxn ang="0">
                <a:pos x="connsiteX0" y="connsiteY0"/>
              </a:cxn>
              <a:cxn ang="0">
                <a:pos x="connsiteX1" y="connsiteY1"/>
              </a:cxn>
            </a:cxnLst>
            <a:rect l="l" t="t" r="r" b="b"/>
            <a:pathLst>
              <a:path w="1540118" h="1534645">
                <a:moveTo>
                  <a:pt x="0" y="292073"/>
                </a:moveTo>
                <a:cubicBezTo>
                  <a:pt x="956472" y="-637564"/>
                  <a:pt x="1390674" y="892682"/>
                  <a:pt x="1540118" y="1534645"/>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noAutofit/>
          </a:bodyPr>
          <a:lstStyle/>
          <a:p>
            <a:pPr algn="ctr" fontAlgn="ctr"/>
            <a:endParaRPr lang="en-US" altLang="zh-CN" dirty="0"/>
          </a:p>
        </p:txBody>
      </p:sp>
      <p:grpSp>
        <p:nvGrpSpPr>
          <p:cNvPr id="465" name="组合 215"/>
          <p:cNvGrpSpPr>
            <a:grpSpLocks/>
          </p:cNvGrpSpPr>
          <p:nvPr/>
        </p:nvGrpSpPr>
        <p:grpSpPr bwMode="auto">
          <a:xfrm>
            <a:off x="9830599" y="5592540"/>
            <a:ext cx="720000" cy="720000"/>
            <a:chOff x="5181600" y="2019300"/>
            <a:chExt cx="1114425" cy="1116013"/>
          </a:xfrm>
        </p:grpSpPr>
        <p:sp>
          <p:nvSpPr>
            <p:cNvPr id="466" name="Freeform 134"/>
            <p:cNvSpPr>
              <a:spLocks/>
            </p:cNvSpPr>
            <p:nvPr/>
          </p:nvSpPr>
          <p:spPr bwMode="auto">
            <a:xfrm>
              <a:off x="5181600" y="2019300"/>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3" y="2658"/>
                    <a:pt x="1329" y="2658"/>
                  </a:cubicBezTo>
                  <a:cubicBezTo>
                    <a:pt x="595" y="2658"/>
                    <a:pt x="0" y="2063"/>
                    <a:pt x="0" y="1329"/>
                  </a:cubicBezTo>
                  <a:cubicBezTo>
                    <a:pt x="0" y="595"/>
                    <a:pt x="595" y="0"/>
                    <a:pt x="1329" y="0"/>
                  </a:cubicBezTo>
                  <a:cubicBezTo>
                    <a:pt x="2063"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nvGrpSpPr>
            <p:cNvPr id="467" name="组合 193"/>
            <p:cNvGrpSpPr>
              <a:grpSpLocks/>
            </p:cNvGrpSpPr>
            <p:nvPr/>
          </p:nvGrpSpPr>
          <p:grpSpPr bwMode="auto">
            <a:xfrm>
              <a:off x="5422900" y="2230438"/>
              <a:ext cx="631825" cy="693738"/>
              <a:chOff x="5422900" y="2230438"/>
              <a:chExt cx="631825" cy="693738"/>
            </a:xfrm>
          </p:grpSpPr>
          <p:sp>
            <p:nvSpPr>
              <p:cNvPr id="468" name="Freeform 135"/>
              <p:cNvSpPr>
                <a:spLocks/>
              </p:cNvSpPr>
              <p:nvPr/>
            </p:nvSpPr>
            <p:spPr bwMode="auto">
              <a:xfrm>
                <a:off x="5422900" y="2230438"/>
                <a:ext cx="631825" cy="693738"/>
              </a:xfrm>
              <a:custGeom>
                <a:avLst/>
                <a:gdLst>
                  <a:gd name="T0" fmla="*/ 2147483647 w 1508"/>
                  <a:gd name="T1" fmla="*/ 2147483647 h 1652"/>
                  <a:gd name="T2" fmla="*/ 2147483647 w 1508"/>
                  <a:gd name="T3" fmla="*/ 2147483647 h 1652"/>
                  <a:gd name="T4" fmla="*/ 2147483647 w 1508"/>
                  <a:gd name="T5" fmla="*/ 2147483647 h 1652"/>
                  <a:gd name="T6" fmla="*/ 2147483647 w 1508"/>
                  <a:gd name="T7" fmla="*/ 2147483647 h 1652"/>
                  <a:gd name="T8" fmla="*/ 2147483647 w 1508"/>
                  <a:gd name="T9" fmla="*/ 2147483647 h 1652"/>
                  <a:gd name="T10" fmla="*/ 2147483647 w 1508"/>
                  <a:gd name="T11" fmla="*/ 2147483647 h 1652"/>
                  <a:gd name="T12" fmla="*/ 2147483647 w 1508"/>
                  <a:gd name="T13" fmla="*/ 2147483647 h 1652"/>
                  <a:gd name="T14" fmla="*/ 2147483647 w 1508"/>
                  <a:gd name="T15" fmla="*/ 2147483647 h 1652"/>
                  <a:gd name="T16" fmla="*/ 2147483647 w 1508"/>
                  <a:gd name="T17" fmla="*/ 0 h 1652"/>
                  <a:gd name="T18" fmla="*/ 2147483647 w 1508"/>
                  <a:gd name="T19" fmla="*/ 2147483647 h 1652"/>
                  <a:gd name="T20" fmla="*/ 2147483647 w 1508"/>
                  <a:gd name="T21" fmla="*/ 2147483647 h 1652"/>
                  <a:gd name="T22" fmla="*/ 2147483647 w 1508"/>
                  <a:gd name="T23" fmla="*/ 2147483647 h 1652"/>
                  <a:gd name="T24" fmla="*/ 2147483647 w 1508"/>
                  <a:gd name="T25" fmla="*/ 2147483647 h 1652"/>
                  <a:gd name="T26" fmla="*/ 2147483647 w 1508"/>
                  <a:gd name="T27" fmla="*/ 2147483647 h 1652"/>
                  <a:gd name="T28" fmla="*/ 2147483647 w 1508"/>
                  <a:gd name="T29" fmla="*/ 2147483647 h 1652"/>
                  <a:gd name="T30" fmla="*/ 0 w 1508"/>
                  <a:gd name="T31" fmla="*/ 2147483647 h 1652"/>
                  <a:gd name="T32" fmla="*/ 2147483647 w 1508"/>
                  <a:gd name="T33" fmla="*/ 2147483647 h 1652"/>
                  <a:gd name="T34" fmla="*/ 2147483647 w 1508"/>
                  <a:gd name="T35" fmla="*/ 2147483647 h 1652"/>
                  <a:gd name="T36" fmla="*/ 0 w 1508"/>
                  <a:gd name="T37" fmla="*/ 2147483647 h 1652"/>
                  <a:gd name="T38" fmla="*/ 2147483647 w 1508"/>
                  <a:gd name="T39" fmla="*/ 2147483647 h 1652"/>
                  <a:gd name="T40" fmla="*/ 2147483647 w 1508"/>
                  <a:gd name="T41" fmla="*/ 2147483647 h 1652"/>
                  <a:gd name="T42" fmla="*/ 2147483647 w 1508"/>
                  <a:gd name="T43" fmla="*/ 2147483647 h 1652"/>
                  <a:gd name="T44" fmla="*/ 2147483647 w 1508"/>
                  <a:gd name="T45" fmla="*/ 2147483647 h 1652"/>
                  <a:gd name="T46" fmla="*/ 2147483647 w 1508"/>
                  <a:gd name="T47" fmla="*/ 2147483647 h 1652"/>
                  <a:gd name="T48" fmla="*/ 2147483647 w 1508"/>
                  <a:gd name="T49" fmla="*/ 2147483647 h 1652"/>
                  <a:gd name="T50" fmla="*/ 2147483647 w 1508"/>
                  <a:gd name="T51" fmla="*/ 2147483647 h 1652"/>
                  <a:gd name="T52" fmla="*/ 2147483647 w 1508"/>
                  <a:gd name="T53" fmla="*/ 2147483647 h 1652"/>
                  <a:gd name="T54" fmla="*/ 2147483647 w 1508"/>
                  <a:gd name="T55" fmla="*/ 2147483647 h 1652"/>
                  <a:gd name="T56" fmla="*/ 2147483647 w 1508"/>
                  <a:gd name="T57" fmla="*/ 2147483647 h 1652"/>
                  <a:gd name="T58" fmla="*/ 2147483647 w 1508"/>
                  <a:gd name="T59" fmla="*/ 2147483647 h 1652"/>
                  <a:gd name="T60" fmla="*/ 2147483647 w 1508"/>
                  <a:gd name="T61" fmla="*/ 2147483647 h 1652"/>
                  <a:gd name="T62" fmla="*/ 2147483647 w 1508"/>
                  <a:gd name="T63" fmla="*/ 2147483647 h 1652"/>
                  <a:gd name="T64" fmla="*/ 2147483647 w 1508"/>
                  <a:gd name="T65" fmla="*/ 2147483647 h 1652"/>
                  <a:gd name="T66" fmla="*/ 2147483647 w 1508"/>
                  <a:gd name="T67" fmla="*/ 2147483647 h 1652"/>
                  <a:gd name="T68" fmla="*/ 2147483647 w 1508"/>
                  <a:gd name="T69" fmla="*/ 2147483647 h 1652"/>
                  <a:gd name="T70" fmla="*/ 2147483647 w 1508"/>
                  <a:gd name="T71" fmla="*/ 2147483647 h 1652"/>
                  <a:gd name="T72" fmla="*/ 2147483647 w 1508"/>
                  <a:gd name="T73" fmla="*/ 2147483647 h 1652"/>
                  <a:gd name="T74" fmla="*/ 2147483647 w 1508"/>
                  <a:gd name="T75" fmla="*/ 2147483647 h 1652"/>
                  <a:gd name="T76" fmla="*/ 2147483647 w 1508"/>
                  <a:gd name="T77" fmla="*/ 2147483647 h 1652"/>
                  <a:gd name="T78" fmla="*/ 2147483647 w 1508"/>
                  <a:gd name="T79" fmla="*/ 2147483647 h 1652"/>
                  <a:gd name="T80" fmla="*/ 2147483647 w 1508"/>
                  <a:gd name="T81" fmla="*/ 2147483647 h 1652"/>
                  <a:gd name="T82" fmla="*/ 2147483647 w 1508"/>
                  <a:gd name="T83" fmla="*/ 2147483647 h 1652"/>
                  <a:gd name="T84" fmla="*/ 2147483647 w 1508"/>
                  <a:gd name="T85" fmla="*/ 2147483647 h 1652"/>
                  <a:gd name="T86" fmla="*/ 2147483647 w 1508"/>
                  <a:gd name="T87" fmla="*/ 2147483647 h 1652"/>
                  <a:gd name="T88" fmla="*/ 2147483647 w 1508"/>
                  <a:gd name="T89" fmla="*/ 2147483647 h 1652"/>
                  <a:gd name="T90" fmla="*/ 2147483647 w 1508"/>
                  <a:gd name="T91" fmla="*/ 2147483647 h 1652"/>
                  <a:gd name="T92" fmla="*/ 2147483647 w 1508"/>
                  <a:gd name="T93" fmla="*/ 2147483647 h 1652"/>
                  <a:gd name="T94" fmla="*/ 2147483647 w 1508"/>
                  <a:gd name="T95" fmla="*/ 2147483647 h 1652"/>
                  <a:gd name="T96" fmla="*/ 2147483647 w 1508"/>
                  <a:gd name="T97" fmla="*/ 2147483647 h 1652"/>
                  <a:gd name="T98" fmla="*/ 2147483647 w 1508"/>
                  <a:gd name="T99" fmla="*/ 2147483647 h 16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8"/>
                  <a:gd name="T151" fmla="*/ 0 h 1652"/>
                  <a:gd name="T152" fmla="*/ 1508 w 1508"/>
                  <a:gd name="T153" fmla="*/ 1652 h 16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8" h="1652">
                    <a:moveTo>
                      <a:pt x="1475" y="987"/>
                    </a:moveTo>
                    <a:lnTo>
                      <a:pt x="1475" y="987"/>
                    </a:lnTo>
                    <a:cubicBezTo>
                      <a:pt x="1493" y="987"/>
                      <a:pt x="1508" y="972"/>
                      <a:pt x="1508" y="954"/>
                    </a:cubicBezTo>
                    <a:lnTo>
                      <a:pt x="1508" y="847"/>
                    </a:lnTo>
                    <a:cubicBezTo>
                      <a:pt x="1508" y="831"/>
                      <a:pt x="1497" y="817"/>
                      <a:pt x="1481" y="814"/>
                    </a:cubicBezTo>
                    <a:lnTo>
                      <a:pt x="1160" y="756"/>
                    </a:lnTo>
                    <a:lnTo>
                      <a:pt x="1160" y="661"/>
                    </a:lnTo>
                    <a:lnTo>
                      <a:pt x="1176" y="661"/>
                    </a:lnTo>
                    <a:cubicBezTo>
                      <a:pt x="1195" y="661"/>
                      <a:pt x="1210" y="646"/>
                      <a:pt x="1210" y="628"/>
                    </a:cubicBezTo>
                    <a:lnTo>
                      <a:pt x="1210" y="520"/>
                    </a:lnTo>
                    <a:cubicBezTo>
                      <a:pt x="1210" y="501"/>
                      <a:pt x="1195" y="486"/>
                      <a:pt x="1176" y="486"/>
                    </a:cubicBezTo>
                    <a:lnTo>
                      <a:pt x="1153" y="486"/>
                    </a:lnTo>
                    <a:cubicBezTo>
                      <a:pt x="1103" y="295"/>
                      <a:pt x="956" y="219"/>
                      <a:pt x="897" y="195"/>
                    </a:cubicBezTo>
                    <a:lnTo>
                      <a:pt x="897" y="173"/>
                    </a:lnTo>
                    <a:cubicBezTo>
                      <a:pt x="897" y="154"/>
                      <a:pt x="882" y="140"/>
                      <a:pt x="863" y="140"/>
                    </a:cubicBezTo>
                    <a:lnTo>
                      <a:pt x="827" y="140"/>
                    </a:lnTo>
                    <a:lnTo>
                      <a:pt x="786" y="23"/>
                    </a:lnTo>
                    <a:cubicBezTo>
                      <a:pt x="781" y="9"/>
                      <a:pt x="768" y="0"/>
                      <a:pt x="754" y="0"/>
                    </a:cubicBezTo>
                    <a:cubicBezTo>
                      <a:pt x="740" y="0"/>
                      <a:pt x="727" y="9"/>
                      <a:pt x="723" y="23"/>
                    </a:cubicBezTo>
                    <a:lnTo>
                      <a:pt x="682" y="140"/>
                    </a:lnTo>
                    <a:lnTo>
                      <a:pt x="645" y="140"/>
                    </a:lnTo>
                    <a:cubicBezTo>
                      <a:pt x="627" y="140"/>
                      <a:pt x="612" y="154"/>
                      <a:pt x="612" y="173"/>
                    </a:cubicBezTo>
                    <a:lnTo>
                      <a:pt x="612" y="195"/>
                    </a:lnTo>
                    <a:cubicBezTo>
                      <a:pt x="553" y="219"/>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3" y="987"/>
                    </a:cubicBezTo>
                    <a:lnTo>
                      <a:pt x="84" y="987"/>
                    </a:lnTo>
                    <a:lnTo>
                      <a:pt x="84" y="1438"/>
                    </a:lnTo>
                    <a:lnTo>
                      <a:pt x="33" y="1438"/>
                    </a:lnTo>
                    <a:cubicBezTo>
                      <a:pt x="15" y="1438"/>
                      <a:pt x="0" y="1453"/>
                      <a:pt x="0" y="1471"/>
                    </a:cubicBezTo>
                    <a:lnTo>
                      <a:pt x="0" y="1582"/>
                    </a:lnTo>
                    <a:cubicBezTo>
                      <a:pt x="0" y="1601"/>
                      <a:pt x="15" y="1616"/>
                      <a:pt x="33" y="1616"/>
                    </a:cubicBezTo>
                    <a:lnTo>
                      <a:pt x="965" y="1616"/>
                    </a:lnTo>
                    <a:cubicBezTo>
                      <a:pt x="977" y="1637"/>
                      <a:pt x="999" y="1652"/>
                      <a:pt x="1025" y="1652"/>
                    </a:cubicBezTo>
                    <a:cubicBezTo>
                      <a:pt x="1064" y="1652"/>
                      <a:pt x="1095" y="1620"/>
                      <a:pt x="1095" y="1582"/>
                    </a:cubicBezTo>
                    <a:cubicBezTo>
                      <a:pt x="1095" y="1544"/>
                      <a:pt x="1064" y="1513"/>
                      <a:pt x="1025"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6"/>
                      <a:pt x="136" y="921"/>
                      <a:pt x="117" y="921"/>
                    </a:cubicBezTo>
                    <a:lnTo>
                      <a:pt x="67" y="921"/>
                    </a:lnTo>
                    <a:lnTo>
                      <a:pt x="67" y="875"/>
                    </a:lnTo>
                    <a:lnTo>
                      <a:pt x="388" y="816"/>
                    </a:lnTo>
                    <a:cubicBezTo>
                      <a:pt x="404" y="813"/>
                      <a:pt x="415" y="800"/>
                      <a:pt x="415" y="784"/>
                    </a:cubicBezTo>
                    <a:lnTo>
                      <a:pt x="415" y="628"/>
                    </a:lnTo>
                    <a:cubicBezTo>
                      <a:pt x="415" y="609"/>
                      <a:pt x="400"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2" y="197"/>
                      <a:pt x="737" y="184"/>
                    </a:cubicBezTo>
                    <a:lnTo>
                      <a:pt x="754" y="135"/>
                    </a:lnTo>
                    <a:lnTo>
                      <a:pt x="771" y="184"/>
                    </a:lnTo>
                    <a:cubicBezTo>
                      <a:pt x="776" y="197"/>
                      <a:pt x="789" y="206"/>
                      <a:pt x="803" y="206"/>
                    </a:cubicBezTo>
                    <a:lnTo>
                      <a:pt x="830" y="206"/>
                    </a:lnTo>
                    <a:lnTo>
                      <a:pt x="830" y="219"/>
                    </a:lnTo>
                    <a:cubicBezTo>
                      <a:pt x="830" y="234"/>
                      <a:pt x="840" y="247"/>
                      <a:pt x="854" y="251"/>
                    </a:cubicBezTo>
                    <a:cubicBezTo>
                      <a:pt x="856" y="252"/>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4"/>
                    </a:lnTo>
                    <a:cubicBezTo>
                      <a:pt x="1093" y="800"/>
                      <a:pt x="1105" y="813"/>
                      <a:pt x="1121" y="816"/>
                    </a:cubicBezTo>
                    <a:lnTo>
                      <a:pt x="1442" y="875"/>
                    </a:lnTo>
                    <a:lnTo>
                      <a:pt x="1442" y="921"/>
                    </a:lnTo>
                    <a:lnTo>
                      <a:pt x="1391" y="921"/>
                    </a:lnTo>
                    <a:cubicBezTo>
                      <a:pt x="1373" y="921"/>
                      <a:pt x="1358" y="936"/>
                      <a:pt x="1358" y="954"/>
                    </a:cubicBezTo>
                    <a:lnTo>
                      <a:pt x="1358" y="1471"/>
                    </a:lnTo>
                    <a:cubicBezTo>
                      <a:pt x="1358" y="1489"/>
                      <a:pt x="1373" y="1504"/>
                      <a:pt x="1391" y="1504"/>
                    </a:cubicBezTo>
                    <a:lnTo>
                      <a:pt x="1442" y="1504"/>
                    </a:lnTo>
                    <a:lnTo>
                      <a:pt x="1442" y="1549"/>
                    </a:lnTo>
                    <a:lnTo>
                      <a:pt x="1299" y="1549"/>
                    </a:lnTo>
                    <a:cubicBezTo>
                      <a:pt x="1287" y="1527"/>
                      <a:pt x="1265" y="1513"/>
                      <a:pt x="1238" y="1513"/>
                    </a:cubicBezTo>
                    <a:cubicBezTo>
                      <a:pt x="1200" y="1513"/>
                      <a:pt x="1169" y="1544"/>
                      <a:pt x="1169" y="1582"/>
                    </a:cubicBezTo>
                    <a:cubicBezTo>
                      <a:pt x="1169" y="1620"/>
                      <a:pt x="1200" y="1652"/>
                      <a:pt x="1238" y="1652"/>
                    </a:cubicBezTo>
                    <a:cubicBezTo>
                      <a:pt x="1265" y="1652"/>
                      <a:pt x="1287" y="1637"/>
                      <a:pt x="1299" y="1616"/>
                    </a:cubicBezTo>
                    <a:lnTo>
                      <a:pt x="1475" y="1616"/>
                    </a:lnTo>
                    <a:cubicBezTo>
                      <a:pt x="1493" y="1616"/>
                      <a:pt x="1508" y="1601"/>
                      <a:pt x="1508" y="1582"/>
                    </a:cubicBezTo>
                    <a:lnTo>
                      <a:pt x="1508" y="1471"/>
                    </a:lnTo>
                    <a:cubicBezTo>
                      <a:pt x="1508" y="1453"/>
                      <a:pt x="1493" y="1438"/>
                      <a:pt x="1475" y="1438"/>
                    </a:cubicBezTo>
                    <a:lnTo>
                      <a:pt x="1425" y="1438"/>
                    </a:lnTo>
                    <a:lnTo>
                      <a:pt x="1425" y="987"/>
                    </a:lnTo>
                    <a:lnTo>
                      <a:pt x="1475" y="98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69" name="Freeform 136"/>
              <p:cNvSpPr>
                <a:spLocks noEditPoints="1"/>
              </p:cNvSpPr>
              <p:nvPr/>
            </p:nvSpPr>
            <p:spPr bwMode="auto">
              <a:xfrm>
                <a:off x="5618163"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70" name="Freeform 137"/>
              <p:cNvSpPr>
                <a:spLocks noEditPoints="1"/>
              </p:cNvSpPr>
              <p:nvPr/>
            </p:nvSpPr>
            <p:spPr bwMode="auto">
              <a:xfrm>
                <a:off x="5702300"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71" name="Freeform 138"/>
              <p:cNvSpPr>
                <a:spLocks noEditPoints="1"/>
              </p:cNvSpPr>
              <p:nvPr/>
            </p:nvSpPr>
            <p:spPr bwMode="auto">
              <a:xfrm>
                <a:off x="5786438" y="2487613"/>
                <a:ext cx="73025" cy="74613"/>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0 h 177"/>
                  <a:gd name="T22" fmla="*/ 2147483647 w 176"/>
                  <a:gd name="T23" fmla="*/ 0 h 177"/>
                  <a:gd name="T24" fmla="*/ 0 w 176"/>
                  <a:gd name="T25" fmla="*/ 2147483647 h 177"/>
                  <a:gd name="T26" fmla="*/ 0 w 176"/>
                  <a:gd name="T27" fmla="*/ 2147483647 h 177"/>
                  <a:gd name="T28" fmla="*/ 2147483647 w 176"/>
                  <a:gd name="T29" fmla="*/ 2147483647 h 177"/>
                  <a:gd name="T30" fmla="*/ 2147483647 w 176"/>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7"/>
                  <a:gd name="T50" fmla="*/ 176 w 176"/>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7">
                    <a:moveTo>
                      <a:pt x="66" y="67"/>
                    </a:moveTo>
                    <a:lnTo>
                      <a:pt x="66" y="67"/>
                    </a:lnTo>
                    <a:lnTo>
                      <a:pt x="110" y="67"/>
                    </a:lnTo>
                    <a:lnTo>
                      <a:pt x="110" y="111"/>
                    </a:lnTo>
                    <a:lnTo>
                      <a:pt x="66" y="111"/>
                    </a:lnTo>
                    <a:lnTo>
                      <a:pt x="66" y="67"/>
                    </a:lnTo>
                    <a:close/>
                    <a:moveTo>
                      <a:pt x="143" y="177"/>
                    </a:moveTo>
                    <a:lnTo>
                      <a:pt x="143" y="177"/>
                    </a:lnTo>
                    <a:cubicBezTo>
                      <a:pt x="161" y="177"/>
                      <a:pt x="176" y="162"/>
                      <a:pt x="176" y="144"/>
                    </a:cubicBezTo>
                    <a:lnTo>
                      <a:pt x="176" y="34"/>
                    </a:lnTo>
                    <a:cubicBezTo>
                      <a:pt x="176" y="15"/>
                      <a:pt x="161" y="0"/>
                      <a:pt x="143" y="0"/>
                    </a:cubicBezTo>
                    <a:lnTo>
                      <a:pt x="33" y="0"/>
                    </a:lnTo>
                    <a:cubicBezTo>
                      <a:pt x="14" y="0"/>
                      <a:pt x="0" y="15"/>
                      <a:pt x="0" y="34"/>
                    </a:cubicBezTo>
                    <a:lnTo>
                      <a:pt x="0" y="144"/>
                    </a:lnTo>
                    <a:cubicBezTo>
                      <a:pt x="0" y="162"/>
                      <a:pt x="14"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472" name="Freeform 139"/>
              <p:cNvSpPr>
                <a:spLocks noEditPoints="1"/>
              </p:cNvSpPr>
              <p:nvPr/>
            </p:nvSpPr>
            <p:spPr bwMode="auto">
              <a:xfrm>
                <a:off x="5548313" y="2589213"/>
                <a:ext cx="381000" cy="250825"/>
              </a:xfrm>
              <a:custGeom>
                <a:avLst/>
                <a:gdLst>
                  <a:gd name="T0" fmla="*/ 2147483647 w 908"/>
                  <a:gd name="T1" fmla="*/ 2147483647 h 598"/>
                  <a:gd name="T2" fmla="*/ 2147483647 w 908"/>
                  <a:gd name="T3" fmla="*/ 2147483647 h 598"/>
                  <a:gd name="T4" fmla="*/ 2147483647 w 908"/>
                  <a:gd name="T5" fmla="*/ 2147483647 h 598"/>
                  <a:gd name="T6" fmla="*/ 2147483647 w 908"/>
                  <a:gd name="T7" fmla="*/ 2147483647 h 598"/>
                  <a:gd name="T8" fmla="*/ 2147483647 w 908"/>
                  <a:gd name="T9" fmla="*/ 2147483647 h 598"/>
                  <a:gd name="T10" fmla="*/ 2147483647 w 908"/>
                  <a:gd name="T11" fmla="*/ 2147483647 h 598"/>
                  <a:gd name="T12" fmla="*/ 2147483647 w 908"/>
                  <a:gd name="T13" fmla="*/ 2147483647 h 598"/>
                  <a:gd name="T14" fmla="*/ 2147483647 w 908"/>
                  <a:gd name="T15" fmla="*/ 2147483647 h 598"/>
                  <a:gd name="T16" fmla="*/ 2147483647 w 908"/>
                  <a:gd name="T17" fmla="*/ 2147483647 h 598"/>
                  <a:gd name="T18" fmla="*/ 2147483647 w 908"/>
                  <a:gd name="T19" fmla="*/ 2147483647 h 598"/>
                  <a:gd name="T20" fmla="*/ 2147483647 w 908"/>
                  <a:gd name="T21" fmla="*/ 2147483647 h 598"/>
                  <a:gd name="T22" fmla="*/ 2147483647 w 908"/>
                  <a:gd name="T23" fmla="*/ 2147483647 h 598"/>
                  <a:gd name="T24" fmla="*/ 2147483647 w 908"/>
                  <a:gd name="T25" fmla="*/ 2147483647 h 598"/>
                  <a:gd name="T26" fmla="*/ 2147483647 w 908"/>
                  <a:gd name="T27" fmla="*/ 2147483647 h 598"/>
                  <a:gd name="T28" fmla="*/ 2147483647 w 908"/>
                  <a:gd name="T29" fmla="*/ 2147483647 h 598"/>
                  <a:gd name="T30" fmla="*/ 2147483647 w 908"/>
                  <a:gd name="T31" fmla="*/ 2147483647 h 598"/>
                  <a:gd name="T32" fmla="*/ 2147483647 w 908"/>
                  <a:gd name="T33" fmla="*/ 2147483647 h 598"/>
                  <a:gd name="T34" fmla="*/ 2147483647 w 908"/>
                  <a:gd name="T35" fmla="*/ 2147483647 h 598"/>
                  <a:gd name="T36" fmla="*/ 2147483647 w 908"/>
                  <a:gd name="T37" fmla="*/ 2147483647 h 598"/>
                  <a:gd name="T38" fmla="*/ 2147483647 w 908"/>
                  <a:gd name="T39" fmla="*/ 2147483647 h 598"/>
                  <a:gd name="T40" fmla="*/ 2147483647 w 908"/>
                  <a:gd name="T41" fmla="*/ 2147483647 h 598"/>
                  <a:gd name="T42" fmla="*/ 2147483647 w 908"/>
                  <a:gd name="T43" fmla="*/ 2147483647 h 598"/>
                  <a:gd name="T44" fmla="*/ 2147483647 w 908"/>
                  <a:gd name="T45" fmla="*/ 2147483647 h 598"/>
                  <a:gd name="T46" fmla="*/ 2147483647 w 908"/>
                  <a:gd name="T47" fmla="*/ 2147483647 h 598"/>
                  <a:gd name="T48" fmla="*/ 2147483647 w 908"/>
                  <a:gd name="T49" fmla="*/ 2147483647 h 598"/>
                  <a:gd name="T50" fmla="*/ 2147483647 w 908"/>
                  <a:gd name="T51" fmla="*/ 2147483647 h 598"/>
                  <a:gd name="T52" fmla="*/ 2147483647 w 908"/>
                  <a:gd name="T53" fmla="*/ 2147483647 h 598"/>
                  <a:gd name="T54" fmla="*/ 2147483647 w 908"/>
                  <a:gd name="T55" fmla="*/ 2147483647 h 598"/>
                  <a:gd name="T56" fmla="*/ 2147483647 w 908"/>
                  <a:gd name="T57" fmla="*/ 2147483647 h 598"/>
                  <a:gd name="T58" fmla="*/ 2147483647 w 908"/>
                  <a:gd name="T59" fmla="*/ 2147483647 h 598"/>
                  <a:gd name="T60" fmla="*/ 2147483647 w 908"/>
                  <a:gd name="T61" fmla="*/ 2147483647 h 598"/>
                  <a:gd name="T62" fmla="*/ 2147483647 w 908"/>
                  <a:gd name="T63" fmla="*/ 2147483647 h 598"/>
                  <a:gd name="T64" fmla="*/ 2147483647 w 908"/>
                  <a:gd name="T65" fmla="*/ 2147483647 h 598"/>
                  <a:gd name="T66" fmla="*/ 2147483647 w 908"/>
                  <a:gd name="T67" fmla="*/ 2147483647 h 598"/>
                  <a:gd name="T68" fmla="*/ 0 w 908"/>
                  <a:gd name="T69" fmla="*/ 2147483647 h 598"/>
                  <a:gd name="T70" fmla="*/ 0 w 908"/>
                  <a:gd name="T71" fmla="*/ 2147483647 h 598"/>
                  <a:gd name="T72" fmla="*/ 2147483647 w 908"/>
                  <a:gd name="T73" fmla="*/ 2147483647 h 598"/>
                  <a:gd name="T74" fmla="*/ 2147483647 w 908"/>
                  <a:gd name="T75" fmla="*/ 2147483647 h 598"/>
                  <a:gd name="T76" fmla="*/ 2147483647 w 908"/>
                  <a:gd name="T77" fmla="*/ 2147483647 h 598"/>
                  <a:gd name="T78" fmla="*/ 2147483647 w 908"/>
                  <a:gd name="T79" fmla="*/ 2147483647 h 598"/>
                  <a:gd name="T80" fmla="*/ 2147483647 w 908"/>
                  <a:gd name="T81" fmla="*/ 2147483647 h 598"/>
                  <a:gd name="T82" fmla="*/ 2147483647 w 908"/>
                  <a:gd name="T83" fmla="*/ 2147483647 h 598"/>
                  <a:gd name="T84" fmla="*/ 2147483647 w 908"/>
                  <a:gd name="T85" fmla="*/ 2147483647 h 598"/>
                  <a:gd name="T86" fmla="*/ 2147483647 w 908"/>
                  <a:gd name="T87" fmla="*/ 2147483647 h 598"/>
                  <a:gd name="T88" fmla="*/ 2147483647 w 908"/>
                  <a:gd name="T89" fmla="*/ 2147483647 h 598"/>
                  <a:gd name="T90" fmla="*/ 2147483647 w 908"/>
                  <a:gd name="T91" fmla="*/ 2147483647 h 598"/>
                  <a:gd name="T92" fmla="*/ 2147483647 w 908"/>
                  <a:gd name="T93" fmla="*/ 2147483647 h 598"/>
                  <a:gd name="T94" fmla="*/ 2147483647 w 908"/>
                  <a:gd name="T95" fmla="*/ 2147483647 h 598"/>
                  <a:gd name="T96" fmla="*/ 2147483647 w 908"/>
                  <a:gd name="T97" fmla="*/ 2147483647 h 598"/>
                  <a:gd name="T98" fmla="*/ 2147483647 w 908"/>
                  <a:gd name="T99" fmla="*/ 2147483647 h 598"/>
                  <a:gd name="T100" fmla="*/ 2147483647 w 908"/>
                  <a:gd name="T101" fmla="*/ 2147483647 h 598"/>
                  <a:gd name="T102" fmla="*/ 2147483647 w 908"/>
                  <a:gd name="T103" fmla="*/ 2147483647 h 598"/>
                  <a:gd name="T104" fmla="*/ 2147483647 w 908"/>
                  <a:gd name="T105" fmla="*/ 2147483647 h 598"/>
                  <a:gd name="T106" fmla="*/ 2147483647 w 908"/>
                  <a:gd name="T107" fmla="*/ 2147483647 h 598"/>
                  <a:gd name="T108" fmla="*/ 2147483647 w 908"/>
                  <a:gd name="T109" fmla="*/ 2147483647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8"/>
                  <a:gd name="T166" fmla="*/ 0 h 598"/>
                  <a:gd name="T167" fmla="*/ 908 w 908"/>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8" h="598">
                    <a:moveTo>
                      <a:pt x="640" y="202"/>
                    </a:moveTo>
                    <a:lnTo>
                      <a:pt x="640" y="202"/>
                    </a:lnTo>
                    <a:cubicBezTo>
                      <a:pt x="621" y="202"/>
                      <a:pt x="606" y="217"/>
                      <a:pt x="606" y="236"/>
                    </a:cubicBezTo>
                    <a:lnTo>
                      <a:pt x="606" y="531"/>
                    </a:lnTo>
                    <a:lnTo>
                      <a:pt x="542" y="531"/>
                    </a:lnTo>
                    <a:lnTo>
                      <a:pt x="542" y="236"/>
                    </a:lnTo>
                    <a:cubicBezTo>
                      <a:pt x="542" y="217"/>
                      <a:pt x="527" y="202"/>
                      <a:pt x="508" y="202"/>
                    </a:cubicBezTo>
                    <a:lnTo>
                      <a:pt x="400" y="202"/>
                    </a:lnTo>
                    <a:cubicBezTo>
                      <a:pt x="382" y="202"/>
                      <a:pt x="367" y="217"/>
                      <a:pt x="367" y="236"/>
                    </a:cubicBezTo>
                    <a:lnTo>
                      <a:pt x="367" y="531"/>
                    </a:lnTo>
                    <a:lnTo>
                      <a:pt x="302" y="531"/>
                    </a:lnTo>
                    <a:lnTo>
                      <a:pt x="302" y="236"/>
                    </a:lnTo>
                    <a:cubicBezTo>
                      <a:pt x="302" y="217"/>
                      <a:pt x="287" y="202"/>
                      <a:pt x="269" y="202"/>
                    </a:cubicBezTo>
                    <a:lnTo>
                      <a:pt x="161" y="202"/>
                    </a:lnTo>
                    <a:cubicBezTo>
                      <a:pt x="142" y="202"/>
                      <a:pt x="128" y="217"/>
                      <a:pt x="128" y="236"/>
                    </a:cubicBezTo>
                    <a:lnTo>
                      <a:pt x="128" y="531"/>
                    </a:lnTo>
                    <a:lnTo>
                      <a:pt x="67" y="531"/>
                    </a:lnTo>
                    <a:lnTo>
                      <a:pt x="67" y="136"/>
                    </a:lnTo>
                    <a:lnTo>
                      <a:pt x="454" y="68"/>
                    </a:lnTo>
                    <a:lnTo>
                      <a:pt x="841" y="136"/>
                    </a:lnTo>
                    <a:lnTo>
                      <a:pt x="841" y="531"/>
                    </a:lnTo>
                    <a:lnTo>
                      <a:pt x="781" y="531"/>
                    </a:lnTo>
                    <a:lnTo>
                      <a:pt x="781" y="236"/>
                    </a:lnTo>
                    <a:cubicBezTo>
                      <a:pt x="781" y="217"/>
                      <a:pt x="766" y="202"/>
                      <a:pt x="748" y="202"/>
                    </a:cubicBezTo>
                    <a:lnTo>
                      <a:pt x="640" y="202"/>
                    </a:lnTo>
                    <a:close/>
                    <a:moveTo>
                      <a:pt x="748" y="598"/>
                    </a:moveTo>
                    <a:lnTo>
                      <a:pt x="748" y="598"/>
                    </a:lnTo>
                    <a:lnTo>
                      <a:pt x="875" y="598"/>
                    </a:lnTo>
                    <a:cubicBezTo>
                      <a:pt x="893" y="598"/>
                      <a:pt x="908" y="583"/>
                      <a:pt x="908" y="565"/>
                    </a:cubicBezTo>
                    <a:lnTo>
                      <a:pt x="908" y="109"/>
                    </a:lnTo>
                    <a:cubicBezTo>
                      <a:pt x="908" y="92"/>
                      <a:pt x="897" y="79"/>
                      <a:pt x="881" y="76"/>
                    </a:cubicBezTo>
                    <a:lnTo>
                      <a:pt x="460" y="1"/>
                    </a:lnTo>
                    <a:cubicBezTo>
                      <a:pt x="456" y="0"/>
                      <a:pt x="452" y="0"/>
                      <a:pt x="448" y="1"/>
                    </a:cubicBezTo>
                    <a:lnTo>
                      <a:pt x="28" y="76"/>
                    </a:lnTo>
                    <a:cubicBezTo>
                      <a:pt x="12" y="79"/>
                      <a:pt x="0" y="92"/>
                      <a:pt x="0" y="109"/>
                    </a:cubicBezTo>
                    <a:lnTo>
                      <a:pt x="0" y="565"/>
                    </a:lnTo>
                    <a:cubicBezTo>
                      <a:pt x="0" y="583"/>
                      <a:pt x="15" y="598"/>
                      <a:pt x="34" y="598"/>
                    </a:cubicBezTo>
                    <a:lnTo>
                      <a:pt x="161" y="598"/>
                    </a:lnTo>
                    <a:cubicBezTo>
                      <a:pt x="179" y="598"/>
                      <a:pt x="194" y="583"/>
                      <a:pt x="194" y="565"/>
                    </a:cubicBezTo>
                    <a:lnTo>
                      <a:pt x="194" y="269"/>
                    </a:lnTo>
                    <a:lnTo>
                      <a:pt x="236" y="269"/>
                    </a:lnTo>
                    <a:lnTo>
                      <a:pt x="236" y="565"/>
                    </a:lnTo>
                    <a:cubicBezTo>
                      <a:pt x="236" y="583"/>
                      <a:pt x="251" y="598"/>
                      <a:pt x="269" y="598"/>
                    </a:cubicBezTo>
                    <a:lnTo>
                      <a:pt x="400" y="598"/>
                    </a:lnTo>
                    <a:cubicBezTo>
                      <a:pt x="419" y="598"/>
                      <a:pt x="434" y="583"/>
                      <a:pt x="434" y="565"/>
                    </a:cubicBezTo>
                    <a:lnTo>
                      <a:pt x="434" y="269"/>
                    </a:lnTo>
                    <a:lnTo>
                      <a:pt x="475" y="269"/>
                    </a:lnTo>
                    <a:lnTo>
                      <a:pt x="475" y="565"/>
                    </a:lnTo>
                    <a:cubicBezTo>
                      <a:pt x="475" y="583"/>
                      <a:pt x="490" y="598"/>
                      <a:pt x="508" y="598"/>
                    </a:cubicBezTo>
                    <a:lnTo>
                      <a:pt x="640" y="598"/>
                    </a:lnTo>
                    <a:cubicBezTo>
                      <a:pt x="658" y="598"/>
                      <a:pt x="673" y="583"/>
                      <a:pt x="673" y="565"/>
                    </a:cubicBezTo>
                    <a:lnTo>
                      <a:pt x="673" y="269"/>
                    </a:lnTo>
                    <a:lnTo>
                      <a:pt x="714" y="269"/>
                    </a:lnTo>
                    <a:lnTo>
                      <a:pt x="714" y="565"/>
                    </a:lnTo>
                    <a:cubicBezTo>
                      <a:pt x="714" y="583"/>
                      <a:pt x="729" y="598"/>
                      <a:pt x="748" y="5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grpSp>
      <p:sp>
        <p:nvSpPr>
          <p:cNvPr id="473" name="文本框 650"/>
          <p:cNvSpPr txBox="1"/>
          <p:nvPr/>
        </p:nvSpPr>
        <p:spPr>
          <a:xfrm>
            <a:off x="10550599" y="5937647"/>
            <a:ext cx="1019960" cy="182379"/>
          </a:xfrm>
          <a:prstGeom prst="roundRect">
            <a:avLst/>
          </a:prstGeom>
          <a:noFill/>
        </p:spPr>
        <p:txBody>
          <a:bodyPr wrap="square" lIns="0" tIns="0" rIns="0" bIns="0" rtlCol="0" anchor="ctr" anchorCtr="0">
            <a:noAutofit/>
          </a:bodyPr>
          <a:lstStyle/>
          <a:p>
            <a:pPr algn="ctr" fontAlgn="ctr"/>
            <a:r>
              <a:rPr lang="en-US" sz="1200" b="1" dirty="0">
                <a:solidFill>
                  <a:srgbClr val="EC7061"/>
                </a:solidFill>
              </a:rPr>
              <a:t>Shopping mall and supermarket</a:t>
            </a:r>
            <a:endParaRPr lang="en-US" altLang="zh-CN" sz="1200" b="1" dirty="0">
              <a:solidFill>
                <a:srgbClr val="EC7061"/>
              </a:solidFill>
            </a:endParaRPr>
          </a:p>
        </p:txBody>
      </p:sp>
      <p:pic>
        <p:nvPicPr>
          <p:cNvPr id="474" name="图片 97" descr="接入交换机.png"/>
          <p:cNvPicPr>
            <a:picLocks noChangeAspect="1"/>
          </p:cNvPicPr>
          <p:nvPr/>
        </p:nvPicPr>
        <p:blipFill>
          <a:blip r:embed="rId6" cstate="print">
            <a:duotone>
              <a:prstClr val="black"/>
              <a:schemeClr val="tx2">
                <a:tint val="45000"/>
                <a:satMod val="400000"/>
              </a:schemeClr>
            </a:duotone>
          </a:blip>
          <a:stretch>
            <a:fillRect/>
          </a:stretch>
        </p:blipFill>
        <p:spPr>
          <a:xfrm>
            <a:off x="7150285" y="4940110"/>
            <a:ext cx="368827" cy="301768"/>
          </a:xfrm>
          <a:prstGeom prst="rect">
            <a:avLst/>
          </a:prstGeom>
        </p:spPr>
      </p:pic>
    </p:spTree>
    <p:extLst>
      <p:ext uri="{BB962C8B-B14F-4D97-AF65-F5344CB8AC3E}">
        <p14:creationId xmlns:p14="http://schemas.microsoft.com/office/powerpoint/2010/main" val="2191550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pPr fontAlgn="ctr"/>
            <a:r>
              <a:rPr lang="en-US" dirty="0"/>
              <a:t>What Is a Campus Network?</a:t>
            </a:r>
          </a:p>
        </p:txBody>
      </p:sp>
      <p:sp>
        <p:nvSpPr>
          <p:cNvPr id="5" name="矩形 4"/>
          <p:cNvSpPr/>
          <p:nvPr/>
        </p:nvSpPr>
        <p:spPr>
          <a:xfrm>
            <a:off x="4873398" y="1733697"/>
            <a:ext cx="6872515" cy="4235775"/>
          </a:xfrm>
          <a:prstGeom prst="rect">
            <a:avLst/>
          </a:prstGeom>
        </p:spPr>
        <p:txBody>
          <a:bodyPr wrap="square">
            <a:noAutofit/>
          </a:bodyPr>
          <a:lstStyle/>
          <a:p>
            <a:pPr marL="285750" indent="-285750" fontAlgn="ctr">
              <a:lnSpc>
                <a:spcPts val="2800"/>
              </a:lnSpc>
              <a:spcAft>
                <a:spcPts val="600"/>
              </a:spcAft>
              <a:buFont typeface="Arial" panose="020B0604020202020204" pitchFamily="34" charset="0"/>
              <a:buChar char="•"/>
            </a:pPr>
            <a:r>
              <a:rPr lang="en-US" sz="1600" dirty="0"/>
              <a:t>A campus network generally refers to the internal network of an enterprise or organization, which is connected to the wide area network (WAN) and data center networks.</a:t>
            </a:r>
            <a:endParaRPr lang="en-US" altLang="zh-CN" sz="1600" dirty="0"/>
          </a:p>
          <a:p>
            <a:pPr marL="285750" indent="-285750" fontAlgn="ctr">
              <a:lnSpc>
                <a:spcPts val="2800"/>
              </a:lnSpc>
              <a:spcAft>
                <a:spcPts val="600"/>
              </a:spcAft>
              <a:buFont typeface="Arial" panose="020B0604020202020204" pitchFamily="34" charset="0"/>
              <a:buChar char="•"/>
            </a:pPr>
            <a:r>
              <a:rPr lang="en-US" sz="1600" dirty="0"/>
              <a:t>A campus network is built to ensure that key enterprise services are running more efficiently.</a:t>
            </a:r>
            <a:endParaRPr lang="en-US" altLang="zh-CN" sz="1600" dirty="0"/>
          </a:p>
          <a:p>
            <a:pPr marL="285750" indent="-285750" fontAlgn="ctr">
              <a:lnSpc>
                <a:spcPts val="2800"/>
              </a:lnSpc>
              <a:spcAft>
                <a:spcPts val="600"/>
              </a:spcAft>
              <a:buFont typeface="Arial" panose="020B0604020202020204" pitchFamily="34" charset="0"/>
              <a:buChar char="•"/>
            </a:pPr>
            <a:r>
              <a:rPr lang="en-US" sz="1600" dirty="0"/>
              <a:t>Based on the scale, campus networks can be classified into large-, medium-, and small-scale campus networks.</a:t>
            </a:r>
            <a:endParaRPr lang="en-US" altLang="zh-CN" sz="1600" dirty="0"/>
          </a:p>
          <a:p>
            <a:pPr marL="285750" indent="-285750" fontAlgn="ctr">
              <a:lnSpc>
                <a:spcPts val="2800"/>
              </a:lnSpc>
              <a:spcAft>
                <a:spcPts val="600"/>
              </a:spcAft>
              <a:buFont typeface="Arial" panose="020B0604020202020204" pitchFamily="34" charset="0"/>
              <a:buChar char="•"/>
            </a:pPr>
            <a:r>
              <a:rPr lang="en-US" sz="1600" dirty="0"/>
              <a:t>Some enterprises have branches dispersed in different areas. Each branch network can be considered as a single campus network.</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218" y="2057401"/>
            <a:ext cx="3827262" cy="2532888"/>
          </a:xfrm>
          <a:prstGeom prst="roundRect">
            <a:avLst>
              <a:gd name="adj" fmla="val 8487"/>
            </a:avLst>
          </a:prstGeom>
        </p:spPr>
      </p:pic>
    </p:spTree>
    <p:extLst>
      <p:ext uri="{BB962C8B-B14F-4D97-AF65-F5344CB8AC3E}">
        <p14:creationId xmlns:p14="http://schemas.microsoft.com/office/powerpoint/2010/main" val="378012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a:t>Campus Network Classification (1/3)</a:t>
            </a:r>
          </a:p>
        </p:txBody>
      </p:sp>
      <p:sp>
        <p:nvSpPr>
          <p:cNvPr id="3" name="Oval 7"/>
          <p:cNvSpPr>
            <a:spLocks noChangeArrowheads="1"/>
          </p:cNvSpPr>
          <p:nvPr/>
        </p:nvSpPr>
        <p:spPr bwMode="auto">
          <a:xfrm>
            <a:off x="1596811" y="2402603"/>
            <a:ext cx="2655298" cy="2655298"/>
          </a:xfrm>
          <a:prstGeom prst="ellipse">
            <a:avLst/>
          </a:prstGeom>
          <a:noFill/>
          <a:ln w="38100">
            <a:solidFill>
              <a:schemeClr val="bg2"/>
            </a:solidFill>
            <a:round/>
            <a:headEnd/>
            <a:tailEnd/>
          </a:ln>
        </p:spPr>
        <p:txBody>
          <a:bodyPr vert="horz" wrap="square" lIns="91404" tIns="45702" rIns="91404" bIns="45702" numCol="1" anchor="ctr" anchorCtr="0" compatLnSpc="1">
            <a:prstTxWarp prst="textNoShape">
              <a:avLst/>
            </a:prstTxWarp>
            <a:noAutofit/>
          </a:bodyPr>
          <a:lstStyle/>
          <a:p>
            <a:pPr defTabSz="914034" fontAlgn="ctr">
              <a:spcBef>
                <a:spcPct val="0"/>
              </a:spcBef>
              <a:spcAft>
                <a:spcPct val="0"/>
              </a:spcAft>
              <a:defRPr/>
            </a:pPr>
            <a:endParaRPr lang="en-US" altLang="zh-CN" sz="1400" kern="0" dirty="0">
              <a:solidFill>
                <a:srgbClr val="000000"/>
              </a:solidFill>
            </a:endParaRPr>
          </a:p>
        </p:txBody>
      </p:sp>
      <p:sp>
        <p:nvSpPr>
          <p:cNvPr id="4" name="Oval 7"/>
          <p:cNvSpPr>
            <a:spLocks noChangeArrowheads="1"/>
          </p:cNvSpPr>
          <p:nvPr/>
        </p:nvSpPr>
        <p:spPr bwMode="auto">
          <a:xfrm>
            <a:off x="2473974" y="3149714"/>
            <a:ext cx="1036079" cy="1036079"/>
          </a:xfrm>
          <a:prstGeom prst="ellipse">
            <a:avLst/>
          </a:prstGeom>
          <a:solidFill>
            <a:srgbClr val="99DFF9"/>
          </a:solidFill>
          <a:ln w="9525">
            <a:solidFill>
              <a:srgbClr val="99DFF9"/>
            </a:solidFill>
            <a:round/>
            <a:headEnd/>
            <a:tailEnd/>
          </a:ln>
        </p:spPr>
        <p:txBody>
          <a:bodyPr vert="horz" wrap="square" lIns="91404" tIns="45702" rIns="91404" bIns="45702" numCol="1" anchor="ctr" anchorCtr="0" compatLnSpc="1">
            <a:prstTxWarp prst="textNoShape">
              <a:avLst/>
            </a:prstTxWarp>
            <a:noAutofit/>
          </a:bodyPr>
          <a:lstStyle/>
          <a:p>
            <a:pPr algn="ctr" defTabSz="914034" fontAlgn="ctr">
              <a:spcBef>
                <a:spcPct val="0"/>
              </a:spcBef>
              <a:spcAft>
                <a:spcPct val="0"/>
              </a:spcAft>
            </a:pPr>
            <a:r>
              <a:rPr lang="en-US" sz="1400" dirty="0"/>
              <a:t>Scale</a:t>
            </a:r>
          </a:p>
        </p:txBody>
      </p:sp>
      <p:sp>
        <p:nvSpPr>
          <p:cNvPr id="10" name="Oval 7"/>
          <p:cNvSpPr>
            <a:spLocks noChangeArrowheads="1"/>
          </p:cNvSpPr>
          <p:nvPr/>
        </p:nvSpPr>
        <p:spPr bwMode="auto">
          <a:xfrm>
            <a:off x="2360928" y="2012533"/>
            <a:ext cx="1149126" cy="1036079"/>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defRPr/>
            </a:pPr>
            <a:r>
              <a:rPr lang="en-US" sz="1200" dirty="0">
                <a:solidFill>
                  <a:schemeClr val="bg1"/>
                </a:solidFill>
              </a:rPr>
              <a:t>Large-sized campus network</a:t>
            </a:r>
          </a:p>
        </p:txBody>
      </p:sp>
      <p:sp>
        <p:nvSpPr>
          <p:cNvPr id="24" name="矩形 23"/>
          <p:cNvSpPr/>
          <p:nvPr/>
        </p:nvSpPr>
        <p:spPr>
          <a:xfrm>
            <a:off x="2236845" y="4380920"/>
            <a:ext cx="1510338" cy="461665"/>
          </a:xfrm>
          <a:prstGeom prst="rect">
            <a:avLst/>
          </a:prstGeom>
        </p:spPr>
        <p:txBody>
          <a:bodyPr wrap="square" anchor="ctr">
            <a:noAutofit/>
          </a:bodyPr>
          <a:lstStyle/>
          <a:p>
            <a:pPr algn="ctr" fontAlgn="ctr"/>
            <a:r>
              <a:rPr lang="en-US" sz="1200" dirty="0"/>
              <a:t>Differ in the number of end users or NEs</a:t>
            </a:r>
          </a:p>
        </p:txBody>
      </p:sp>
      <p:sp>
        <p:nvSpPr>
          <p:cNvPr id="31" name="Oval 7"/>
          <p:cNvSpPr>
            <a:spLocks noChangeArrowheads="1"/>
          </p:cNvSpPr>
          <p:nvPr/>
        </p:nvSpPr>
        <p:spPr bwMode="auto">
          <a:xfrm>
            <a:off x="1324848" y="3951184"/>
            <a:ext cx="1036079" cy="1036079"/>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defRPr/>
            </a:pPr>
            <a:r>
              <a:rPr lang="en-US" sz="1200" dirty="0">
                <a:solidFill>
                  <a:schemeClr val="bg1"/>
                </a:solidFill>
              </a:rPr>
              <a:t>Medium-sized campus network</a:t>
            </a:r>
          </a:p>
        </p:txBody>
      </p:sp>
      <p:sp>
        <p:nvSpPr>
          <p:cNvPr id="32" name="Oval 7"/>
          <p:cNvSpPr>
            <a:spLocks noChangeArrowheads="1"/>
          </p:cNvSpPr>
          <p:nvPr/>
        </p:nvSpPr>
        <p:spPr bwMode="auto">
          <a:xfrm>
            <a:off x="3604504" y="3893149"/>
            <a:ext cx="1073591" cy="1036079"/>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defRPr/>
            </a:pPr>
            <a:r>
              <a:rPr lang="en-US" sz="1200" dirty="0">
                <a:solidFill>
                  <a:schemeClr val="bg1"/>
                </a:solidFill>
              </a:rPr>
              <a:t>Small-sized campus network</a:t>
            </a:r>
          </a:p>
        </p:txBody>
      </p:sp>
      <p:sp>
        <p:nvSpPr>
          <p:cNvPr id="39" name="矩形 38"/>
          <p:cNvSpPr/>
          <p:nvPr/>
        </p:nvSpPr>
        <p:spPr>
          <a:xfrm>
            <a:off x="1402319" y="1261936"/>
            <a:ext cx="3708695" cy="678712"/>
          </a:xfrm>
          <a:prstGeom prst="rect">
            <a:avLst/>
          </a:prstGeom>
        </p:spPr>
        <p:txBody>
          <a:bodyPr wrap="square" anchor="ctr">
            <a:noAutofit/>
          </a:bodyPr>
          <a:lstStyle/>
          <a:p>
            <a:pPr marL="171450" indent="-171450" fontAlgn="ctr">
              <a:lnSpc>
                <a:spcPts val="2400"/>
              </a:lnSpc>
              <a:buFont typeface="Arial" panose="020B0604020202020204" pitchFamily="34" charset="0"/>
              <a:buChar char="•"/>
            </a:pPr>
            <a:r>
              <a:rPr lang="en-US" sz="1200" dirty="0"/>
              <a:t>Number of end users &gt; 2000</a:t>
            </a:r>
          </a:p>
          <a:p>
            <a:pPr marL="171450" indent="-171450" fontAlgn="ctr">
              <a:lnSpc>
                <a:spcPts val="2400"/>
              </a:lnSpc>
              <a:buFont typeface="Arial" panose="020B0604020202020204" pitchFamily="34" charset="0"/>
              <a:buChar char="•"/>
            </a:pPr>
            <a:r>
              <a:rPr lang="en-US" sz="1200" dirty="0"/>
              <a:t>Number of NEs &gt; 100</a:t>
            </a:r>
            <a:endParaRPr lang="en-US" altLang="zh-CN" sz="1200" dirty="0"/>
          </a:p>
        </p:txBody>
      </p:sp>
      <p:sp>
        <p:nvSpPr>
          <p:cNvPr id="40" name="矩形 39"/>
          <p:cNvSpPr/>
          <p:nvPr/>
        </p:nvSpPr>
        <p:spPr>
          <a:xfrm>
            <a:off x="572322" y="5113478"/>
            <a:ext cx="2553904" cy="678712"/>
          </a:xfrm>
          <a:prstGeom prst="rect">
            <a:avLst/>
          </a:prstGeom>
        </p:spPr>
        <p:txBody>
          <a:bodyPr wrap="none">
            <a:noAutofit/>
          </a:bodyPr>
          <a:lstStyle/>
          <a:p>
            <a:pPr marL="171450" indent="-171450" fontAlgn="ctr">
              <a:lnSpc>
                <a:spcPts val="2400"/>
              </a:lnSpc>
              <a:buFont typeface="Arial" panose="020B0604020202020204" pitchFamily="34" charset="0"/>
              <a:buChar char="•"/>
            </a:pPr>
            <a:r>
              <a:rPr lang="en-US" sz="1200" dirty="0"/>
              <a:t>Number of end users: 200 to 2000</a:t>
            </a:r>
          </a:p>
          <a:p>
            <a:pPr marL="171450" indent="-171450" fontAlgn="ctr">
              <a:lnSpc>
                <a:spcPts val="2400"/>
              </a:lnSpc>
              <a:buFont typeface="Arial" panose="020B0604020202020204" pitchFamily="34" charset="0"/>
              <a:buChar char="•"/>
            </a:pPr>
            <a:r>
              <a:rPr lang="en-US" sz="1200" dirty="0"/>
              <a:t>Number of NEs: 25 to 100</a:t>
            </a:r>
            <a:endParaRPr lang="en-US" altLang="zh-CN" sz="1200" dirty="0"/>
          </a:p>
        </p:txBody>
      </p:sp>
      <p:sp>
        <p:nvSpPr>
          <p:cNvPr id="41" name="矩形 40"/>
          <p:cNvSpPr/>
          <p:nvPr/>
        </p:nvSpPr>
        <p:spPr>
          <a:xfrm>
            <a:off x="3656960" y="5113477"/>
            <a:ext cx="2202847" cy="678712"/>
          </a:xfrm>
          <a:prstGeom prst="rect">
            <a:avLst/>
          </a:prstGeom>
        </p:spPr>
        <p:txBody>
          <a:bodyPr wrap="none">
            <a:noAutofit/>
          </a:bodyPr>
          <a:lstStyle/>
          <a:p>
            <a:pPr marL="171450" indent="-171450" fontAlgn="ctr">
              <a:lnSpc>
                <a:spcPts val="2400"/>
              </a:lnSpc>
              <a:buFont typeface="Arial" panose="020B0604020202020204" pitchFamily="34" charset="0"/>
              <a:buChar char="•"/>
            </a:pPr>
            <a:r>
              <a:rPr lang="en-US" sz="1200" dirty="0"/>
              <a:t>Number of terminal users &lt; 200</a:t>
            </a:r>
          </a:p>
          <a:p>
            <a:pPr marL="171450" indent="-171450" fontAlgn="ctr">
              <a:lnSpc>
                <a:spcPts val="2400"/>
              </a:lnSpc>
              <a:buFont typeface="Arial" panose="020B0604020202020204" pitchFamily="34" charset="0"/>
              <a:buChar char="•"/>
            </a:pPr>
            <a:r>
              <a:rPr lang="en-US" sz="1200" dirty="0"/>
              <a:t>Number of NEs &lt; 25</a:t>
            </a:r>
            <a:endParaRPr lang="en-US" altLang="zh-CN" sz="1200" dirty="0"/>
          </a:p>
        </p:txBody>
      </p:sp>
      <p:sp>
        <p:nvSpPr>
          <p:cNvPr id="53" name="矩形 52"/>
          <p:cNvSpPr/>
          <p:nvPr/>
        </p:nvSpPr>
        <p:spPr>
          <a:xfrm>
            <a:off x="603742" y="6052919"/>
            <a:ext cx="5401733" cy="307777"/>
          </a:xfrm>
          <a:prstGeom prst="rect">
            <a:avLst/>
          </a:prstGeom>
          <a:solidFill>
            <a:schemeClr val="bg1">
              <a:lumMod val="95000"/>
            </a:schemeClr>
          </a:solidFill>
        </p:spPr>
        <p:txBody>
          <a:bodyPr wrap="square" anchor="ctr">
            <a:noAutofit/>
          </a:bodyPr>
          <a:lstStyle/>
          <a:p>
            <a:pPr algn="ctr" fontAlgn="ctr"/>
            <a:r>
              <a:rPr lang="en-US" sz="1200" dirty="0"/>
              <a:t>Networks of different scales have different requirements and pain points.</a:t>
            </a:r>
          </a:p>
        </p:txBody>
      </p:sp>
      <p:sp>
        <p:nvSpPr>
          <p:cNvPr id="21" name="Oval 7"/>
          <p:cNvSpPr>
            <a:spLocks noChangeArrowheads="1"/>
          </p:cNvSpPr>
          <p:nvPr/>
        </p:nvSpPr>
        <p:spPr bwMode="auto">
          <a:xfrm>
            <a:off x="7512381" y="2174262"/>
            <a:ext cx="2655298" cy="2655298"/>
          </a:xfrm>
          <a:prstGeom prst="ellipse">
            <a:avLst/>
          </a:prstGeom>
          <a:noFill/>
          <a:ln w="38100">
            <a:solidFill>
              <a:schemeClr val="bg2"/>
            </a:solidFill>
            <a:round/>
            <a:headEnd/>
            <a:tailEnd/>
          </a:ln>
        </p:spPr>
        <p:txBody>
          <a:bodyPr vert="horz" wrap="square" lIns="91404" tIns="45702" rIns="91404" bIns="45702" numCol="1" anchor="ctr" anchorCtr="0" compatLnSpc="1">
            <a:prstTxWarp prst="textNoShape">
              <a:avLst/>
            </a:prstTxWarp>
            <a:noAutofit/>
          </a:bodyPr>
          <a:lstStyle/>
          <a:p>
            <a:pPr defTabSz="914034" fontAlgn="ctr">
              <a:spcBef>
                <a:spcPct val="0"/>
              </a:spcBef>
              <a:spcAft>
                <a:spcPct val="0"/>
              </a:spcAft>
              <a:defRPr/>
            </a:pPr>
            <a:endParaRPr lang="en-US" altLang="zh-CN" sz="1400" kern="0" dirty="0">
              <a:solidFill>
                <a:srgbClr val="000000"/>
              </a:solidFill>
            </a:endParaRPr>
          </a:p>
        </p:txBody>
      </p:sp>
      <p:sp>
        <p:nvSpPr>
          <p:cNvPr id="22" name="Oval 7"/>
          <p:cNvSpPr>
            <a:spLocks noChangeArrowheads="1"/>
          </p:cNvSpPr>
          <p:nvPr/>
        </p:nvSpPr>
        <p:spPr bwMode="auto">
          <a:xfrm>
            <a:off x="8235817" y="2857070"/>
            <a:ext cx="1063127" cy="1036079"/>
          </a:xfrm>
          <a:prstGeom prst="ellipse">
            <a:avLst/>
          </a:prstGeom>
          <a:solidFill>
            <a:srgbClr val="99DFF9"/>
          </a:solidFill>
          <a:ln w="9525">
            <a:solidFill>
              <a:srgbClr val="99DFF9"/>
            </a:solidFill>
            <a:round/>
            <a:headEnd/>
            <a:tailEnd/>
          </a:ln>
        </p:spPr>
        <p:txBody>
          <a:bodyPr vert="horz" wrap="square" lIns="91404" tIns="45702" rIns="91404" bIns="45702" numCol="1" anchor="ctr" anchorCtr="0" compatLnSpc="1">
            <a:prstTxWarp prst="textNoShape">
              <a:avLst/>
            </a:prstTxWarp>
            <a:noAutofit/>
          </a:bodyPr>
          <a:lstStyle/>
          <a:p>
            <a:pPr algn="ctr" defTabSz="914034" fontAlgn="ctr">
              <a:spcBef>
                <a:spcPct val="0"/>
              </a:spcBef>
              <a:spcAft>
                <a:spcPct val="0"/>
              </a:spcAft>
            </a:pPr>
            <a:r>
              <a:rPr lang="en-US" sz="1400" dirty="0"/>
              <a:t>Service object</a:t>
            </a:r>
          </a:p>
        </p:txBody>
      </p:sp>
      <p:sp>
        <p:nvSpPr>
          <p:cNvPr id="23" name="Oval 7"/>
          <p:cNvSpPr>
            <a:spLocks noChangeArrowheads="1"/>
          </p:cNvSpPr>
          <p:nvPr/>
        </p:nvSpPr>
        <p:spPr bwMode="auto">
          <a:xfrm>
            <a:off x="9091332" y="1924578"/>
            <a:ext cx="1036079" cy="1036079"/>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defRPr/>
            </a:pPr>
            <a:r>
              <a:rPr lang="en-US" sz="1200" dirty="0">
                <a:solidFill>
                  <a:schemeClr val="bg1"/>
                </a:solidFill>
              </a:rPr>
              <a:t>Close campus network</a:t>
            </a:r>
          </a:p>
        </p:txBody>
      </p:sp>
      <p:sp>
        <p:nvSpPr>
          <p:cNvPr id="25" name="矩形 24"/>
          <p:cNvSpPr/>
          <p:nvPr/>
        </p:nvSpPr>
        <p:spPr>
          <a:xfrm>
            <a:off x="8159302" y="3939378"/>
            <a:ext cx="1920619" cy="461665"/>
          </a:xfrm>
          <a:prstGeom prst="rect">
            <a:avLst/>
          </a:prstGeom>
        </p:spPr>
        <p:txBody>
          <a:bodyPr wrap="square" anchor="ctr">
            <a:noAutofit/>
          </a:bodyPr>
          <a:lstStyle/>
          <a:p>
            <a:pPr algn="ctr" fontAlgn="ctr"/>
            <a:r>
              <a:rPr lang="en-US" sz="1200" dirty="0"/>
              <a:t>Differ in service objects on the network</a:t>
            </a:r>
          </a:p>
        </p:txBody>
      </p:sp>
      <p:sp>
        <p:nvSpPr>
          <p:cNvPr id="26" name="Oval 7"/>
          <p:cNvSpPr>
            <a:spLocks noChangeArrowheads="1"/>
          </p:cNvSpPr>
          <p:nvPr/>
        </p:nvSpPr>
        <p:spPr bwMode="auto">
          <a:xfrm>
            <a:off x="7456697" y="4126096"/>
            <a:ext cx="1036079" cy="1036079"/>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defRPr/>
            </a:pPr>
            <a:r>
              <a:rPr lang="en-US" sz="1200" dirty="0">
                <a:solidFill>
                  <a:schemeClr val="bg1"/>
                </a:solidFill>
              </a:rPr>
              <a:t>Open campus network</a:t>
            </a:r>
          </a:p>
        </p:txBody>
      </p:sp>
      <p:sp>
        <p:nvSpPr>
          <p:cNvPr id="27" name="矩形 26"/>
          <p:cNvSpPr/>
          <p:nvPr/>
        </p:nvSpPr>
        <p:spPr>
          <a:xfrm>
            <a:off x="7058053" y="1247349"/>
            <a:ext cx="4444135" cy="707886"/>
          </a:xfrm>
          <a:prstGeom prst="rect">
            <a:avLst/>
          </a:prstGeom>
        </p:spPr>
        <p:txBody>
          <a:bodyPr wrap="square" anchor="ctr">
            <a:noAutofit/>
          </a:bodyPr>
          <a:lstStyle/>
          <a:p>
            <a:pPr marL="171450" indent="-171450" fontAlgn="ctr">
              <a:lnSpc>
                <a:spcPts val="2400"/>
              </a:lnSpc>
              <a:buFont typeface="Arial" panose="020B0604020202020204" pitchFamily="34" charset="0"/>
              <a:buChar char="•"/>
            </a:pPr>
            <a:r>
              <a:rPr lang="en-US" sz="1200" dirty="0"/>
              <a:t>User: internal personnel only</a:t>
            </a:r>
            <a:endParaRPr lang="en-US" altLang="zh-CN" sz="1200" dirty="0"/>
          </a:p>
          <a:p>
            <a:pPr marL="171450" indent="-171450" fontAlgn="ctr">
              <a:lnSpc>
                <a:spcPts val="2400"/>
              </a:lnSpc>
              <a:buFont typeface="Arial" panose="020B0604020202020204" pitchFamily="34" charset="0"/>
              <a:buChar char="•"/>
            </a:pPr>
            <a:r>
              <a:rPr lang="en-US" sz="1200" dirty="0"/>
              <a:t>Security requirements: network access control and external threat defense</a:t>
            </a:r>
          </a:p>
        </p:txBody>
      </p:sp>
      <p:sp>
        <p:nvSpPr>
          <p:cNvPr id="28" name="矩形 27"/>
          <p:cNvSpPr/>
          <p:nvPr/>
        </p:nvSpPr>
        <p:spPr>
          <a:xfrm>
            <a:off x="6288655" y="5031075"/>
            <a:ext cx="5378412" cy="707886"/>
          </a:xfrm>
          <a:prstGeom prst="rect">
            <a:avLst/>
          </a:prstGeom>
        </p:spPr>
        <p:txBody>
          <a:bodyPr wrap="square">
            <a:noAutofit/>
          </a:bodyPr>
          <a:lstStyle/>
          <a:p>
            <a:pPr marL="171450" indent="-171450" fontAlgn="ctr">
              <a:lnSpc>
                <a:spcPts val="2400"/>
              </a:lnSpc>
              <a:buFont typeface="Arial" panose="020B0604020202020204" pitchFamily="34" charset="0"/>
              <a:buChar char="•"/>
            </a:pPr>
            <a:r>
              <a:rPr lang="en-US" sz="1200" dirty="0"/>
              <a:t>Users: both internal and external personnel, such as the general public</a:t>
            </a:r>
            <a:endParaRPr lang="en-US" altLang="zh-CN" sz="1200" dirty="0"/>
          </a:p>
          <a:p>
            <a:pPr marL="171450" indent="-171450" fontAlgn="ctr">
              <a:lnSpc>
                <a:spcPts val="2400"/>
              </a:lnSpc>
              <a:buFont typeface="Arial" panose="020B0604020202020204" pitchFamily="34" charset="0"/>
              <a:buChar char="•"/>
            </a:pPr>
            <a:r>
              <a:rPr lang="en-US" sz="1200" dirty="0"/>
              <a:t>Security requirements: access control, identity identification, behavior control, and threat defense</a:t>
            </a:r>
          </a:p>
        </p:txBody>
      </p:sp>
      <p:sp>
        <p:nvSpPr>
          <p:cNvPr id="29" name="矩形 28"/>
          <p:cNvSpPr/>
          <p:nvPr/>
        </p:nvSpPr>
        <p:spPr>
          <a:xfrm>
            <a:off x="6320198" y="6052919"/>
            <a:ext cx="5401733" cy="307777"/>
          </a:xfrm>
          <a:prstGeom prst="rect">
            <a:avLst/>
          </a:prstGeom>
          <a:solidFill>
            <a:schemeClr val="bg1">
              <a:lumMod val="95000"/>
            </a:schemeClr>
          </a:solidFill>
        </p:spPr>
        <p:txBody>
          <a:bodyPr wrap="square" anchor="ctr">
            <a:noAutofit/>
          </a:bodyPr>
          <a:lstStyle/>
          <a:p>
            <a:pPr algn="ctr" fontAlgn="ctr"/>
            <a:r>
              <a:rPr lang="en-US" sz="1200" dirty="0"/>
              <a:t>A campus network usually has both close and open subnets.</a:t>
            </a:r>
          </a:p>
        </p:txBody>
      </p:sp>
    </p:spTree>
    <p:extLst>
      <p:ext uri="{BB962C8B-B14F-4D97-AF65-F5344CB8AC3E}">
        <p14:creationId xmlns:p14="http://schemas.microsoft.com/office/powerpoint/2010/main" val="338725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a:t>Campus Network Classification (2/3)</a:t>
            </a:r>
          </a:p>
        </p:txBody>
      </p:sp>
      <p:sp>
        <p:nvSpPr>
          <p:cNvPr id="3" name="Oval 7"/>
          <p:cNvSpPr>
            <a:spLocks noChangeAspect="1" noChangeArrowheads="1"/>
          </p:cNvSpPr>
          <p:nvPr/>
        </p:nvSpPr>
        <p:spPr bwMode="auto">
          <a:xfrm>
            <a:off x="1858400" y="2324265"/>
            <a:ext cx="2655298" cy="2655298"/>
          </a:xfrm>
          <a:prstGeom prst="ellipse">
            <a:avLst/>
          </a:prstGeom>
          <a:noFill/>
          <a:ln w="38100">
            <a:solidFill>
              <a:schemeClr val="bg2"/>
            </a:solidFill>
            <a:round/>
            <a:headEnd/>
            <a:tailEnd/>
          </a:ln>
        </p:spPr>
        <p:txBody>
          <a:bodyPr vert="horz" wrap="square" lIns="91404" tIns="45702" rIns="91404" bIns="45702" numCol="1" anchor="t" anchorCtr="0" compatLnSpc="1">
            <a:prstTxWarp prst="textNoShape">
              <a:avLst/>
            </a:prstTxWarp>
            <a:noAutofit/>
          </a:bodyPr>
          <a:lstStyle/>
          <a:p>
            <a:pPr defTabSz="914034" fontAlgn="ctr">
              <a:spcBef>
                <a:spcPct val="0"/>
              </a:spcBef>
              <a:spcAft>
                <a:spcPct val="0"/>
              </a:spcAft>
              <a:defRPr/>
            </a:pPr>
            <a:endParaRPr lang="en-US" altLang="zh-CN" sz="1100" kern="0" dirty="0">
              <a:solidFill>
                <a:srgbClr val="000000"/>
              </a:solidFill>
            </a:endParaRPr>
          </a:p>
        </p:txBody>
      </p:sp>
      <p:sp>
        <p:nvSpPr>
          <p:cNvPr id="4" name="Oval 7"/>
          <p:cNvSpPr>
            <a:spLocks noChangeAspect="1" noChangeArrowheads="1"/>
          </p:cNvSpPr>
          <p:nvPr/>
        </p:nvSpPr>
        <p:spPr bwMode="auto">
          <a:xfrm>
            <a:off x="2724354" y="3051629"/>
            <a:ext cx="1115701" cy="1058391"/>
          </a:xfrm>
          <a:prstGeom prst="ellipse">
            <a:avLst/>
          </a:prstGeom>
          <a:solidFill>
            <a:srgbClr val="99DFF9"/>
          </a:solidFill>
          <a:ln w="9525">
            <a:solidFill>
              <a:srgbClr val="99DFF9"/>
            </a:solidFill>
            <a:round/>
            <a:headEnd/>
            <a:tailEnd/>
          </a:ln>
        </p:spPr>
        <p:txBody>
          <a:bodyPr vert="horz" wrap="square" lIns="91404" tIns="45702" rIns="91404" bIns="45702" numCol="1" anchor="ctr" anchorCtr="0" compatLnSpc="1">
            <a:prstTxWarp prst="textNoShape">
              <a:avLst/>
            </a:prstTxWarp>
            <a:noAutofit/>
          </a:bodyPr>
          <a:lstStyle/>
          <a:p>
            <a:pPr algn="ctr" defTabSz="914034" fontAlgn="ctr">
              <a:spcBef>
                <a:spcPct val="0"/>
              </a:spcBef>
              <a:spcAft>
                <a:spcPct val="0"/>
              </a:spcAft>
            </a:pPr>
            <a:r>
              <a:rPr lang="en-US" sz="1400" dirty="0"/>
              <a:t>Service</a:t>
            </a:r>
          </a:p>
        </p:txBody>
      </p:sp>
      <p:sp>
        <p:nvSpPr>
          <p:cNvPr id="10" name="Oval 7"/>
          <p:cNvSpPr>
            <a:spLocks noChangeAspect="1" noChangeArrowheads="1"/>
          </p:cNvSpPr>
          <p:nvPr/>
        </p:nvSpPr>
        <p:spPr bwMode="auto">
          <a:xfrm>
            <a:off x="3368789" y="2007007"/>
            <a:ext cx="942531" cy="942531"/>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rPr>
              <a:t>Single-service campus network</a:t>
            </a:r>
          </a:p>
        </p:txBody>
      </p:sp>
      <p:sp>
        <p:nvSpPr>
          <p:cNvPr id="24" name="矩形 23"/>
          <p:cNvSpPr/>
          <p:nvPr/>
        </p:nvSpPr>
        <p:spPr>
          <a:xfrm>
            <a:off x="2559636" y="4227547"/>
            <a:ext cx="1445136" cy="276999"/>
          </a:xfrm>
          <a:prstGeom prst="rect">
            <a:avLst/>
          </a:prstGeom>
        </p:spPr>
        <p:txBody>
          <a:bodyPr wrap="square">
            <a:noAutofit/>
          </a:bodyPr>
          <a:lstStyle/>
          <a:p>
            <a:pPr algn="ctr" fontAlgn="ctr"/>
            <a:r>
              <a:rPr lang="en-US" sz="1200" dirty="0"/>
              <a:t>Differ in services</a:t>
            </a:r>
          </a:p>
        </p:txBody>
      </p:sp>
      <p:sp>
        <p:nvSpPr>
          <p:cNvPr id="31" name="Oval 7"/>
          <p:cNvSpPr>
            <a:spLocks noChangeAspect="1" noChangeArrowheads="1"/>
          </p:cNvSpPr>
          <p:nvPr/>
        </p:nvSpPr>
        <p:spPr bwMode="auto">
          <a:xfrm>
            <a:off x="1522607" y="3962457"/>
            <a:ext cx="942531" cy="942531"/>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rPr>
              <a:t>Multi-service campus network</a:t>
            </a:r>
          </a:p>
        </p:txBody>
      </p:sp>
      <p:sp>
        <p:nvSpPr>
          <p:cNvPr id="39" name="矩形 38"/>
          <p:cNvSpPr/>
          <p:nvPr/>
        </p:nvSpPr>
        <p:spPr>
          <a:xfrm>
            <a:off x="603742" y="1134359"/>
            <a:ext cx="2765047" cy="707886"/>
          </a:xfrm>
          <a:prstGeom prst="rect">
            <a:avLst/>
          </a:prstGeom>
        </p:spPr>
        <p:txBody>
          <a:bodyPr wrap="none">
            <a:noAutofit/>
          </a:bodyPr>
          <a:lstStyle/>
          <a:p>
            <a:pPr marL="171450" indent="-171450" fontAlgn="ctr">
              <a:lnSpc>
                <a:spcPts val="2400"/>
              </a:lnSpc>
              <a:buFont typeface="Arial" panose="020B0604020202020204" pitchFamily="34" charset="0"/>
              <a:buChar char="•"/>
            </a:pPr>
            <a:r>
              <a:rPr lang="en-US" sz="1200" dirty="0"/>
              <a:t>Single </a:t>
            </a:r>
            <a:r>
              <a:rPr lang="en-US" sz="1200" dirty="0" smtClean="0"/>
              <a:t>service</a:t>
            </a:r>
            <a:endParaRPr lang="en-US" altLang="zh-CN" sz="1200" dirty="0"/>
          </a:p>
          <a:p>
            <a:pPr marL="171450" indent="-171450" fontAlgn="ctr">
              <a:lnSpc>
                <a:spcPts val="2400"/>
              </a:lnSpc>
              <a:buFont typeface="Arial" panose="020B0604020202020204" pitchFamily="34" charset="0"/>
              <a:buChar char="•"/>
            </a:pPr>
            <a:r>
              <a:rPr lang="en-US" sz="1200" dirty="0"/>
              <a:t>Simple network </a:t>
            </a:r>
            <a:r>
              <a:rPr lang="en-US" sz="1200" dirty="0" smtClean="0"/>
              <a:t>architecture</a:t>
            </a:r>
            <a:endParaRPr lang="en-US" sz="1200" dirty="0"/>
          </a:p>
        </p:txBody>
      </p:sp>
      <p:sp>
        <p:nvSpPr>
          <p:cNvPr id="40" name="矩形 39"/>
          <p:cNvSpPr/>
          <p:nvPr/>
        </p:nvSpPr>
        <p:spPr>
          <a:xfrm>
            <a:off x="603742" y="4863129"/>
            <a:ext cx="5286408" cy="707886"/>
          </a:xfrm>
          <a:prstGeom prst="rect">
            <a:avLst/>
          </a:prstGeom>
        </p:spPr>
        <p:txBody>
          <a:bodyPr wrap="square">
            <a:noAutofit/>
          </a:bodyPr>
          <a:lstStyle/>
          <a:p>
            <a:pPr marL="171450" indent="-171450" fontAlgn="ctr">
              <a:lnSpc>
                <a:spcPts val="2400"/>
              </a:lnSpc>
              <a:buFont typeface="Arial" panose="020B0604020202020204" pitchFamily="34" charset="0"/>
              <a:buChar char="•"/>
            </a:pPr>
            <a:r>
              <a:rPr lang="en-US" sz="1200" dirty="0"/>
              <a:t>Carries a large number of services and the network scale is large. Different services need to be isolated and guaranteed.</a:t>
            </a:r>
            <a:endParaRPr lang="en-US" altLang="zh-CN" sz="1200" dirty="0"/>
          </a:p>
          <a:p>
            <a:pPr marL="171450" indent="-171450" fontAlgn="ctr">
              <a:lnSpc>
                <a:spcPts val="2400"/>
              </a:lnSpc>
              <a:buFont typeface="Arial" panose="020B0604020202020204" pitchFamily="34" charset="0"/>
              <a:buChar char="•"/>
            </a:pPr>
            <a:r>
              <a:rPr lang="en-US" sz="1200" dirty="0"/>
              <a:t>Has a complex and virtualized network </a:t>
            </a:r>
            <a:r>
              <a:rPr lang="en-US" sz="1200" dirty="0" smtClean="0"/>
              <a:t>architecture</a:t>
            </a:r>
            <a:r>
              <a:rPr lang="en-US" sz="1200" dirty="0"/>
              <a:t>.</a:t>
            </a:r>
          </a:p>
        </p:txBody>
      </p:sp>
      <p:sp>
        <p:nvSpPr>
          <p:cNvPr id="42" name="Oval 7"/>
          <p:cNvSpPr>
            <a:spLocks noChangeAspect="1" noChangeArrowheads="1"/>
          </p:cNvSpPr>
          <p:nvPr/>
        </p:nvSpPr>
        <p:spPr bwMode="auto">
          <a:xfrm>
            <a:off x="7520078" y="2249690"/>
            <a:ext cx="2655298" cy="2655298"/>
          </a:xfrm>
          <a:prstGeom prst="ellipse">
            <a:avLst/>
          </a:prstGeom>
          <a:noFill/>
          <a:ln w="38100">
            <a:solidFill>
              <a:schemeClr val="bg2"/>
            </a:solidFill>
            <a:round/>
            <a:headEnd/>
            <a:tailEnd/>
          </a:ln>
        </p:spPr>
        <p:txBody>
          <a:bodyPr vert="horz" wrap="square" lIns="91404" tIns="45702" rIns="91404" bIns="45702" numCol="1" anchor="t" anchorCtr="0" compatLnSpc="1">
            <a:prstTxWarp prst="textNoShape">
              <a:avLst/>
            </a:prstTxWarp>
            <a:noAutofit/>
          </a:bodyPr>
          <a:lstStyle/>
          <a:p>
            <a:pPr defTabSz="914034" fontAlgn="ctr">
              <a:spcBef>
                <a:spcPct val="0"/>
              </a:spcBef>
              <a:spcAft>
                <a:spcPct val="0"/>
              </a:spcAft>
              <a:defRPr/>
            </a:pPr>
            <a:endParaRPr lang="en-US" altLang="zh-CN" sz="1100" kern="0" dirty="0">
              <a:solidFill>
                <a:srgbClr val="000000"/>
              </a:solidFill>
            </a:endParaRPr>
          </a:p>
        </p:txBody>
      </p:sp>
      <p:sp>
        <p:nvSpPr>
          <p:cNvPr id="43" name="Oval 7"/>
          <p:cNvSpPr>
            <a:spLocks noChangeAspect="1" noChangeArrowheads="1"/>
          </p:cNvSpPr>
          <p:nvPr/>
        </p:nvSpPr>
        <p:spPr bwMode="auto">
          <a:xfrm>
            <a:off x="8295717" y="3025329"/>
            <a:ext cx="1024674" cy="1024674"/>
          </a:xfrm>
          <a:prstGeom prst="ellipse">
            <a:avLst/>
          </a:prstGeom>
          <a:solidFill>
            <a:srgbClr val="99DFF9"/>
          </a:solidFill>
          <a:ln w="9525">
            <a:solidFill>
              <a:srgbClr val="99DFF9"/>
            </a:solidFill>
            <a:round/>
            <a:headEnd/>
            <a:tailEnd/>
          </a:ln>
        </p:spPr>
        <p:txBody>
          <a:bodyPr vert="horz" wrap="square" lIns="91404" tIns="45702" rIns="91404" bIns="45702" numCol="1" anchor="ctr" anchorCtr="0" compatLnSpc="1">
            <a:prstTxWarp prst="textNoShape">
              <a:avLst/>
            </a:prstTxWarp>
            <a:noAutofit/>
          </a:bodyPr>
          <a:lstStyle/>
          <a:p>
            <a:pPr algn="ctr" defTabSz="914034" fontAlgn="ctr">
              <a:spcBef>
                <a:spcPct val="0"/>
              </a:spcBef>
              <a:spcAft>
                <a:spcPct val="0"/>
              </a:spcAft>
            </a:pPr>
            <a:r>
              <a:rPr lang="en-US" sz="1400" dirty="0"/>
              <a:t>Access mode</a:t>
            </a:r>
          </a:p>
        </p:txBody>
      </p:sp>
      <p:sp>
        <p:nvSpPr>
          <p:cNvPr id="44" name="Oval 7"/>
          <p:cNvSpPr>
            <a:spLocks noChangeAspect="1" noChangeArrowheads="1"/>
          </p:cNvSpPr>
          <p:nvPr/>
        </p:nvSpPr>
        <p:spPr bwMode="auto">
          <a:xfrm>
            <a:off x="9195888" y="2137076"/>
            <a:ext cx="942531" cy="942531"/>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rPr>
              <a:t>Wired</a:t>
            </a:r>
            <a:endParaRPr lang="en-US" altLang="zh-CN" sz="1200" dirty="0">
              <a:solidFill>
                <a:schemeClr val="bg1"/>
              </a:solidFill>
            </a:endParaRPr>
          </a:p>
          <a:p>
            <a:pPr algn="ctr" defTabSz="914034" fontAlgn="ctr">
              <a:spcBef>
                <a:spcPct val="0"/>
              </a:spcBef>
              <a:spcAft>
                <a:spcPct val="0"/>
              </a:spcAft>
            </a:pPr>
            <a:r>
              <a:rPr lang="en-US" sz="1200" dirty="0">
                <a:solidFill>
                  <a:schemeClr val="bg1"/>
                </a:solidFill>
              </a:rPr>
              <a:t>campus</a:t>
            </a:r>
          </a:p>
        </p:txBody>
      </p:sp>
      <p:sp>
        <p:nvSpPr>
          <p:cNvPr id="45" name="矩形 44"/>
          <p:cNvSpPr/>
          <p:nvPr/>
        </p:nvSpPr>
        <p:spPr>
          <a:xfrm>
            <a:off x="8295717" y="4064455"/>
            <a:ext cx="1445136" cy="461665"/>
          </a:xfrm>
          <a:prstGeom prst="rect">
            <a:avLst/>
          </a:prstGeom>
        </p:spPr>
        <p:txBody>
          <a:bodyPr wrap="square">
            <a:noAutofit/>
          </a:bodyPr>
          <a:lstStyle/>
          <a:p>
            <a:pPr algn="ctr" fontAlgn="ctr"/>
            <a:r>
              <a:rPr lang="en-US" sz="1200" dirty="0"/>
              <a:t>Differ in service objects on campus networks</a:t>
            </a:r>
          </a:p>
        </p:txBody>
      </p:sp>
      <p:sp>
        <p:nvSpPr>
          <p:cNvPr id="46" name="Oval 7"/>
          <p:cNvSpPr>
            <a:spLocks noChangeAspect="1" noChangeArrowheads="1"/>
          </p:cNvSpPr>
          <p:nvPr/>
        </p:nvSpPr>
        <p:spPr bwMode="auto">
          <a:xfrm>
            <a:off x="7173315" y="3841365"/>
            <a:ext cx="942531" cy="942531"/>
          </a:xfrm>
          <a:prstGeom prst="ellipse">
            <a:avLst/>
          </a:prstGeom>
          <a:solidFill>
            <a:srgbClr val="00B0F0"/>
          </a:solidFill>
          <a:ln w="15875">
            <a:solidFill>
              <a:srgbClr val="99DFF9"/>
            </a:solidFill>
            <a:round/>
            <a:headEnd/>
            <a:tailEnd/>
          </a:ln>
        </p:spPr>
        <p:txBody>
          <a:bodyPr vert="horz" wrap="square" lIns="0" tIns="0" rIns="0" bIns="0"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rPr>
              <a:t>Wireless</a:t>
            </a:r>
            <a:endParaRPr lang="en-US" altLang="zh-CN" sz="1200" dirty="0">
              <a:solidFill>
                <a:schemeClr val="bg1"/>
              </a:solidFill>
            </a:endParaRPr>
          </a:p>
          <a:p>
            <a:pPr algn="ctr" defTabSz="914034" fontAlgn="ctr">
              <a:spcBef>
                <a:spcPct val="0"/>
              </a:spcBef>
              <a:spcAft>
                <a:spcPct val="0"/>
              </a:spcAft>
            </a:pPr>
            <a:r>
              <a:rPr lang="en-US" sz="1200" dirty="0">
                <a:solidFill>
                  <a:schemeClr val="bg1"/>
                </a:solidFill>
              </a:rPr>
              <a:t>campus</a:t>
            </a:r>
          </a:p>
        </p:txBody>
      </p:sp>
      <p:sp>
        <p:nvSpPr>
          <p:cNvPr id="48" name="矩形 47"/>
          <p:cNvSpPr/>
          <p:nvPr/>
        </p:nvSpPr>
        <p:spPr>
          <a:xfrm>
            <a:off x="6194444" y="1121836"/>
            <a:ext cx="5390219" cy="1015663"/>
          </a:xfrm>
          <a:prstGeom prst="rect">
            <a:avLst/>
          </a:prstGeom>
        </p:spPr>
        <p:txBody>
          <a:bodyPr wrap="square">
            <a:noAutofit/>
          </a:bodyPr>
          <a:lstStyle/>
          <a:p>
            <a:pPr marL="171450" indent="-171450" fontAlgn="ctr">
              <a:lnSpc>
                <a:spcPts val="2400"/>
              </a:lnSpc>
              <a:buFont typeface="Arial" panose="020B0604020202020204" pitchFamily="34" charset="0"/>
              <a:buChar char="•"/>
            </a:pPr>
            <a:r>
              <a:rPr lang="en-US" sz="1200" dirty="0"/>
              <a:t>Each device connected to the network must be connected to the preset network interface using cables.</a:t>
            </a:r>
            <a:endParaRPr lang="en-US" altLang="zh-CN" sz="1200" dirty="0"/>
          </a:p>
          <a:p>
            <a:pPr marL="171450" indent="-171450" fontAlgn="ctr">
              <a:lnSpc>
                <a:spcPts val="2400"/>
              </a:lnSpc>
              <a:buFont typeface="Arial" panose="020B0604020202020204" pitchFamily="34" charset="0"/>
              <a:buChar char="•"/>
            </a:pPr>
            <a:r>
              <a:rPr lang="en-US" sz="1200" dirty="0"/>
              <a:t>The hierarchical architecture with clear logic facilitates troubleshooting.</a:t>
            </a:r>
          </a:p>
        </p:txBody>
      </p:sp>
      <p:sp>
        <p:nvSpPr>
          <p:cNvPr id="49" name="矩形 48"/>
          <p:cNvSpPr/>
          <p:nvPr/>
        </p:nvSpPr>
        <p:spPr>
          <a:xfrm>
            <a:off x="6031720" y="4718810"/>
            <a:ext cx="5827772" cy="1015663"/>
          </a:xfrm>
          <a:prstGeom prst="rect">
            <a:avLst/>
          </a:prstGeom>
        </p:spPr>
        <p:txBody>
          <a:bodyPr wrap="square">
            <a:noAutofit/>
          </a:bodyPr>
          <a:lstStyle/>
          <a:p>
            <a:pPr marL="171450" indent="-171450" fontAlgn="ctr">
              <a:lnSpc>
                <a:spcPts val="2400"/>
              </a:lnSpc>
              <a:buFont typeface="Arial" panose="020B0604020202020204" pitchFamily="34" charset="0"/>
              <a:buChar char="•"/>
            </a:pPr>
            <a:r>
              <a:rPr lang="en-US" sz="1200" dirty="0"/>
              <a:t>A wireless campus network is built based on the 802.11 protocol (Wi-Fi), and is also called WLAN.</a:t>
            </a:r>
          </a:p>
          <a:p>
            <a:pPr marL="171450" indent="-171450" fontAlgn="ctr">
              <a:lnSpc>
                <a:spcPts val="2400"/>
              </a:lnSpc>
              <a:buFont typeface="Arial" panose="020B0604020202020204" pitchFamily="34" charset="0"/>
              <a:buChar char="•"/>
            </a:pPr>
            <a:r>
              <a:rPr lang="en-US" sz="1200" dirty="0"/>
              <a:t>AP deployment and installation affect signal coverage. Interference and conflicts may occur and need to be optimized periodically.</a:t>
            </a:r>
            <a:endParaRPr lang="en-US" altLang="zh-CN" sz="1200" dirty="0"/>
          </a:p>
          <a:p>
            <a:pPr marL="171450" indent="-171450" fontAlgn="ctr">
              <a:lnSpc>
                <a:spcPts val="2400"/>
              </a:lnSpc>
              <a:buFont typeface="Arial" panose="020B0604020202020204" pitchFamily="34" charset="0"/>
              <a:buChar char="•"/>
            </a:pPr>
            <a:r>
              <a:rPr lang="en-US" sz="1200" dirty="0"/>
              <a:t>Faults are difficult to locate.</a:t>
            </a:r>
          </a:p>
        </p:txBody>
      </p:sp>
      <p:sp>
        <p:nvSpPr>
          <p:cNvPr id="52" name="矩形 51"/>
          <p:cNvSpPr/>
          <p:nvPr/>
        </p:nvSpPr>
        <p:spPr>
          <a:xfrm>
            <a:off x="6112042" y="6011344"/>
            <a:ext cx="5555025" cy="360000"/>
          </a:xfrm>
          <a:prstGeom prst="rect">
            <a:avLst/>
          </a:prstGeom>
          <a:solidFill>
            <a:schemeClr val="bg1">
              <a:lumMod val="95000"/>
            </a:schemeClr>
          </a:solidFill>
        </p:spPr>
        <p:txBody>
          <a:bodyPr wrap="square" lIns="36000" rIns="36000" anchor="ctr">
            <a:noAutofit/>
          </a:bodyPr>
          <a:lstStyle/>
          <a:p>
            <a:pPr fontAlgn="ctr"/>
            <a:r>
              <a:rPr lang="en-US" sz="1050" dirty="0"/>
              <a:t>Currently, most campus networks are hybrid networks of the wired and wireless networks.</a:t>
            </a:r>
          </a:p>
        </p:txBody>
      </p:sp>
      <p:sp>
        <p:nvSpPr>
          <p:cNvPr id="53" name="矩形 52"/>
          <p:cNvSpPr/>
          <p:nvPr/>
        </p:nvSpPr>
        <p:spPr>
          <a:xfrm>
            <a:off x="603742" y="6011344"/>
            <a:ext cx="5401733" cy="360000"/>
          </a:xfrm>
          <a:prstGeom prst="rect">
            <a:avLst/>
          </a:prstGeom>
          <a:solidFill>
            <a:schemeClr val="bg1">
              <a:lumMod val="95000"/>
            </a:schemeClr>
          </a:solidFill>
        </p:spPr>
        <p:txBody>
          <a:bodyPr wrap="square" lIns="36000" rIns="36000" anchor="ctr">
            <a:noAutofit/>
          </a:bodyPr>
          <a:lstStyle/>
          <a:p>
            <a:pPr fontAlgn="ctr"/>
            <a:r>
              <a:rPr lang="en-US" sz="1050" dirty="0"/>
              <a:t>How complex the network architecture is depends on the services running on the campus network.</a:t>
            </a:r>
          </a:p>
        </p:txBody>
      </p:sp>
    </p:spTree>
    <p:extLst>
      <p:ext uri="{BB962C8B-B14F-4D97-AF65-F5344CB8AC3E}">
        <p14:creationId xmlns:p14="http://schemas.microsoft.com/office/powerpoint/2010/main" val="31709372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a:t>Campus Network Classification (3/3)</a:t>
            </a:r>
          </a:p>
        </p:txBody>
      </p:sp>
      <p:sp>
        <p:nvSpPr>
          <p:cNvPr id="4" name="矩形 3"/>
          <p:cNvSpPr/>
          <p:nvPr/>
        </p:nvSpPr>
        <p:spPr>
          <a:xfrm>
            <a:off x="242652" y="1160505"/>
            <a:ext cx="11299824" cy="307777"/>
          </a:xfrm>
          <a:prstGeom prst="rect">
            <a:avLst/>
          </a:prstGeom>
          <a:noFill/>
        </p:spPr>
        <p:txBody>
          <a:bodyPr wrap="square">
            <a:noAutofit/>
          </a:bodyPr>
          <a:lstStyle/>
          <a:p>
            <a:pPr marL="285750" indent="-285750" algn="ctr" fontAlgn="ctr">
              <a:lnSpc>
                <a:spcPct val="120000"/>
              </a:lnSpc>
              <a:buFont typeface="Arial" panose="020B0604020202020204" pitchFamily="34" charset="0"/>
              <a:buChar char="•"/>
            </a:pPr>
            <a:r>
              <a:rPr lang="en-US" sz="1400" dirty="0"/>
              <a:t>To meet the requirements of different industries, the campus network architecture is designed based on the characteristics of the industry that the campus network serves. In this case, a campus network solution dedicated for a specific industry is launched.</a:t>
            </a:r>
          </a:p>
        </p:txBody>
      </p:sp>
      <p:sp>
        <p:nvSpPr>
          <p:cNvPr id="5" name="圆角矩形 75"/>
          <p:cNvSpPr/>
          <p:nvPr/>
        </p:nvSpPr>
        <p:spPr>
          <a:xfrm>
            <a:off x="446090" y="1787336"/>
            <a:ext cx="2766687" cy="360000"/>
          </a:xfrm>
          <a:prstGeom prst="roundRect">
            <a:avLst>
              <a:gd name="adj" fmla="val 10604"/>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chemeClr val="bg1"/>
                </a:solidFill>
              </a:rPr>
              <a:t>Enterprise Campus Network</a:t>
            </a:r>
          </a:p>
        </p:txBody>
      </p:sp>
      <p:sp>
        <p:nvSpPr>
          <p:cNvPr id="6" name="圆角矩形 75"/>
          <p:cNvSpPr/>
          <p:nvPr/>
        </p:nvSpPr>
        <p:spPr>
          <a:xfrm>
            <a:off x="446090" y="2172144"/>
            <a:ext cx="2766687" cy="4209606"/>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endParaRPr>
          </a:p>
        </p:txBody>
      </p:sp>
      <p:sp>
        <p:nvSpPr>
          <p:cNvPr id="7" name="圆角矩形 75"/>
          <p:cNvSpPr/>
          <p:nvPr/>
        </p:nvSpPr>
        <p:spPr>
          <a:xfrm>
            <a:off x="3290469" y="1787336"/>
            <a:ext cx="2766687" cy="360000"/>
          </a:xfrm>
          <a:prstGeom prst="roundRect">
            <a:avLst>
              <a:gd name="adj" fmla="val 10604"/>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chemeClr val="bg1"/>
                </a:solidFill>
              </a:rPr>
              <a:t>Education Campus Network</a:t>
            </a:r>
          </a:p>
        </p:txBody>
      </p:sp>
      <p:sp>
        <p:nvSpPr>
          <p:cNvPr id="8" name="圆角矩形 75"/>
          <p:cNvSpPr/>
          <p:nvPr/>
        </p:nvSpPr>
        <p:spPr>
          <a:xfrm>
            <a:off x="3290469" y="2172144"/>
            <a:ext cx="2766687" cy="4209606"/>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endParaRPr>
          </a:p>
        </p:txBody>
      </p:sp>
      <p:sp>
        <p:nvSpPr>
          <p:cNvPr id="9" name="圆角矩形 75"/>
          <p:cNvSpPr/>
          <p:nvPr/>
        </p:nvSpPr>
        <p:spPr>
          <a:xfrm>
            <a:off x="6134848" y="1787336"/>
            <a:ext cx="2766687" cy="360000"/>
          </a:xfrm>
          <a:prstGeom prst="roundRect">
            <a:avLst>
              <a:gd name="adj" fmla="val 10604"/>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chemeClr val="bg1"/>
                </a:solidFill>
              </a:rPr>
              <a:t>Government Campus Network</a:t>
            </a:r>
          </a:p>
        </p:txBody>
      </p:sp>
      <p:sp>
        <p:nvSpPr>
          <p:cNvPr id="10" name="圆角矩形 75"/>
          <p:cNvSpPr/>
          <p:nvPr/>
        </p:nvSpPr>
        <p:spPr>
          <a:xfrm>
            <a:off x="6134848" y="2172144"/>
            <a:ext cx="2766687" cy="4144529"/>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endParaRPr>
          </a:p>
        </p:txBody>
      </p:sp>
      <p:sp>
        <p:nvSpPr>
          <p:cNvPr id="11" name="圆角矩形 75"/>
          <p:cNvSpPr/>
          <p:nvPr/>
        </p:nvSpPr>
        <p:spPr>
          <a:xfrm>
            <a:off x="8979227" y="1787336"/>
            <a:ext cx="2766687" cy="360000"/>
          </a:xfrm>
          <a:prstGeom prst="roundRect">
            <a:avLst>
              <a:gd name="adj" fmla="val 10604"/>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chemeClr val="bg1"/>
                </a:solidFill>
              </a:rPr>
              <a:t>Business Campus Network</a:t>
            </a:r>
          </a:p>
        </p:txBody>
      </p:sp>
      <p:sp>
        <p:nvSpPr>
          <p:cNvPr id="12" name="圆角矩形 75"/>
          <p:cNvSpPr/>
          <p:nvPr/>
        </p:nvSpPr>
        <p:spPr>
          <a:xfrm>
            <a:off x="8979227" y="2172144"/>
            <a:ext cx="2766687" cy="4144529"/>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endParaRPr>
          </a:p>
        </p:txBody>
      </p:sp>
      <p:pic>
        <p:nvPicPr>
          <p:cNvPr id="1026" name="Picture 2" descr="http://3ms.huawei.com/multimedia/ImageDetailServlet?f_id=img201909290653&amp;type=2&amp;loc=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12497" y="2205526"/>
            <a:ext cx="1700146" cy="1430278"/>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pic>
        <p:nvPicPr>
          <p:cNvPr id="1028" name="Picture 4" descr="http://3ms.huawei.com/multimedia/ImageDetailServlet?f_id=img201909260585&amp;type=2&amp;loc=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7903" y="2205526"/>
            <a:ext cx="1700146" cy="1430278"/>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pic>
        <p:nvPicPr>
          <p:cNvPr id="1030" name="Picture 6" descr="http://3ms.huawei.com/multimedia/ImageDetailServlet?f_id=img201909300299&amp;type=2&amp;loc=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4590" y="2205526"/>
            <a:ext cx="1700146" cy="1430278"/>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pic>
        <p:nvPicPr>
          <p:cNvPr id="1032" name="Picture 8" descr="http://3ms.huawei.com/multimedia/ImageDetailServlet?f_id=img201909251037&amp;type=2&amp;loc=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2595" y="2205526"/>
            <a:ext cx="1700146" cy="1430278"/>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543159" y="3621667"/>
            <a:ext cx="2747310" cy="1541448"/>
          </a:xfrm>
          <a:prstGeom prst="rect">
            <a:avLst/>
          </a:prstGeom>
          <a:noFill/>
        </p:spPr>
        <p:txBody>
          <a:bodyPr wrap="square">
            <a:noAutofit/>
          </a:bodyPr>
          <a:lstStyle/>
          <a:p>
            <a:pPr marL="176213" indent="-176213" fontAlgn="ctr">
              <a:lnSpc>
                <a:spcPct val="120000"/>
              </a:lnSpc>
              <a:spcAft>
                <a:spcPts val="300"/>
              </a:spcAft>
              <a:buFont typeface="Arial" panose="020B0604020202020204" pitchFamily="34" charset="0"/>
              <a:buChar char="•"/>
            </a:pPr>
            <a:r>
              <a:rPr lang="en-US" sz="1200" dirty="0"/>
              <a:t>Refers to an Ethernet-based enterprise office network.</a:t>
            </a:r>
            <a:endParaRPr lang="en-US" altLang="zh-CN" sz="1200" dirty="0"/>
          </a:p>
          <a:p>
            <a:pPr marL="176213" indent="-176213" fontAlgn="ctr">
              <a:lnSpc>
                <a:spcPct val="120000"/>
              </a:lnSpc>
              <a:spcAft>
                <a:spcPts val="300"/>
              </a:spcAft>
              <a:buFont typeface="Arial" panose="020B0604020202020204" pitchFamily="34" charset="0"/>
              <a:buChar char="•"/>
            </a:pPr>
            <a:r>
              <a:rPr lang="en-US" sz="1200" dirty="0"/>
              <a:t>Focuses on network reliability and advancement, to continuously improve employees' office experience and ensure the efficiency and quality of operation and production.</a:t>
            </a:r>
          </a:p>
        </p:txBody>
      </p:sp>
      <p:sp>
        <p:nvSpPr>
          <p:cNvPr id="19" name="矩形 18"/>
          <p:cNvSpPr/>
          <p:nvPr/>
        </p:nvSpPr>
        <p:spPr>
          <a:xfrm>
            <a:off x="3253145" y="3621667"/>
            <a:ext cx="2818230" cy="2760083"/>
          </a:xfrm>
          <a:prstGeom prst="rect">
            <a:avLst/>
          </a:prstGeom>
          <a:noFill/>
        </p:spPr>
        <p:txBody>
          <a:bodyPr wrap="square">
            <a:noAutofit/>
          </a:bodyPr>
          <a:lstStyle/>
          <a:p>
            <a:pPr marL="176213" indent="-176213" fontAlgn="ctr">
              <a:lnSpc>
                <a:spcPct val="120000"/>
              </a:lnSpc>
              <a:spcAft>
                <a:spcPts val="300"/>
              </a:spcAft>
              <a:buFont typeface="Arial" panose="020B0604020202020204" pitchFamily="34" charset="0"/>
              <a:buChar char="•"/>
            </a:pPr>
            <a:r>
              <a:rPr lang="en-US" sz="1200" dirty="0"/>
              <a:t>Classification: campus networks for primary/secondary schools and for higher education </a:t>
            </a:r>
            <a:r>
              <a:rPr lang="en-US" sz="1200" dirty="0" smtClean="0"/>
              <a:t>institutions.</a:t>
            </a:r>
            <a:endParaRPr lang="en-US" altLang="zh-CN" sz="1200" dirty="0"/>
          </a:p>
          <a:p>
            <a:pPr marL="176213" indent="-176213" fontAlgn="ctr">
              <a:lnSpc>
                <a:spcPct val="120000"/>
              </a:lnSpc>
              <a:spcAft>
                <a:spcPts val="300"/>
              </a:spcAft>
              <a:buFont typeface="Arial" panose="020B0604020202020204" pitchFamily="34" charset="0"/>
              <a:buChar char="•"/>
            </a:pPr>
            <a:r>
              <a:rPr lang="en-US" sz="1200" dirty="0"/>
              <a:t>Campus networks for higher education institutions are complex, since they may require teaching research networks, student networks, and operational dormitory networks.</a:t>
            </a:r>
            <a:endParaRPr lang="en-US" altLang="zh-CN" sz="1200" dirty="0"/>
          </a:p>
          <a:p>
            <a:pPr marL="176213" indent="-176213" fontAlgn="ctr">
              <a:lnSpc>
                <a:spcPct val="120000"/>
              </a:lnSpc>
              <a:spcAft>
                <a:spcPts val="300"/>
              </a:spcAft>
              <a:buFont typeface="Arial" panose="020B0604020202020204" pitchFamily="34" charset="0"/>
              <a:buChar char="•"/>
            </a:pPr>
            <a:r>
              <a:rPr lang="en-US" sz="1200" dirty="0"/>
              <a:t>High requirements on manageability, security, and </a:t>
            </a:r>
            <a:r>
              <a:rPr lang="en-US" sz="1200" dirty="0" smtClean="0"/>
              <a:t>advancement.</a:t>
            </a:r>
            <a:endParaRPr lang="en-US" sz="1200" dirty="0"/>
          </a:p>
        </p:txBody>
      </p:sp>
      <p:sp>
        <p:nvSpPr>
          <p:cNvPr id="20" name="矩形 19"/>
          <p:cNvSpPr/>
          <p:nvPr/>
        </p:nvSpPr>
        <p:spPr>
          <a:xfrm>
            <a:off x="6118691" y="3621667"/>
            <a:ext cx="2747310" cy="1259319"/>
          </a:xfrm>
          <a:prstGeom prst="rect">
            <a:avLst/>
          </a:prstGeom>
          <a:noFill/>
        </p:spPr>
        <p:txBody>
          <a:bodyPr wrap="square">
            <a:noAutofit/>
          </a:bodyPr>
          <a:lstStyle/>
          <a:p>
            <a:pPr marL="176213" indent="-176213" fontAlgn="ctr">
              <a:lnSpc>
                <a:spcPct val="120000"/>
              </a:lnSpc>
              <a:spcAft>
                <a:spcPts val="300"/>
              </a:spcAft>
              <a:buFont typeface="Arial" panose="020B0604020202020204" pitchFamily="34" charset="0"/>
              <a:buChar char="•"/>
            </a:pPr>
            <a:r>
              <a:rPr lang="en-US" sz="1200" dirty="0"/>
              <a:t>Refers to the internal network of government agencies.</a:t>
            </a:r>
            <a:endParaRPr lang="en-US" altLang="zh-CN" sz="1200" dirty="0"/>
          </a:p>
          <a:p>
            <a:pPr marL="176213" indent="-176213" fontAlgn="ctr">
              <a:lnSpc>
                <a:spcPct val="120000"/>
              </a:lnSpc>
              <a:spcAft>
                <a:spcPts val="300"/>
              </a:spcAft>
              <a:buFont typeface="Arial" panose="020B0604020202020204" pitchFamily="34" charset="0"/>
              <a:buChar char="•"/>
            </a:pPr>
            <a:r>
              <a:rPr lang="en-US" sz="1200" dirty="0"/>
              <a:t>Has high security requirements. Generally, the intranet and extranet are isolated to ensure the absolute security of confidential information.</a:t>
            </a:r>
          </a:p>
        </p:txBody>
      </p:sp>
      <p:sp>
        <p:nvSpPr>
          <p:cNvPr id="21" name="矩形 20"/>
          <p:cNvSpPr/>
          <p:nvPr/>
        </p:nvSpPr>
        <p:spPr>
          <a:xfrm>
            <a:off x="8985619" y="3621667"/>
            <a:ext cx="2763469" cy="3836948"/>
          </a:xfrm>
          <a:prstGeom prst="rect">
            <a:avLst/>
          </a:prstGeom>
          <a:noFill/>
        </p:spPr>
        <p:txBody>
          <a:bodyPr wrap="square">
            <a:noAutofit/>
          </a:bodyPr>
          <a:lstStyle/>
          <a:p>
            <a:pPr marL="176213" indent="-176213" fontAlgn="ctr">
              <a:lnSpc>
                <a:spcPct val="120000"/>
              </a:lnSpc>
              <a:spcAft>
                <a:spcPts val="300"/>
              </a:spcAft>
              <a:buFont typeface="Arial" panose="020B0604020202020204" pitchFamily="34" charset="0"/>
              <a:buChar char="•"/>
            </a:pPr>
            <a:r>
              <a:rPr lang="en-US" sz="1200" dirty="0"/>
              <a:t>Applicable to shopping malls, supermarkets, hotels, and parks.</a:t>
            </a:r>
            <a:endParaRPr lang="en-US" altLang="zh-CN" sz="1200" dirty="0"/>
          </a:p>
          <a:p>
            <a:pPr marL="176213" indent="-176213" fontAlgn="ctr">
              <a:lnSpc>
                <a:spcPct val="120000"/>
              </a:lnSpc>
              <a:spcAft>
                <a:spcPts val="300"/>
              </a:spcAft>
              <a:buFont typeface="Arial" panose="020B0604020202020204" pitchFamily="34" charset="0"/>
              <a:buChar char="•"/>
            </a:pPr>
            <a:r>
              <a:rPr lang="en-US" sz="1200" dirty="0"/>
              <a:t>Used to serve consumers and also contains subnets for internal office work.</a:t>
            </a:r>
            <a:endParaRPr lang="en-US" altLang="zh-CN" sz="1200" dirty="0"/>
          </a:p>
          <a:p>
            <a:pPr marL="176213" indent="-176213" fontAlgn="ctr">
              <a:lnSpc>
                <a:spcPct val="120000"/>
              </a:lnSpc>
              <a:spcAft>
                <a:spcPts val="300"/>
              </a:spcAft>
              <a:buFont typeface="Arial" panose="020B0604020202020204" pitchFamily="34" charset="0"/>
              <a:buChar char="•"/>
            </a:pPr>
            <a:r>
              <a:rPr lang="en-US" sz="1200" dirty="0"/>
              <a:t>Provides Internet access services and builds a business intelligence system to improve user experience, reduce O&amp;M costs, improve business efficiency, and realize value transfer.</a:t>
            </a:r>
            <a:endParaRPr lang="en-US" altLang="zh-CN" sz="1200" dirty="0"/>
          </a:p>
        </p:txBody>
      </p:sp>
    </p:spTree>
    <p:extLst>
      <p:ext uri="{BB962C8B-B14F-4D97-AF65-F5344CB8AC3E}">
        <p14:creationId xmlns:p14="http://schemas.microsoft.com/office/powerpoint/2010/main" val="35021821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noAutofit/>
          </a:bodyPr>
          <a:lstStyle/>
          <a:p>
            <a:r>
              <a:rPr lang="en-US" dirty="0"/>
              <a:t>SDN Overview</a:t>
            </a: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1724542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Typical </a:t>
            </a:r>
            <a:r>
              <a:rPr lang="en-US"/>
              <a:t>Logical ARCH </a:t>
            </a:r>
            <a:r>
              <a:rPr lang="en-US" dirty="0"/>
              <a:t>of a Campus Network</a:t>
            </a:r>
          </a:p>
        </p:txBody>
      </p:sp>
      <p:sp>
        <p:nvSpPr>
          <p:cNvPr id="3" name="圆角矩形 2"/>
          <p:cNvSpPr/>
          <p:nvPr/>
        </p:nvSpPr>
        <p:spPr>
          <a:xfrm>
            <a:off x="524934" y="1278524"/>
            <a:ext cx="6532071" cy="537334"/>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endParaRPr lang="en-US" altLang="zh-CN" sz="1200" kern="0" dirty="0">
              <a:solidFill>
                <a:srgbClr val="1D1D1A"/>
              </a:solidFill>
            </a:endParaRPr>
          </a:p>
        </p:txBody>
      </p:sp>
      <p:sp>
        <p:nvSpPr>
          <p:cNvPr id="4" name="文本框 3"/>
          <p:cNvSpPr txBox="1"/>
          <p:nvPr/>
        </p:nvSpPr>
        <p:spPr>
          <a:xfrm>
            <a:off x="507199" y="1393303"/>
            <a:ext cx="1457534" cy="307777"/>
          </a:xfrm>
          <a:prstGeom prst="rect">
            <a:avLst/>
          </a:prstGeom>
          <a:noFill/>
        </p:spPr>
        <p:txBody>
          <a:bodyPr wrap="square" rtlCol="0" anchor="ctr">
            <a:noAutofit/>
          </a:bodyPr>
          <a:lstStyle/>
          <a:p>
            <a:pPr algn="ctr" fontAlgn="ctr"/>
            <a:r>
              <a:rPr lang="en-US" sz="1200" b="1" dirty="0"/>
              <a:t>Service application platform</a:t>
            </a:r>
          </a:p>
        </p:txBody>
      </p:sp>
      <p:sp>
        <p:nvSpPr>
          <p:cNvPr id="5" name="文本框 4"/>
          <p:cNvSpPr txBox="1"/>
          <p:nvPr/>
        </p:nvSpPr>
        <p:spPr>
          <a:xfrm>
            <a:off x="2015068" y="1347582"/>
            <a:ext cx="1031051" cy="396000"/>
          </a:xfrm>
          <a:prstGeom prst="rect">
            <a:avLst/>
          </a:prstGeom>
          <a:solidFill>
            <a:srgbClr val="99DFF9"/>
          </a:solidFill>
        </p:spPr>
        <p:txBody>
          <a:bodyPr wrap="square" rtlCol="0" anchor="ctr">
            <a:noAutofit/>
          </a:bodyPr>
          <a:lstStyle/>
          <a:p>
            <a:pPr algn="ctr" fontAlgn="ctr"/>
            <a:r>
              <a:rPr lang="en-US" sz="1200" dirty="0"/>
              <a:t>LBS applications</a:t>
            </a:r>
          </a:p>
        </p:txBody>
      </p:sp>
      <p:sp>
        <p:nvSpPr>
          <p:cNvPr id="6" name="文本框 5"/>
          <p:cNvSpPr txBox="1"/>
          <p:nvPr/>
        </p:nvSpPr>
        <p:spPr>
          <a:xfrm>
            <a:off x="3185290" y="1347582"/>
            <a:ext cx="1053253" cy="396000"/>
          </a:xfrm>
          <a:prstGeom prst="rect">
            <a:avLst/>
          </a:prstGeom>
          <a:solidFill>
            <a:srgbClr val="99DFF9"/>
          </a:solidFill>
        </p:spPr>
        <p:txBody>
          <a:bodyPr wrap="square" rtlCol="0" anchor="ctr">
            <a:noAutofit/>
          </a:bodyPr>
          <a:lstStyle/>
          <a:p>
            <a:pPr algn="ctr" fontAlgn="ctr"/>
            <a:r>
              <a:rPr lang="en-US" sz="1200" dirty="0" err="1"/>
              <a:t>IoT</a:t>
            </a:r>
            <a:r>
              <a:rPr lang="en-US" sz="1200" dirty="0"/>
              <a:t> applications</a:t>
            </a:r>
          </a:p>
        </p:txBody>
      </p:sp>
      <p:sp>
        <p:nvSpPr>
          <p:cNvPr id="7" name="文本框 6"/>
          <p:cNvSpPr txBox="1"/>
          <p:nvPr/>
        </p:nvSpPr>
        <p:spPr>
          <a:xfrm>
            <a:off x="4318644" y="1347582"/>
            <a:ext cx="1261884" cy="396000"/>
          </a:xfrm>
          <a:prstGeom prst="rect">
            <a:avLst/>
          </a:prstGeom>
          <a:solidFill>
            <a:srgbClr val="99DFF9"/>
          </a:solidFill>
        </p:spPr>
        <p:txBody>
          <a:bodyPr wrap="square" rtlCol="0" anchor="ctr">
            <a:noAutofit/>
          </a:bodyPr>
          <a:lstStyle/>
          <a:p>
            <a:pPr algn="ctr" fontAlgn="ctr"/>
            <a:r>
              <a:rPr lang="en-US" sz="1200" dirty="0"/>
              <a:t>Big data applications</a:t>
            </a:r>
          </a:p>
        </p:txBody>
      </p:sp>
      <p:sp>
        <p:nvSpPr>
          <p:cNvPr id="8" name="文本框 7"/>
          <p:cNvSpPr txBox="1"/>
          <p:nvPr/>
        </p:nvSpPr>
        <p:spPr>
          <a:xfrm>
            <a:off x="5719699" y="1347582"/>
            <a:ext cx="1082348" cy="396000"/>
          </a:xfrm>
          <a:prstGeom prst="rect">
            <a:avLst/>
          </a:prstGeom>
          <a:solidFill>
            <a:srgbClr val="99DFF9"/>
          </a:solidFill>
        </p:spPr>
        <p:txBody>
          <a:bodyPr wrap="square" rtlCol="0" anchor="ctr">
            <a:noAutofit/>
          </a:bodyPr>
          <a:lstStyle/>
          <a:p>
            <a:pPr algn="ctr" fontAlgn="ctr"/>
            <a:r>
              <a:rPr lang="en-US" sz="1200" dirty="0"/>
              <a:t>Security applications</a:t>
            </a:r>
          </a:p>
        </p:txBody>
      </p:sp>
      <p:sp>
        <p:nvSpPr>
          <p:cNvPr id="9" name="圆角矩形 8"/>
          <p:cNvSpPr/>
          <p:nvPr/>
        </p:nvSpPr>
        <p:spPr>
          <a:xfrm>
            <a:off x="524934" y="2066890"/>
            <a:ext cx="3141134" cy="1364332"/>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endParaRPr lang="en-US" altLang="zh-CN" sz="1400" kern="0" dirty="0">
              <a:solidFill>
                <a:srgbClr val="1D1D1A"/>
              </a:solidFill>
            </a:endParaRPr>
          </a:p>
        </p:txBody>
      </p:sp>
      <p:sp>
        <p:nvSpPr>
          <p:cNvPr id="10" name="圆角矩形 9"/>
          <p:cNvSpPr/>
          <p:nvPr/>
        </p:nvSpPr>
        <p:spPr>
          <a:xfrm>
            <a:off x="3915871" y="2066890"/>
            <a:ext cx="3141134" cy="1364332"/>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endParaRPr lang="en-US" altLang="zh-CN" sz="1400" kern="0" dirty="0">
              <a:solidFill>
                <a:srgbClr val="1D1D1A"/>
              </a:solidFill>
            </a:endParaRPr>
          </a:p>
        </p:txBody>
      </p:sp>
      <p:sp>
        <p:nvSpPr>
          <p:cNvPr id="11" name="文本框 10"/>
          <p:cNvSpPr txBox="1"/>
          <p:nvPr/>
        </p:nvSpPr>
        <p:spPr>
          <a:xfrm>
            <a:off x="1464559" y="2335404"/>
            <a:ext cx="1261885" cy="307777"/>
          </a:xfrm>
          <a:prstGeom prst="rect">
            <a:avLst/>
          </a:prstGeom>
          <a:noFill/>
        </p:spPr>
        <p:txBody>
          <a:bodyPr wrap="square" rtlCol="0" anchor="ctr">
            <a:noAutofit/>
          </a:bodyPr>
          <a:lstStyle/>
          <a:p>
            <a:pPr algn="ctr" fontAlgn="ctr"/>
            <a:r>
              <a:rPr lang="en-US" sz="1200" b="1" dirty="0"/>
              <a:t>EMS</a:t>
            </a:r>
          </a:p>
        </p:txBody>
      </p:sp>
      <p:sp>
        <p:nvSpPr>
          <p:cNvPr id="12" name="文本框 11"/>
          <p:cNvSpPr txBox="1"/>
          <p:nvPr/>
        </p:nvSpPr>
        <p:spPr>
          <a:xfrm>
            <a:off x="4792125" y="2335404"/>
            <a:ext cx="1388627" cy="307777"/>
          </a:xfrm>
          <a:prstGeom prst="rect">
            <a:avLst/>
          </a:prstGeom>
          <a:noFill/>
        </p:spPr>
        <p:txBody>
          <a:bodyPr wrap="square" rtlCol="0" anchor="ctr">
            <a:noAutofit/>
          </a:bodyPr>
          <a:lstStyle/>
          <a:p>
            <a:pPr algn="ctr" fontAlgn="ctr"/>
            <a:r>
              <a:rPr lang="en-US" sz="1200" b="1" dirty="0"/>
              <a:t>Security platform</a:t>
            </a:r>
          </a:p>
        </p:txBody>
      </p:sp>
      <p:sp>
        <p:nvSpPr>
          <p:cNvPr id="14" name="文本框 13"/>
          <p:cNvSpPr txBox="1"/>
          <p:nvPr/>
        </p:nvSpPr>
        <p:spPr>
          <a:xfrm>
            <a:off x="1080032" y="2700766"/>
            <a:ext cx="2272489" cy="551438"/>
          </a:xfrm>
          <a:prstGeom prst="rect">
            <a:avLst/>
          </a:prstGeom>
          <a:noFill/>
        </p:spPr>
        <p:txBody>
          <a:bodyPr wrap="square" rtlCol="0" anchor="ctr">
            <a:noAutofit/>
          </a:bodyPr>
          <a:lstStyle/>
          <a:p>
            <a:pPr algn="ctr" fontAlgn="ctr"/>
            <a:r>
              <a:rPr lang="en-US" sz="1200" dirty="0"/>
              <a:t>Device monitoring   Configuration management   Fault management ...</a:t>
            </a:r>
            <a:endParaRPr lang="en-US" altLang="zh-CN" sz="1200" dirty="0"/>
          </a:p>
        </p:txBody>
      </p:sp>
      <p:sp>
        <p:nvSpPr>
          <p:cNvPr id="15" name="文本框 14"/>
          <p:cNvSpPr txBox="1"/>
          <p:nvPr/>
        </p:nvSpPr>
        <p:spPr>
          <a:xfrm>
            <a:off x="4387311" y="2769565"/>
            <a:ext cx="2258421" cy="307777"/>
          </a:xfrm>
          <a:prstGeom prst="rect">
            <a:avLst/>
          </a:prstGeom>
          <a:noFill/>
        </p:spPr>
        <p:txBody>
          <a:bodyPr wrap="square" rtlCol="0" anchor="ctr">
            <a:noAutofit/>
          </a:bodyPr>
          <a:lstStyle/>
          <a:p>
            <a:pPr algn="ctr" fontAlgn="ctr"/>
            <a:r>
              <a:rPr lang="en-US" sz="1200" dirty="0"/>
              <a:t>Security monitoring    </a:t>
            </a:r>
          </a:p>
          <a:p>
            <a:pPr algn="ctr" fontAlgn="ctr"/>
            <a:r>
              <a:rPr lang="en-US" sz="1200" dirty="0"/>
              <a:t>Policy control    </a:t>
            </a:r>
          </a:p>
          <a:p>
            <a:pPr algn="ctr" fontAlgn="ctr"/>
            <a:r>
              <a:rPr lang="en-US" sz="1200" dirty="0"/>
              <a:t>Threat detection</a:t>
            </a:r>
          </a:p>
        </p:txBody>
      </p:sp>
      <p:sp>
        <p:nvSpPr>
          <p:cNvPr id="16" name="圆角矩形 15"/>
          <p:cNvSpPr/>
          <p:nvPr/>
        </p:nvSpPr>
        <p:spPr>
          <a:xfrm>
            <a:off x="524934" y="3665751"/>
            <a:ext cx="6532072" cy="1879798"/>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endParaRPr lang="en-US" altLang="zh-CN" sz="1200" kern="0" dirty="0">
              <a:solidFill>
                <a:srgbClr val="1D1D1A"/>
              </a:solidFill>
            </a:endParaRPr>
          </a:p>
        </p:txBody>
      </p:sp>
      <p:sp>
        <p:nvSpPr>
          <p:cNvPr id="17" name="圆角矩形 16"/>
          <p:cNvSpPr/>
          <p:nvPr/>
        </p:nvSpPr>
        <p:spPr>
          <a:xfrm>
            <a:off x="524934" y="5820492"/>
            <a:ext cx="6532071" cy="513525"/>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endParaRPr lang="en-US" altLang="zh-CN" sz="1200" kern="0" dirty="0">
              <a:solidFill>
                <a:srgbClr val="1D1D1A"/>
              </a:solidFill>
            </a:endParaRPr>
          </a:p>
        </p:txBody>
      </p:sp>
      <p:sp>
        <p:nvSpPr>
          <p:cNvPr id="18" name="文本框 17"/>
          <p:cNvSpPr txBox="1"/>
          <p:nvPr/>
        </p:nvSpPr>
        <p:spPr>
          <a:xfrm>
            <a:off x="584200" y="3806577"/>
            <a:ext cx="1739899" cy="307777"/>
          </a:xfrm>
          <a:prstGeom prst="rect">
            <a:avLst/>
          </a:prstGeom>
          <a:noFill/>
        </p:spPr>
        <p:txBody>
          <a:bodyPr wrap="square" rtlCol="0" anchor="ctr">
            <a:noAutofit/>
          </a:bodyPr>
          <a:lstStyle/>
          <a:p>
            <a:pPr algn="ctr" fontAlgn="ctr"/>
            <a:r>
              <a:rPr lang="en-US" sz="1200" b="1" dirty="0"/>
              <a:t>Campus data network</a:t>
            </a:r>
          </a:p>
        </p:txBody>
      </p:sp>
      <p:sp>
        <p:nvSpPr>
          <p:cNvPr id="20" name="文本框 19"/>
          <p:cNvSpPr txBox="1"/>
          <p:nvPr/>
        </p:nvSpPr>
        <p:spPr>
          <a:xfrm>
            <a:off x="584201" y="5923366"/>
            <a:ext cx="902811" cy="307777"/>
          </a:xfrm>
          <a:prstGeom prst="rect">
            <a:avLst/>
          </a:prstGeom>
          <a:noFill/>
        </p:spPr>
        <p:txBody>
          <a:bodyPr wrap="square" rtlCol="0" anchor="ctr">
            <a:noAutofit/>
          </a:bodyPr>
          <a:lstStyle/>
          <a:p>
            <a:pPr algn="ctr" fontAlgn="ctr"/>
            <a:r>
              <a:rPr lang="en-US" sz="1200" b="1" dirty="0"/>
              <a:t>Terminal</a:t>
            </a:r>
          </a:p>
        </p:txBody>
      </p:sp>
      <p:pic>
        <p:nvPicPr>
          <p:cNvPr id="21" name="图片 14" descr="日志告警服务器-蓝.png"/>
          <p:cNvPicPr>
            <a:picLocks noChangeAspect="1"/>
          </p:cNvPicPr>
          <p:nvPr/>
        </p:nvPicPr>
        <p:blipFill>
          <a:blip r:embed="rId3" cstate="print"/>
          <a:stretch>
            <a:fillRect/>
          </a:stretch>
        </p:blipFill>
        <p:spPr>
          <a:xfrm>
            <a:off x="4613511" y="5938022"/>
            <a:ext cx="445956" cy="278465"/>
          </a:xfrm>
          <a:prstGeom prst="rect">
            <a:avLst/>
          </a:prstGeom>
        </p:spPr>
      </p:pic>
      <p:pic>
        <p:nvPicPr>
          <p:cNvPr id="22" name="图片 11" descr="开放网络-蓝.png"/>
          <p:cNvPicPr>
            <a:picLocks noChangeAspect="1"/>
          </p:cNvPicPr>
          <p:nvPr/>
        </p:nvPicPr>
        <p:blipFill>
          <a:blip r:embed="rId4" cstate="print"/>
          <a:stretch>
            <a:fillRect/>
          </a:stretch>
        </p:blipFill>
        <p:spPr>
          <a:xfrm>
            <a:off x="5385313" y="5905609"/>
            <a:ext cx="445956" cy="343290"/>
          </a:xfrm>
          <a:prstGeom prst="rect">
            <a:avLst/>
          </a:prstGeom>
        </p:spPr>
      </p:pic>
      <p:pic>
        <p:nvPicPr>
          <p:cNvPr id="23" name="图片 42" descr="IP电话.png"/>
          <p:cNvPicPr>
            <a:picLocks noChangeAspect="1"/>
          </p:cNvPicPr>
          <p:nvPr/>
        </p:nvPicPr>
        <p:blipFill>
          <a:blip r:embed="rId5" cstate="print"/>
          <a:stretch>
            <a:fillRect/>
          </a:stretch>
        </p:blipFill>
        <p:spPr>
          <a:xfrm>
            <a:off x="1847486" y="5903905"/>
            <a:ext cx="368791" cy="346698"/>
          </a:xfrm>
          <a:prstGeom prst="rect">
            <a:avLst/>
          </a:prstGeom>
        </p:spPr>
      </p:pic>
      <p:pic>
        <p:nvPicPr>
          <p:cNvPr id="24" name="图片 158" descr="SAN网络-蓝.png"/>
          <p:cNvPicPr>
            <a:picLocks noChangeAspect="1"/>
          </p:cNvPicPr>
          <p:nvPr/>
        </p:nvPicPr>
        <p:blipFill>
          <a:blip r:embed="rId6" cstate="print"/>
          <a:stretch>
            <a:fillRect/>
          </a:stretch>
        </p:blipFill>
        <p:spPr>
          <a:xfrm>
            <a:off x="3314250" y="5878022"/>
            <a:ext cx="243218" cy="398465"/>
          </a:xfrm>
          <a:prstGeom prst="rect">
            <a:avLst/>
          </a:prstGeom>
        </p:spPr>
      </p:pic>
      <p:pic>
        <p:nvPicPr>
          <p:cNvPr id="25" name="图片 157" descr="故障链路.png"/>
          <p:cNvPicPr>
            <a:picLocks noChangeAspect="1"/>
          </p:cNvPicPr>
          <p:nvPr/>
        </p:nvPicPr>
        <p:blipFill>
          <a:blip r:embed="rId7" cstate="print"/>
          <a:stretch>
            <a:fillRect/>
          </a:stretch>
        </p:blipFill>
        <p:spPr>
          <a:xfrm>
            <a:off x="2542123" y="5910863"/>
            <a:ext cx="446281" cy="332783"/>
          </a:xfrm>
          <a:prstGeom prst="rect">
            <a:avLst/>
          </a:prstGeom>
        </p:spPr>
      </p:pic>
      <p:pic>
        <p:nvPicPr>
          <p:cNvPr id="26" name="图片 47" descr="打印机.png"/>
          <p:cNvPicPr>
            <a:picLocks noChangeAspect="1"/>
          </p:cNvPicPr>
          <p:nvPr/>
        </p:nvPicPr>
        <p:blipFill>
          <a:blip r:embed="rId8" cstate="print"/>
          <a:stretch>
            <a:fillRect/>
          </a:stretch>
        </p:blipFill>
        <p:spPr>
          <a:xfrm>
            <a:off x="3883314" y="5916322"/>
            <a:ext cx="404351" cy="321864"/>
          </a:xfrm>
          <a:prstGeom prst="rect">
            <a:avLst/>
          </a:prstGeom>
        </p:spPr>
      </p:pic>
      <p:grpSp>
        <p:nvGrpSpPr>
          <p:cNvPr id="27" name="组合 211"/>
          <p:cNvGrpSpPr/>
          <p:nvPr/>
        </p:nvGrpSpPr>
        <p:grpSpPr>
          <a:xfrm>
            <a:off x="6157116" y="5960788"/>
            <a:ext cx="515863" cy="232932"/>
            <a:chOff x="5310188" y="1243013"/>
            <a:chExt cx="915988" cy="414338"/>
          </a:xfrm>
          <a:solidFill>
            <a:srgbClr val="7A7B7C"/>
          </a:solidFill>
        </p:grpSpPr>
        <p:sp>
          <p:nvSpPr>
            <p:cNvPr id="28" name="Freeform 106"/>
            <p:cNvSpPr>
              <a:spLocks/>
            </p:cNvSpPr>
            <p:nvPr/>
          </p:nvSpPr>
          <p:spPr bwMode="auto">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29" name="Freeform 107"/>
            <p:cNvSpPr>
              <a:spLocks/>
            </p:cNvSpPr>
            <p:nvPr/>
          </p:nvSpPr>
          <p:spPr bwMode="auto">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30" name="Freeform 108"/>
            <p:cNvSpPr>
              <a:spLocks/>
            </p:cNvSpPr>
            <p:nvPr/>
          </p:nvSpPr>
          <p:spPr bwMode="auto">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31" name="Freeform 109"/>
            <p:cNvSpPr>
              <a:spLocks/>
            </p:cNvSpPr>
            <p:nvPr/>
          </p:nvSpPr>
          <p:spPr bwMode="auto">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32" name="Freeform 110"/>
            <p:cNvSpPr>
              <a:spLocks/>
            </p:cNvSpPr>
            <p:nvPr/>
          </p:nvSpPr>
          <p:spPr bwMode="auto">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33" name="Freeform 111"/>
            <p:cNvSpPr>
              <a:spLocks noEditPoints="1"/>
            </p:cNvSpPr>
            <p:nvPr/>
          </p:nvSpPr>
          <p:spPr bwMode="auto">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34" name="Freeform 112"/>
            <p:cNvSpPr>
              <a:spLocks/>
            </p:cNvSpPr>
            <p:nvPr/>
          </p:nvSpPr>
          <p:spPr bwMode="auto">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sp>
          <p:nvSpPr>
            <p:cNvPr id="35" name="Freeform 113"/>
            <p:cNvSpPr>
              <a:spLocks/>
            </p:cNvSpPr>
            <p:nvPr/>
          </p:nvSpPr>
          <p:spPr bwMode="auto">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wrap="square" anchor="ctr">
              <a:noAutofit/>
            </a:bodyPr>
            <a:lstStyle/>
            <a:p>
              <a:pPr algn="ctr" defTabSz="456512" fontAlgn="ctr">
                <a:defRPr/>
              </a:pPr>
              <a:endParaRPr lang="en-US" altLang="zh-CN" sz="1400" dirty="0"/>
            </a:p>
          </p:txBody>
        </p:sp>
      </p:grpSp>
      <p:grpSp>
        <p:nvGrpSpPr>
          <p:cNvPr id="95" name="组合 94"/>
          <p:cNvGrpSpPr/>
          <p:nvPr/>
        </p:nvGrpSpPr>
        <p:grpSpPr>
          <a:xfrm>
            <a:off x="2897806" y="3758099"/>
            <a:ext cx="1786326" cy="1716871"/>
            <a:chOff x="3012262" y="3606123"/>
            <a:chExt cx="1786326" cy="1716871"/>
          </a:xfrm>
        </p:grpSpPr>
        <p:pic>
          <p:nvPicPr>
            <p:cNvPr id="38" name="图片 105" descr="AP.png"/>
            <p:cNvPicPr>
              <a:picLocks noChangeAspect="1"/>
            </p:cNvPicPr>
            <p:nvPr/>
          </p:nvPicPr>
          <p:blipFill>
            <a:blip r:embed="rId9" cstate="print"/>
            <a:stretch>
              <a:fillRect/>
            </a:stretch>
          </p:blipFill>
          <p:spPr>
            <a:xfrm>
              <a:off x="4570899" y="5137711"/>
              <a:ext cx="226457" cy="185283"/>
            </a:xfrm>
            <a:prstGeom prst="rect">
              <a:avLst/>
            </a:prstGeom>
          </p:spPr>
        </p:pic>
        <p:cxnSp>
          <p:nvCxnSpPr>
            <p:cNvPr id="39" name="Straight Connector 9"/>
            <p:cNvCxnSpPr>
              <a:stCxn id="38" idx="0"/>
              <a:endCxn id="66" idx="2"/>
            </p:cNvCxnSpPr>
            <p:nvPr/>
          </p:nvCxnSpPr>
          <p:spPr>
            <a:xfrm flipV="1">
              <a:off x="4684128" y="5011327"/>
              <a:ext cx="626" cy="126384"/>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0" name="图片 105" descr="AP.png"/>
            <p:cNvPicPr>
              <a:picLocks noChangeAspect="1"/>
            </p:cNvPicPr>
            <p:nvPr/>
          </p:nvPicPr>
          <p:blipFill>
            <a:blip r:embed="rId9" cstate="print"/>
            <a:stretch>
              <a:fillRect/>
            </a:stretch>
          </p:blipFill>
          <p:spPr>
            <a:xfrm>
              <a:off x="3565853" y="5137711"/>
              <a:ext cx="226457" cy="185283"/>
            </a:xfrm>
            <a:prstGeom prst="rect">
              <a:avLst/>
            </a:prstGeom>
          </p:spPr>
        </p:pic>
        <p:pic>
          <p:nvPicPr>
            <p:cNvPr id="41" name="图片 86" descr="核心交换机.png"/>
            <p:cNvPicPr>
              <a:picLocks noChangeAspect="1"/>
            </p:cNvPicPr>
            <p:nvPr/>
          </p:nvPicPr>
          <p:blipFill>
            <a:blip r:embed="rId10" cstate="print"/>
            <a:stretch>
              <a:fillRect/>
            </a:stretch>
          </p:blipFill>
          <p:spPr>
            <a:xfrm>
              <a:off x="3529636" y="3936226"/>
              <a:ext cx="226457" cy="185283"/>
            </a:xfrm>
            <a:prstGeom prst="rect">
              <a:avLst/>
            </a:prstGeom>
          </p:spPr>
        </p:pic>
        <p:pic>
          <p:nvPicPr>
            <p:cNvPr id="42" name="图片 86" descr="核心交换机.png"/>
            <p:cNvPicPr>
              <a:picLocks noChangeAspect="1"/>
            </p:cNvPicPr>
            <p:nvPr/>
          </p:nvPicPr>
          <p:blipFill>
            <a:blip r:embed="rId10" cstate="print"/>
            <a:stretch>
              <a:fillRect/>
            </a:stretch>
          </p:blipFill>
          <p:spPr>
            <a:xfrm>
              <a:off x="4084620" y="3936226"/>
              <a:ext cx="226457" cy="185283"/>
            </a:xfrm>
            <a:prstGeom prst="rect">
              <a:avLst/>
            </a:prstGeom>
          </p:spPr>
        </p:pic>
        <p:cxnSp>
          <p:nvCxnSpPr>
            <p:cNvPr id="43" name="Straight Connector 14"/>
            <p:cNvCxnSpPr>
              <a:stCxn id="41" idx="3"/>
              <a:endCxn id="42" idx="1"/>
            </p:cNvCxnSpPr>
            <p:nvPr/>
          </p:nvCxnSpPr>
          <p:spPr>
            <a:xfrm>
              <a:off x="3756093" y="4028869"/>
              <a:ext cx="328527"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4" name="图片 87" descr="汇聚交换机.png"/>
            <p:cNvPicPr>
              <a:picLocks noChangeAspect="1"/>
            </p:cNvPicPr>
            <p:nvPr/>
          </p:nvPicPr>
          <p:blipFill>
            <a:blip r:embed="rId11" cstate="print"/>
            <a:stretch>
              <a:fillRect/>
            </a:stretch>
          </p:blipFill>
          <p:spPr>
            <a:xfrm>
              <a:off x="3012868" y="4380314"/>
              <a:ext cx="226457" cy="185283"/>
            </a:xfrm>
            <a:prstGeom prst="rect">
              <a:avLst/>
            </a:prstGeom>
          </p:spPr>
        </p:pic>
        <p:pic>
          <p:nvPicPr>
            <p:cNvPr id="45" name="图片 87" descr="汇聚交换机.png"/>
            <p:cNvPicPr>
              <a:picLocks noChangeAspect="1"/>
            </p:cNvPicPr>
            <p:nvPr/>
          </p:nvPicPr>
          <p:blipFill>
            <a:blip r:embed="rId11" cstate="print"/>
            <a:stretch>
              <a:fillRect/>
            </a:stretch>
          </p:blipFill>
          <p:spPr>
            <a:xfrm>
              <a:off x="3566519" y="4380314"/>
              <a:ext cx="226457" cy="185283"/>
            </a:xfrm>
            <a:prstGeom prst="rect">
              <a:avLst/>
            </a:prstGeom>
          </p:spPr>
        </p:pic>
        <p:cxnSp>
          <p:nvCxnSpPr>
            <p:cNvPr id="46" name="Straight Connector 17"/>
            <p:cNvCxnSpPr>
              <a:stCxn id="44" idx="3"/>
              <a:endCxn id="45" idx="1"/>
            </p:cNvCxnSpPr>
            <p:nvPr/>
          </p:nvCxnSpPr>
          <p:spPr>
            <a:xfrm>
              <a:off x="3239325" y="4472957"/>
              <a:ext cx="327194"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7" name="图片 87" descr="汇聚交换机.png"/>
            <p:cNvPicPr>
              <a:picLocks noChangeAspect="1"/>
            </p:cNvPicPr>
            <p:nvPr/>
          </p:nvPicPr>
          <p:blipFill>
            <a:blip r:embed="rId11" cstate="print"/>
            <a:stretch>
              <a:fillRect/>
            </a:stretch>
          </p:blipFill>
          <p:spPr>
            <a:xfrm>
              <a:off x="4017208" y="4380314"/>
              <a:ext cx="226457" cy="185283"/>
            </a:xfrm>
            <a:prstGeom prst="rect">
              <a:avLst/>
            </a:prstGeom>
          </p:spPr>
        </p:pic>
        <p:pic>
          <p:nvPicPr>
            <p:cNvPr id="48" name="图片 87" descr="汇聚交换机.png"/>
            <p:cNvPicPr>
              <a:picLocks noChangeAspect="1"/>
            </p:cNvPicPr>
            <p:nvPr/>
          </p:nvPicPr>
          <p:blipFill>
            <a:blip r:embed="rId11" cstate="print"/>
            <a:stretch>
              <a:fillRect/>
            </a:stretch>
          </p:blipFill>
          <p:spPr>
            <a:xfrm>
              <a:off x="4571525" y="4380314"/>
              <a:ext cx="226457" cy="185283"/>
            </a:xfrm>
            <a:prstGeom prst="rect">
              <a:avLst/>
            </a:prstGeom>
          </p:spPr>
        </p:pic>
        <p:cxnSp>
          <p:nvCxnSpPr>
            <p:cNvPr id="49" name="Straight Connector 22"/>
            <p:cNvCxnSpPr>
              <a:stCxn id="47" idx="3"/>
              <a:endCxn id="48" idx="1"/>
            </p:cNvCxnSpPr>
            <p:nvPr/>
          </p:nvCxnSpPr>
          <p:spPr>
            <a:xfrm>
              <a:off x="4243665" y="4472957"/>
              <a:ext cx="327862"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23"/>
            <p:cNvCxnSpPr>
              <a:stCxn id="44" idx="0"/>
              <a:endCxn id="41" idx="2"/>
            </p:cNvCxnSpPr>
            <p:nvPr/>
          </p:nvCxnSpPr>
          <p:spPr>
            <a:xfrm flipV="1">
              <a:off x="3126097" y="4121509"/>
              <a:ext cx="516768"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24"/>
            <p:cNvCxnSpPr>
              <a:stCxn id="45" idx="0"/>
              <a:endCxn id="42" idx="2"/>
            </p:cNvCxnSpPr>
            <p:nvPr/>
          </p:nvCxnSpPr>
          <p:spPr>
            <a:xfrm flipV="1">
              <a:off x="3679748" y="4121509"/>
              <a:ext cx="518101"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a:stCxn id="47" idx="0"/>
              <a:endCxn id="41" idx="2"/>
            </p:cNvCxnSpPr>
            <p:nvPr/>
          </p:nvCxnSpPr>
          <p:spPr>
            <a:xfrm flipH="1" flipV="1">
              <a:off x="3642865" y="4121509"/>
              <a:ext cx="487572"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26"/>
            <p:cNvCxnSpPr>
              <a:stCxn id="48" idx="0"/>
              <a:endCxn id="42" idx="2"/>
            </p:cNvCxnSpPr>
            <p:nvPr/>
          </p:nvCxnSpPr>
          <p:spPr>
            <a:xfrm flipH="1" flipV="1">
              <a:off x="4197849" y="4121509"/>
              <a:ext cx="486905"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5" name="图片 106" descr="堆叠交换机蓝.png"/>
            <p:cNvPicPr>
              <a:picLocks noChangeAspect="1"/>
            </p:cNvPicPr>
            <p:nvPr/>
          </p:nvPicPr>
          <p:blipFill>
            <a:blip r:embed="rId12" cstate="print"/>
            <a:stretch>
              <a:fillRect/>
            </a:stretch>
          </p:blipFill>
          <p:spPr>
            <a:xfrm>
              <a:off x="3012262" y="4825053"/>
              <a:ext cx="227668" cy="186274"/>
            </a:xfrm>
            <a:prstGeom prst="rect">
              <a:avLst/>
            </a:prstGeom>
          </p:spPr>
        </p:pic>
        <p:pic>
          <p:nvPicPr>
            <p:cNvPr id="56" name="图片 106" descr="堆叠交换机蓝.png"/>
            <p:cNvPicPr>
              <a:picLocks noChangeAspect="1"/>
            </p:cNvPicPr>
            <p:nvPr/>
          </p:nvPicPr>
          <p:blipFill>
            <a:blip r:embed="rId12" cstate="print"/>
            <a:stretch>
              <a:fillRect/>
            </a:stretch>
          </p:blipFill>
          <p:spPr>
            <a:xfrm>
              <a:off x="3565913" y="4825053"/>
              <a:ext cx="227668" cy="186274"/>
            </a:xfrm>
            <a:prstGeom prst="rect">
              <a:avLst/>
            </a:prstGeom>
          </p:spPr>
        </p:pic>
        <p:cxnSp>
          <p:nvCxnSpPr>
            <p:cNvPr id="57" name="Straight Connector 30"/>
            <p:cNvCxnSpPr>
              <a:stCxn id="55" idx="0"/>
              <a:endCxn id="44" idx="2"/>
            </p:cNvCxnSpPr>
            <p:nvPr/>
          </p:nvCxnSpPr>
          <p:spPr>
            <a:xfrm flipV="1">
              <a:off x="3126097"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31"/>
            <p:cNvCxnSpPr>
              <a:stCxn id="55" idx="0"/>
              <a:endCxn id="45" idx="2"/>
            </p:cNvCxnSpPr>
            <p:nvPr/>
          </p:nvCxnSpPr>
          <p:spPr>
            <a:xfrm flipV="1">
              <a:off x="3126097" y="4565598"/>
              <a:ext cx="553651"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32"/>
            <p:cNvCxnSpPr>
              <a:stCxn id="56" idx="0"/>
              <a:endCxn id="44" idx="2"/>
            </p:cNvCxnSpPr>
            <p:nvPr/>
          </p:nvCxnSpPr>
          <p:spPr>
            <a:xfrm flipH="1" flipV="1">
              <a:off x="3126097" y="4565598"/>
              <a:ext cx="553651"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0" name="Straight Connector 33"/>
            <p:cNvCxnSpPr>
              <a:stCxn id="56" idx="0"/>
              <a:endCxn id="45" idx="2"/>
            </p:cNvCxnSpPr>
            <p:nvPr/>
          </p:nvCxnSpPr>
          <p:spPr>
            <a:xfrm flipV="1">
              <a:off x="3679748"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61" name="Group 34"/>
            <p:cNvGrpSpPr/>
            <p:nvPr/>
          </p:nvGrpSpPr>
          <p:grpSpPr>
            <a:xfrm>
              <a:off x="3347992" y="4904648"/>
              <a:ext cx="109858" cy="25992"/>
              <a:chOff x="559282" y="6488261"/>
              <a:chExt cx="261965" cy="61979"/>
            </a:xfrm>
            <a:solidFill>
              <a:schemeClr val="bg1">
                <a:lumMod val="50000"/>
              </a:schemeClr>
            </a:solidFill>
          </p:grpSpPr>
          <p:sp>
            <p:nvSpPr>
              <p:cNvPr id="62" name="Oval 35"/>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63" name="Oval 36"/>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64" name="Oval 37"/>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grpSp>
        <p:pic>
          <p:nvPicPr>
            <p:cNvPr id="65" name="图片 106" descr="堆叠交换机蓝.png"/>
            <p:cNvPicPr>
              <a:picLocks noChangeAspect="1"/>
            </p:cNvPicPr>
            <p:nvPr/>
          </p:nvPicPr>
          <p:blipFill>
            <a:blip r:embed="rId12" cstate="print"/>
            <a:stretch>
              <a:fillRect/>
            </a:stretch>
          </p:blipFill>
          <p:spPr>
            <a:xfrm>
              <a:off x="4016602" y="4825053"/>
              <a:ext cx="227668" cy="186274"/>
            </a:xfrm>
            <a:prstGeom prst="rect">
              <a:avLst/>
            </a:prstGeom>
          </p:spPr>
        </p:pic>
        <p:pic>
          <p:nvPicPr>
            <p:cNvPr id="66" name="图片 106" descr="堆叠交换机蓝.png"/>
            <p:cNvPicPr>
              <a:picLocks noChangeAspect="1"/>
            </p:cNvPicPr>
            <p:nvPr/>
          </p:nvPicPr>
          <p:blipFill>
            <a:blip r:embed="rId12" cstate="print"/>
            <a:stretch>
              <a:fillRect/>
            </a:stretch>
          </p:blipFill>
          <p:spPr>
            <a:xfrm>
              <a:off x="4570920" y="4825053"/>
              <a:ext cx="227668" cy="186274"/>
            </a:xfrm>
            <a:prstGeom prst="rect">
              <a:avLst/>
            </a:prstGeom>
          </p:spPr>
        </p:pic>
        <p:grpSp>
          <p:nvGrpSpPr>
            <p:cNvPr id="67" name="Group 40"/>
            <p:cNvGrpSpPr/>
            <p:nvPr/>
          </p:nvGrpSpPr>
          <p:grpSpPr>
            <a:xfrm>
              <a:off x="4352999" y="4904648"/>
              <a:ext cx="109858" cy="25992"/>
              <a:chOff x="559282" y="6488261"/>
              <a:chExt cx="261965" cy="61979"/>
            </a:xfrm>
            <a:solidFill>
              <a:schemeClr val="bg1">
                <a:lumMod val="50000"/>
              </a:schemeClr>
            </a:solidFill>
          </p:grpSpPr>
          <p:sp>
            <p:nvSpPr>
              <p:cNvPr id="68" name="Oval 4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69" name="Oval 42"/>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70" name="Oval 43"/>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grpSp>
        <p:cxnSp>
          <p:nvCxnSpPr>
            <p:cNvPr id="71" name="Straight Connector 44"/>
            <p:cNvCxnSpPr>
              <a:stCxn id="65" idx="0"/>
              <a:endCxn id="47" idx="2"/>
            </p:cNvCxnSpPr>
            <p:nvPr/>
          </p:nvCxnSpPr>
          <p:spPr>
            <a:xfrm flipV="1">
              <a:off x="4130435"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45"/>
            <p:cNvCxnSpPr>
              <a:stCxn id="66" idx="0"/>
              <a:endCxn id="48" idx="2"/>
            </p:cNvCxnSpPr>
            <p:nvPr/>
          </p:nvCxnSpPr>
          <p:spPr>
            <a:xfrm flipV="1">
              <a:off x="4684754"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46"/>
            <p:cNvCxnSpPr>
              <a:stCxn id="65" idx="0"/>
              <a:endCxn id="48" idx="2"/>
            </p:cNvCxnSpPr>
            <p:nvPr/>
          </p:nvCxnSpPr>
          <p:spPr>
            <a:xfrm flipV="1">
              <a:off x="4130435" y="4565598"/>
              <a:ext cx="554318"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47"/>
            <p:cNvCxnSpPr>
              <a:stCxn id="66" idx="0"/>
              <a:endCxn id="47" idx="2"/>
            </p:cNvCxnSpPr>
            <p:nvPr/>
          </p:nvCxnSpPr>
          <p:spPr>
            <a:xfrm flipH="1" flipV="1">
              <a:off x="4130435" y="4565598"/>
              <a:ext cx="554318"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48"/>
            <p:cNvCxnSpPr>
              <a:stCxn id="40" idx="0"/>
              <a:endCxn id="56" idx="2"/>
            </p:cNvCxnSpPr>
            <p:nvPr/>
          </p:nvCxnSpPr>
          <p:spPr>
            <a:xfrm flipV="1">
              <a:off x="3679082" y="5011327"/>
              <a:ext cx="666" cy="126384"/>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8" name="Straight Connector 52"/>
            <p:cNvCxnSpPr>
              <a:endCxn id="42" idx="0"/>
            </p:cNvCxnSpPr>
            <p:nvPr/>
          </p:nvCxnSpPr>
          <p:spPr>
            <a:xfrm>
              <a:off x="4197848" y="3792396"/>
              <a:ext cx="1" cy="14383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53"/>
            <p:cNvCxnSpPr>
              <a:endCxn id="41" idx="0"/>
            </p:cNvCxnSpPr>
            <p:nvPr/>
          </p:nvCxnSpPr>
          <p:spPr>
            <a:xfrm>
              <a:off x="3642865" y="3792396"/>
              <a:ext cx="0" cy="14383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6" name="图片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520538" y="3606123"/>
              <a:ext cx="227668" cy="186273"/>
            </a:xfrm>
            <a:prstGeom prst="rect">
              <a:avLst/>
            </a:prstGeom>
          </p:spPr>
        </p:pic>
        <p:pic>
          <p:nvPicPr>
            <p:cNvPr id="87" name="图片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084014" y="3606123"/>
              <a:ext cx="227668" cy="186273"/>
            </a:xfrm>
            <a:prstGeom prst="rect">
              <a:avLst/>
            </a:prstGeom>
          </p:spPr>
        </p:pic>
        <p:cxnSp>
          <p:nvCxnSpPr>
            <p:cNvPr id="88" name="Straight Connector 93"/>
            <p:cNvCxnSpPr>
              <a:stCxn id="86" idx="3"/>
              <a:endCxn id="87" idx="1"/>
            </p:cNvCxnSpPr>
            <p:nvPr/>
          </p:nvCxnSpPr>
          <p:spPr>
            <a:xfrm>
              <a:off x="3748206" y="3699260"/>
              <a:ext cx="335807"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96" name="上下箭头 95"/>
          <p:cNvSpPr/>
          <p:nvPr/>
        </p:nvSpPr>
        <p:spPr>
          <a:xfrm>
            <a:off x="3698724" y="5568786"/>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97" name="上下箭头 96"/>
          <p:cNvSpPr/>
          <p:nvPr/>
        </p:nvSpPr>
        <p:spPr>
          <a:xfrm>
            <a:off x="2041735" y="3431222"/>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98" name="上下箭头 97"/>
          <p:cNvSpPr/>
          <p:nvPr/>
        </p:nvSpPr>
        <p:spPr>
          <a:xfrm>
            <a:off x="5407147" y="3431222"/>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99" name="上下箭头 98"/>
          <p:cNvSpPr/>
          <p:nvPr/>
        </p:nvSpPr>
        <p:spPr>
          <a:xfrm>
            <a:off x="2041735" y="1830946"/>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100" name="上下箭头 99"/>
          <p:cNvSpPr/>
          <p:nvPr/>
        </p:nvSpPr>
        <p:spPr>
          <a:xfrm>
            <a:off x="5412967" y="1830946"/>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101" name="文本框 100"/>
          <p:cNvSpPr txBox="1"/>
          <p:nvPr/>
        </p:nvSpPr>
        <p:spPr>
          <a:xfrm>
            <a:off x="7203686" y="3866402"/>
            <a:ext cx="4680053" cy="665888"/>
          </a:xfrm>
          <a:prstGeom prst="rect">
            <a:avLst/>
          </a:prstGeom>
          <a:noFill/>
        </p:spPr>
        <p:txBody>
          <a:bodyPr wrap="square" rtlCol="0">
            <a:noAutofit/>
          </a:bodyPr>
          <a:lstStyle/>
          <a:p>
            <a:pPr marL="176213" indent="-176213" fontAlgn="ctr">
              <a:lnSpc>
                <a:spcPts val="2000"/>
              </a:lnSpc>
              <a:spcAft>
                <a:spcPts val="600"/>
              </a:spcAft>
              <a:buFont typeface="Arial" panose="020B0604020202020204" pitchFamily="34" charset="0"/>
              <a:buChar char="•"/>
            </a:pPr>
            <a:r>
              <a:rPr lang="en-US" sz="1200" dirty="0"/>
              <a:t>It is built based on Ethernet or WLAN technologies, and has various network devices deployed.</a:t>
            </a:r>
            <a:endParaRPr lang="en-US" altLang="zh-CN" sz="1200" dirty="0"/>
          </a:p>
          <a:p>
            <a:pPr marL="176213" indent="-176213" fontAlgn="ctr">
              <a:lnSpc>
                <a:spcPts val="2000"/>
              </a:lnSpc>
              <a:spcAft>
                <a:spcPts val="600"/>
              </a:spcAft>
              <a:buFont typeface="Arial" panose="020B0604020202020204" pitchFamily="34" charset="0"/>
              <a:buChar char="•"/>
            </a:pPr>
            <a:r>
              <a:rPr lang="en-US" sz="1200" dirty="0"/>
              <a:t>It carries multiple services, such as office, </a:t>
            </a:r>
            <a:r>
              <a:rPr lang="en-US" sz="1200" dirty="0" err="1"/>
              <a:t>IoT</a:t>
            </a:r>
            <a:r>
              <a:rPr lang="en-US" sz="1200" dirty="0"/>
              <a:t>, and video conferencing.</a:t>
            </a:r>
            <a:endParaRPr lang="en-US" altLang="zh-CN" sz="1200" dirty="0"/>
          </a:p>
        </p:txBody>
      </p:sp>
      <p:sp>
        <p:nvSpPr>
          <p:cNvPr id="102" name="文本框 101"/>
          <p:cNvSpPr txBox="1"/>
          <p:nvPr/>
        </p:nvSpPr>
        <p:spPr>
          <a:xfrm>
            <a:off x="7203686" y="5176925"/>
            <a:ext cx="4865205" cy="665888"/>
          </a:xfrm>
          <a:prstGeom prst="rect">
            <a:avLst/>
          </a:prstGeom>
          <a:noFill/>
        </p:spPr>
        <p:txBody>
          <a:bodyPr wrap="square" rtlCol="0">
            <a:noAutofit/>
          </a:bodyPr>
          <a:lstStyle/>
          <a:p>
            <a:pPr marL="176213" indent="-176213" fontAlgn="ctr">
              <a:lnSpc>
                <a:spcPts val="2000"/>
              </a:lnSpc>
              <a:spcAft>
                <a:spcPts val="600"/>
              </a:spcAft>
              <a:buFont typeface="Arial" panose="020B0604020202020204" pitchFamily="34" charset="0"/>
              <a:buChar char="•"/>
            </a:pPr>
            <a:r>
              <a:rPr lang="en-US" sz="1200" dirty="0"/>
              <a:t>Wired and wireless terminals from both internal and external networks may access the campus network.</a:t>
            </a:r>
            <a:endParaRPr lang="en-US" altLang="zh-CN" sz="1200" dirty="0"/>
          </a:p>
          <a:p>
            <a:pPr marL="176213" indent="-176213" fontAlgn="ctr">
              <a:lnSpc>
                <a:spcPts val="2000"/>
              </a:lnSpc>
              <a:spcAft>
                <a:spcPts val="600"/>
              </a:spcAft>
              <a:buFont typeface="Arial" panose="020B0604020202020204" pitchFamily="34" charset="0"/>
              <a:buChar char="•"/>
            </a:pPr>
            <a:r>
              <a:rPr lang="en-US" sz="1200" dirty="0"/>
              <a:t>Terminal admission and security management need to be considered.</a:t>
            </a:r>
            <a:endParaRPr lang="en-US" altLang="zh-CN" sz="1200" dirty="0"/>
          </a:p>
        </p:txBody>
      </p:sp>
      <p:sp>
        <p:nvSpPr>
          <p:cNvPr id="103" name="文本框 102"/>
          <p:cNvSpPr txBox="1"/>
          <p:nvPr/>
        </p:nvSpPr>
        <p:spPr>
          <a:xfrm>
            <a:off x="7116272" y="1838541"/>
            <a:ext cx="4680053" cy="2477601"/>
          </a:xfrm>
          <a:prstGeom prst="rect">
            <a:avLst/>
          </a:prstGeom>
          <a:noFill/>
        </p:spPr>
        <p:txBody>
          <a:bodyPr wrap="square" rtlCol="0">
            <a:noAutofit/>
          </a:bodyPr>
          <a:lstStyle/>
          <a:p>
            <a:pPr marL="176213" indent="-176213" fontAlgn="ctr">
              <a:lnSpc>
                <a:spcPts val="2000"/>
              </a:lnSpc>
              <a:spcAft>
                <a:spcPts val="600"/>
              </a:spcAft>
              <a:buFont typeface="Arial" panose="020B0604020202020204" pitchFamily="34" charset="0"/>
              <a:buChar char="•"/>
            </a:pPr>
            <a:r>
              <a:rPr lang="en-US" sz="1200" dirty="0"/>
              <a:t>The next-generation EMS achieves automation, intelligence, and capability openness based on the traditional NMS and can interact with the security platform.</a:t>
            </a:r>
            <a:endParaRPr lang="en-US" altLang="zh-CN" sz="1200" dirty="0"/>
          </a:p>
          <a:p>
            <a:pPr marL="176213" indent="-176213" fontAlgn="ctr">
              <a:lnSpc>
                <a:spcPts val="2000"/>
              </a:lnSpc>
              <a:spcAft>
                <a:spcPts val="600"/>
              </a:spcAft>
              <a:buFont typeface="Arial" panose="020B0604020202020204" pitchFamily="34" charset="0"/>
              <a:buChar char="•"/>
            </a:pPr>
            <a:r>
              <a:rPr lang="en-US" sz="1200" dirty="0"/>
              <a:t>The security platform can identify and defend against advanced persistent threats, display the network-wide security situation, and interwork with network devices to isolate and block threat flows after detecting threats.</a:t>
            </a:r>
            <a:endParaRPr lang="en-US" altLang="zh-CN" sz="1200" dirty="0"/>
          </a:p>
        </p:txBody>
      </p:sp>
      <p:sp>
        <p:nvSpPr>
          <p:cNvPr id="104" name="文本框 103"/>
          <p:cNvSpPr txBox="1"/>
          <p:nvPr/>
        </p:nvSpPr>
        <p:spPr>
          <a:xfrm>
            <a:off x="7116272" y="1148261"/>
            <a:ext cx="4680053" cy="588944"/>
          </a:xfrm>
          <a:prstGeom prst="rect">
            <a:avLst/>
          </a:prstGeom>
          <a:noFill/>
        </p:spPr>
        <p:txBody>
          <a:bodyPr wrap="square" rtlCol="0">
            <a:noAutofit/>
          </a:bodyPr>
          <a:lstStyle/>
          <a:p>
            <a:pPr marL="176213" indent="-176213" fontAlgn="ctr">
              <a:lnSpc>
                <a:spcPts val="2000"/>
              </a:lnSpc>
              <a:spcAft>
                <a:spcPts val="600"/>
              </a:spcAft>
              <a:buFont typeface="Arial" panose="020B0604020202020204" pitchFamily="34" charset="0"/>
              <a:buChar char="•"/>
            </a:pPr>
            <a:r>
              <a:rPr lang="en-US" sz="1200" dirty="0"/>
              <a:t>Service applications can be developed based on the EMS to build a service application platform for the campus network.</a:t>
            </a:r>
            <a:endParaRPr lang="en-US" altLang="zh-CN" sz="1200" dirty="0"/>
          </a:p>
        </p:txBody>
      </p:sp>
    </p:spTree>
    <p:extLst>
      <p:ext uri="{BB962C8B-B14F-4D97-AF65-F5344CB8AC3E}">
        <p14:creationId xmlns:p14="http://schemas.microsoft.com/office/powerpoint/2010/main" val="1473081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Typical </a:t>
            </a:r>
            <a:r>
              <a:rPr lang="en-US"/>
              <a:t>Physical ARCH </a:t>
            </a:r>
            <a:r>
              <a:rPr lang="en-US" dirty="0"/>
              <a:t>of a Campus Network</a:t>
            </a:r>
          </a:p>
        </p:txBody>
      </p:sp>
      <p:cxnSp>
        <p:nvCxnSpPr>
          <p:cNvPr id="3" name="Straight Connector 79"/>
          <p:cNvCxnSpPr/>
          <p:nvPr/>
        </p:nvCxnSpPr>
        <p:spPr>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4" name="Straight Connector 79"/>
          <p:cNvCxnSpPr/>
          <p:nvPr/>
        </p:nvCxnSpPr>
        <p:spPr>
          <a:xfrm flipH="1">
            <a:off x="4302922" y="2958284"/>
            <a:ext cx="1185521" cy="0"/>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a:xfrm flipH="1">
            <a:off x="4088359" y="3258977"/>
            <a:ext cx="887838" cy="1"/>
          </a:xfrm>
          <a:prstGeom prst="line">
            <a:avLst/>
          </a:prstGeom>
          <a:noFill/>
          <a:ln w="19050" cap="flat" cmpd="sng" algn="ctr">
            <a:solidFill>
              <a:sysClr val="windowText" lastClr="000000"/>
            </a:solidFill>
            <a:prstDash val="solid"/>
            <a:miter lim="800000"/>
          </a:ln>
          <a:effectLst/>
        </p:spPr>
      </p:cxnSp>
      <p:cxnSp>
        <p:nvCxnSpPr>
          <p:cNvPr id="9" name="Straight Connector 76"/>
          <p:cNvCxnSpPr/>
          <p:nvPr/>
        </p:nvCxnSpPr>
        <p:spPr>
          <a:xfrm>
            <a:off x="757382" y="2661138"/>
            <a:ext cx="4611636" cy="0"/>
          </a:xfrm>
          <a:prstGeom prst="line">
            <a:avLst/>
          </a:prstGeom>
          <a:noFill/>
          <a:ln w="19050" cap="flat" cmpd="sng" algn="ctr">
            <a:solidFill>
              <a:sysClr val="window" lastClr="FFFFFF">
                <a:lumMod val="85000"/>
              </a:sysClr>
            </a:solidFill>
            <a:prstDash val="sysDot"/>
            <a:miter lim="800000"/>
          </a:ln>
          <a:effectLst/>
        </p:spPr>
      </p:cxnSp>
      <p:cxnSp>
        <p:nvCxnSpPr>
          <p:cNvPr id="10" name="Straight Connector 77"/>
          <p:cNvCxnSpPr/>
          <p:nvPr/>
        </p:nvCxnSpPr>
        <p:spPr>
          <a:xfrm>
            <a:off x="757382" y="1732157"/>
            <a:ext cx="4611636" cy="0"/>
          </a:xfrm>
          <a:prstGeom prst="line">
            <a:avLst/>
          </a:prstGeom>
          <a:noFill/>
          <a:ln w="19050" cap="flat" cmpd="sng" algn="ctr">
            <a:solidFill>
              <a:sysClr val="window" lastClr="FFFFFF">
                <a:lumMod val="85000"/>
              </a:sysClr>
            </a:solidFill>
            <a:prstDash val="sysDot"/>
            <a:miter lim="800000"/>
          </a:ln>
          <a:effectLst/>
        </p:spPr>
      </p:cxnSp>
      <p:cxnSp>
        <p:nvCxnSpPr>
          <p:cNvPr id="11" name="Straight Connector 78"/>
          <p:cNvCxnSpPr/>
          <p:nvPr/>
        </p:nvCxnSpPr>
        <p:spPr>
          <a:xfrm>
            <a:off x="757382" y="3823974"/>
            <a:ext cx="4611636" cy="0"/>
          </a:xfrm>
          <a:prstGeom prst="line">
            <a:avLst/>
          </a:prstGeom>
          <a:noFill/>
          <a:ln w="19050" cap="flat" cmpd="sng" algn="ctr">
            <a:solidFill>
              <a:sysClr val="window" lastClr="FFFFFF">
                <a:lumMod val="85000"/>
              </a:sysClr>
            </a:solidFill>
            <a:prstDash val="sysDot"/>
            <a:miter lim="800000"/>
          </a:ln>
          <a:effectLst/>
        </p:spPr>
      </p:cxnSp>
      <p:cxnSp>
        <p:nvCxnSpPr>
          <p:cNvPr id="12" name="Straight Connector 80"/>
          <p:cNvCxnSpPr/>
          <p:nvPr/>
        </p:nvCxnSpPr>
        <p:spPr>
          <a:xfrm>
            <a:off x="757382" y="4512991"/>
            <a:ext cx="4611636" cy="0"/>
          </a:xfrm>
          <a:prstGeom prst="line">
            <a:avLst/>
          </a:prstGeom>
          <a:noFill/>
          <a:ln w="19050" cap="flat" cmpd="sng" algn="ctr">
            <a:solidFill>
              <a:sysClr val="window" lastClr="FFFFFF">
                <a:lumMod val="85000"/>
              </a:sysClr>
            </a:solidFill>
            <a:prstDash val="sysDot"/>
            <a:miter lim="800000"/>
          </a:ln>
          <a:effectLst/>
        </p:spPr>
      </p:cxnSp>
      <p:cxnSp>
        <p:nvCxnSpPr>
          <p:cNvPr id="13" name="Straight Connector 81"/>
          <p:cNvCxnSpPr/>
          <p:nvPr/>
        </p:nvCxnSpPr>
        <p:spPr>
          <a:xfrm>
            <a:off x="757382" y="5712946"/>
            <a:ext cx="4611636" cy="0"/>
          </a:xfrm>
          <a:prstGeom prst="line">
            <a:avLst/>
          </a:prstGeom>
          <a:noFill/>
          <a:ln w="19050" cap="flat" cmpd="sng" algn="ctr">
            <a:solidFill>
              <a:sysClr val="window" lastClr="FFFFFF">
                <a:lumMod val="85000"/>
              </a:sysClr>
            </a:solidFill>
            <a:prstDash val="sysDot"/>
            <a:miter lim="800000"/>
          </a:ln>
          <a:effectLst/>
        </p:spPr>
      </p:cxnSp>
      <p:cxnSp>
        <p:nvCxnSpPr>
          <p:cNvPr id="14" name="Straight Connector 82"/>
          <p:cNvCxnSpPr/>
          <p:nvPr/>
        </p:nvCxnSpPr>
        <p:spPr>
          <a:xfrm>
            <a:off x="757382" y="6213509"/>
            <a:ext cx="4611636" cy="0"/>
          </a:xfrm>
          <a:prstGeom prst="line">
            <a:avLst/>
          </a:prstGeom>
          <a:noFill/>
          <a:ln w="19050" cap="flat" cmpd="sng" algn="ctr">
            <a:solidFill>
              <a:sysClr val="window" lastClr="FFFFFF">
                <a:lumMod val="85000"/>
              </a:sysClr>
            </a:solidFill>
            <a:prstDash val="sysDot"/>
            <a:miter lim="800000"/>
          </a:ln>
          <a:effectLst/>
        </p:spPr>
      </p:cxnSp>
      <p:pic>
        <p:nvPicPr>
          <p:cNvPr id="15" name="图片 105" descr="AP.png"/>
          <p:cNvPicPr>
            <a:picLocks noChangeAspect="1"/>
          </p:cNvPicPr>
          <p:nvPr/>
        </p:nvPicPr>
        <p:blipFill>
          <a:blip r:embed="rId3" cstate="print"/>
          <a:stretch>
            <a:fillRect/>
          </a:stretch>
        </p:blipFill>
        <p:spPr>
          <a:xfrm>
            <a:off x="4812937" y="5413063"/>
            <a:ext cx="335297" cy="274335"/>
          </a:xfrm>
          <a:prstGeom prst="rect">
            <a:avLst/>
          </a:prstGeom>
        </p:spPr>
      </p:pic>
      <p:cxnSp>
        <p:nvCxnSpPr>
          <p:cNvPr id="16" name="Straight Connector 74"/>
          <p:cNvCxnSpPr>
            <a:stCxn id="15" idx="0"/>
            <a:endCxn id="46" idx="2"/>
          </p:cNvCxnSpPr>
          <p:nvPr/>
        </p:nvCxnSpPr>
        <p:spPr>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a:xfrm>
            <a:off x="2798371" y="5413063"/>
            <a:ext cx="335297" cy="274335"/>
          </a:xfrm>
          <a:prstGeom prst="rect">
            <a:avLst/>
          </a:prstGeom>
        </p:spPr>
      </p:pic>
      <p:pic>
        <p:nvPicPr>
          <p:cNvPr id="18" name="图片 102" descr="AC-蓝.png"/>
          <p:cNvPicPr>
            <a:picLocks noChangeAspect="1"/>
          </p:cNvPicPr>
          <p:nvPr/>
        </p:nvPicPr>
        <p:blipFill>
          <a:blip r:embed="rId4" cstate="print"/>
          <a:stretch>
            <a:fillRect/>
          </a:stretch>
        </p:blipFill>
        <p:spPr>
          <a:xfrm>
            <a:off x="2045770" y="3121076"/>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a:xfrm>
            <a:off x="2984889" y="3121810"/>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a:xfrm>
            <a:off x="3806611" y="3121810"/>
            <a:ext cx="335297" cy="274335"/>
          </a:xfrm>
          <a:prstGeom prst="rect">
            <a:avLst/>
          </a:prstGeom>
        </p:spPr>
      </p:pic>
      <p:cxnSp>
        <p:nvCxnSpPr>
          <p:cNvPr id="21" name="Straight Connector 13"/>
          <p:cNvCxnSpPr>
            <a:stCxn id="19" idx="3"/>
            <a:endCxn id="20" idx="1"/>
          </p:cNvCxnSpPr>
          <p:nvPr/>
        </p:nvCxnSpPr>
        <p:spPr>
          <a:xfrm>
            <a:off x="3320186" y="3258978"/>
            <a:ext cx="486425" cy="0"/>
          </a:xfrm>
          <a:prstGeom prst="line">
            <a:avLst/>
          </a:prstGeom>
          <a:noFill/>
          <a:ln w="19050" cap="flat" cmpd="sng" algn="ctr">
            <a:solidFill>
              <a:srgbClr val="0070C0"/>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a:xfrm>
            <a:off x="1979609" y="4024571"/>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a:xfrm>
            <a:off x="2799358" y="4024571"/>
            <a:ext cx="335297" cy="274335"/>
          </a:xfrm>
          <a:prstGeom prst="rect">
            <a:avLst/>
          </a:prstGeom>
        </p:spPr>
      </p:pic>
      <p:cxnSp>
        <p:nvCxnSpPr>
          <p:cNvPr id="24" name="Straight Connector 16"/>
          <p:cNvCxnSpPr>
            <a:stCxn id="22" idx="3"/>
            <a:endCxn id="23" idx="1"/>
          </p:cNvCxnSpPr>
          <p:nvPr/>
        </p:nvCxnSpPr>
        <p:spPr>
          <a:xfrm>
            <a:off x="2314906" y="4161739"/>
            <a:ext cx="484452" cy="0"/>
          </a:xfrm>
          <a:prstGeom prst="line">
            <a:avLst/>
          </a:prstGeom>
          <a:noFill/>
          <a:ln w="19050" cap="flat" cmpd="sng" algn="ctr">
            <a:solidFill>
              <a:srgbClr val="0070C0"/>
            </a:solidFill>
            <a:prstDash val="solid"/>
            <a:miter lim="800000"/>
          </a:ln>
          <a:effectLst/>
        </p:spPr>
      </p:cxnSp>
      <p:cxnSp>
        <p:nvCxnSpPr>
          <p:cNvPr id="25" name="Straight Connector 19"/>
          <p:cNvCxnSpPr/>
          <p:nvPr/>
        </p:nvCxnSpPr>
        <p:spPr>
          <a:xfrm>
            <a:off x="3892295" y="6336619"/>
            <a:ext cx="268482" cy="0"/>
          </a:xfrm>
          <a:prstGeom prst="line">
            <a:avLst/>
          </a:prstGeom>
          <a:noFill/>
          <a:ln w="19050" cap="flat" cmpd="sng" algn="ctr">
            <a:solidFill>
              <a:srgbClr val="0070C0"/>
            </a:solidFill>
            <a:prstDash val="solid"/>
            <a:miter lim="800000"/>
          </a:ln>
          <a:effectLst/>
        </p:spPr>
      </p:cxnSp>
      <p:sp>
        <p:nvSpPr>
          <p:cNvPr id="26" name="TextBox 20"/>
          <p:cNvSpPr txBox="1"/>
          <p:nvPr/>
        </p:nvSpPr>
        <p:spPr>
          <a:xfrm>
            <a:off x="4357759" y="6183986"/>
            <a:ext cx="1135247" cy="253916"/>
          </a:xfrm>
          <a:prstGeom prst="rect">
            <a:avLst/>
          </a:prstGeom>
          <a:noFill/>
        </p:spPr>
        <p:txBody>
          <a:bodyPr wrap="square" lIns="36000" tIns="36000" rIns="36000" bIns="36000" rtlCol="0">
            <a:noAutofit/>
          </a:bodyPr>
          <a:lstStyle/>
          <a:p>
            <a:pPr fontAlgn="ctr">
              <a:spcBef>
                <a:spcPts val="0"/>
              </a:spcBef>
              <a:spcAft>
                <a:spcPts val="0"/>
              </a:spcAft>
            </a:pPr>
            <a:r>
              <a:rPr lang="en-US" sz="1200" dirty="0" err="1">
                <a:solidFill>
                  <a:prstClr val="black"/>
                </a:solidFill>
              </a:rPr>
              <a:t>iStack</a:t>
            </a:r>
            <a:r>
              <a:rPr lang="en-US" sz="1200" dirty="0">
                <a:solidFill>
                  <a:prstClr val="black"/>
                </a:solidFill>
              </a:rPr>
              <a:t>/CSS link</a:t>
            </a:r>
          </a:p>
        </p:txBody>
      </p:sp>
      <p:pic>
        <p:nvPicPr>
          <p:cNvPr id="27" name="图片 87" descr="汇聚交换机.png"/>
          <p:cNvPicPr>
            <a:picLocks noChangeAspect="1"/>
          </p:cNvPicPr>
          <p:nvPr/>
        </p:nvPicPr>
        <p:blipFill>
          <a:blip r:embed="rId6" cstate="print"/>
          <a:stretch>
            <a:fillRect/>
          </a:stretch>
        </p:blipFill>
        <p:spPr>
          <a:xfrm>
            <a:off x="3993128" y="4024571"/>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a:xfrm>
            <a:off x="4813864" y="4024571"/>
            <a:ext cx="335297" cy="274335"/>
          </a:xfrm>
          <a:prstGeom prst="rect">
            <a:avLst/>
          </a:prstGeom>
        </p:spPr>
      </p:pic>
      <p:cxnSp>
        <p:nvCxnSpPr>
          <p:cNvPr id="29" name="Straight Connector 29"/>
          <p:cNvCxnSpPr>
            <a:stCxn id="27" idx="3"/>
            <a:endCxn id="28" idx="1"/>
          </p:cNvCxnSpPr>
          <p:nvPr/>
        </p:nvCxnSpPr>
        <p:spPr>
          <a:xfrm>
            <a:off x="4328425" y="4161739"/>
            <a:ext cx="485439" cy="0"/>
          </a:xfrm>
          <a:prstGeom prst="line">
            <a:avLst/>
          </a:prstGeom>
          <a:noFill/>
          <a:ln w="19050" cap="flat" cmpd="sng" algn="ctr">
            <a:solidFill>
              <a:srgbClr val="0070C0"/>
            </a:solidFill>
            <a:prstDash val="solid"/>
            <a:miter lim="800000"/>
          </a:ln>
          <a:effectLst/>
        </p:spPr>
      </p:cxnSp>
      <p:cxnSp>
        <p:nvCxnSpPr>
          <p:cNvPr id="30" name="Straight Connector 30"/>
          <p:cNvCxnSpPr>
            <a:stCxn id="22" idx="0"/>
            <a:endCxn id="19" idx="2"/>
          </p:cNvCxnSpPr>
          <p:nvPr/>
        </p:nvCxnSpPr>
        <p:spPr>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endParaRPr>
          </a:p>
        </p:txBody>
      </p:sp>
      <p:pic>
        <p:nvPicPr>
          <p:cNvPr id="35" name="图片 106" descr="堆叠交换机蓝.png"/>
          <p:cNvPicPr>
            <a:picLocks noChangeAspect="1"/>
          </p:cNvPicPr>
          <p:nvPr/>
        </p:nvPicPr>
        <p:blipFill>
          <a:blip r:embed="rId7" cstate="print"/>
          <a:stretch>
            <a:fillRect/>
          </a:stretch>
        </p:blipFill>
        <p:spPr>
          <a:xfrm>
            <a:off x="1978712" y="4905164"/>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a:xfrm>
            <a:off x="2798461" y="4905164"/>
            <a:ext cx="337091" cy="275802"/>
          </a:xfrm>
          <a:prstGeom prst="rect">
            <a:avLst/>
          </a:prstGeom>
        </p:spPr>
      </p:pic>
      <p:cxnSp>
        <p:nvCxnSpPr>
          <p:cNvPr id="37" name="Straight Connector 34"/>
          <p:cNvCxnSpPr>
            <a:stCxn id="35" idx="0"/>
            <a:endCxn id="22" idx="2"/>
          </p:cNvCxnSpPr>
          <p:nvPr/>
        </p:nvCxnSpPr>
        <p:spPr>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a:xfrm>
            <a:off x="2426149" y="5011267"/>
            <a:ext cx="261965" cy="61979"/>
            <a:chOff x="559282" y="6488261"/>
            <a:chExt cx="261965" cy="61979"/>
          </a:xfrm>
          <a:solidFill>
            <a:sysClr val="window" lastClr="FFFFFF">
              <a:lumMod val="50000"/>
            </a:sysClr>
          </a:solidFill>
        </p:grpSpPr>
        <p:sp>
          <p:nvSpPr>
            <p:cNvPr id="42" name="Oval 41"/>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sp>
          <p:nvSpPr>
            <p:cNvPr id="43" name="Oval 44"/>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sp>
          <p:nvSpPr>
            <p:cNvPr id="44" name="Oval 45"/>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grpSp>
      <p:pic>
        <p:nvPicPr>
          <p:cNvPr id="45" name="图片 106" descr="堆叠交换机蓝.png"/>
          <p:cNvPicPr>
            <a:picLocks noChangeAspect="1"/>
          </p:cNvPicPr>
          <p:nvPr/>
        </p:nvPicPr>
        <p:blipFill>
          <a:blip r:embed="rId7" cstate="print"/>
          <a:stretch>
            <a:fillRect/>
          </a:stretch>
        </p:blipFill>
        <p:spPr>
          <a:xfrm>
            <a:off x="3992231" y="4905164"/>
            <a:ext cx="337091" cy="275802"/>
          </a:xfrm>
          <a:prstGeom prst="rect">
            <a:avLst/>
          </a:prstGeom>
        </p:spPr>
      </p:pic>
      <p:pic>
        <p:nvPicPr>
          <p:cNvPr id="46" name="图片 106" descr="堆叠交换机蓝.png"/>
          <p:cNvPicPr>
            <a:picLocks noChangeAspect="1"/>
          </p:cNvPicPr>
          <p:nvPr/>
        </p:nvPicPr>
        <p:blipFill>
          <a:blip r:embed="rId7" cstate="print"/>
          <a:stretch>
            <a:fillRect/>
          </a:stretch>
        </p:blipFill>
        <p:spPr>
          <a:xfrm>
            <a:off x="4812967" y="4905164"/>
            <a:ext cx="337091" cy="275802"/>
          </a:xfrm>
          <a:prstGeom prst="rect">
            <a:avLst/>
          </a:prstGeom>
        </p:spPr>
      </p:pic>
      <p:grpSp>
        <p:nvGrpSpPr>
          <p:cNvPr id="47" name="Group 54"/>
          <p:cNvGrpSpPr/>
          <p:nvPr/>
        </p:nvGrpSpPr>
        <p:grpSpPr>
          <a:xfrm>
            <a:off x="4440655" y="5011267"/>
            <a:ext cx="261965" cy="61979"/>
            <a:chOff x="559282" y="6488261"/>
            <a:chExt cx="261965" cy="61979"/>
          </a:xfrm>
          <a:solidFill>
            <a:sysClr val="window" lastClr="FFFFFF">
              <a:lumMod val="50000"/>
            </a:sysClr>
          </a:solidFill>
        </p:grpSpPr>
        <p:sp>
          <p:nvSpPr>
            <p:cNvPr id="48" name="Oval 55"/>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sp>
          <p:nvSpPr>
            <p:cNvPr id="49" name="Oval 56"/>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sp>
          <p:nvSpPr>
            <p:cNvPr id="50" name="Oval 57"/>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grpSp>
      <p:cxnSp>
        <p:nvCxnSpPr>
          <p:cNvPr id="51" name="Straight Connector 58"/>
          <p:cNvCxnSpPr>
            <a:stCxn id="45" idx="0"/>
            <a:endCxn id="27" idx="2"/>
          </p:cNvCxnSpPr>
          <p:nvPr/>
        </p:nvCxnSpPr>
        <p:spPr>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52" name="Straight Connector 61"/>
          <p:cNvCxnSpPr>
            <a:stCxn id="46" idx="0"/>
            <a:endCxn id="28" idx="2"/>
          </p:cNvCxnSpPr>
          <p:nvPr/>
        </p:nvCxnSpPr>
        <p:spPr>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53" name="Straight Connector 64"/>
          <p:cNvCxnSpPr>
            <a:stCxn id="45" idx="0"/>
            <a:endCxn id="28" idx="2"/>
          </p:cNvCxnSpPr>
          <p:nvPr/>
        </p:nvCxnSpPr>
        <p:spPr>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54" name="Straight Connector 67"/>
          <p:cNvCxnSpPr>
            <a:stCxn id="46" idx="0"/>
            <a:endCxn id="27" idx="2"/>
          </p:cNvCxnSpPr>
          <p:nvPr/>
        </p:nvCxnSpPr>
        <p:spPr>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55" name="Straight Connector 70"/>
          <p:cNvCxnSpPr>
            <a:stCxn id="17" idx="0"/>
            <a:endCxn id="36" idx="2"/>
          </p:cNvCxnSpPr>
          <p:nvPr/>
        </p:nvCxnSpPr>
        <p:spPr>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56" name="Straight Connector 79"/>
          <p:cNvCxnSpPr>
            <a:stCxn id="19" idx="1"/>
            <a:endCxn id="18" idx="3"/>
          </p:cNvCxnSpPr>
          <p:nvPr/>
        </p:nvCxnSpPr>
        <p:spPr>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5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2981888" y="1846573"/>
            <a:ext cx="337091" cy="27580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3805714" y="1846573"/>
            <a:ext cx="337091" cy="275801"/>
          </a:xfrm>
          <a:prstGeom prst="rect">
            <a:avLst/>
          </a:prstGeom>
          <a:noFill/>
        </p:spPr>
      </p:pic>
      <p:cxnSp>
        <p:nvCxnSpPr>
          <p:cNvPr id="59" name="Straight Connector 98"/>
          <p:cNvCxnSpPr>
            <a:stCxn id="58" idx="2"/>
            <a:endCxn id="20" idx="0"/>
          </p:cNvCxnSpPr>
          <p:nvPr/>
        </p:nvCxnSpPr>
        <p:spPr>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60" name="Straight Connector 101"/>
          <p:cNvCxnSpPr>
            <a:stCxn id="57" idx="2"/>
            <a:endCxn id="19" idx="0"/>
          </p:cNvCxnSpPr>
          <p:nvPr/>
        </p:nvCxnSpPr>
        <p:spPr>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61" name="Straight Connector 104"/>
          <p:cNvCxnSpPr>
            <a:stCxn id="57" idx="3"/>
            <a:endCxn id="58" idx="1"/>
          </p:cNvCxnSpPr>
          <p:nvPr/>
        </p:nvCxnSpPr>
        <p:spPr>
          <a:xfrm>
            <a:off x="3318979" y="1984474"/>
            <a:ext cx="486735" cy="0"/>
          </a:xfrm>
          <a:prstGeom prst="line">
            <a:avLst/>
          </a:prstGeom>
          <a:noFill/>
          <a:ln w="19050" cap="flat" cmpd="sng" algn="ctr">
            <a:solidFill>
              <a:sysClr val="windowText" lastClr="000000"/>
            </a:solidFill>
            <a:prstDash val="solid"/>
            <a:miter lim="800000"/>
          </a:ln>
          <a:effectLst/>
        </p:spPr>
      </p:cxnSp>
      <p:sp>
        <p:nvSpPr>
          <p:cNvPr id="62" name="Oval 59"/>
          <p:cNvSpPr/>
          <p:nvPr/>
        </p:nvSpPr>
        <p:spPr>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endParaRPr>
          </a:p>
        </p:txBody>
      </p:sp>
      <p:sp>
        <p:nvSpPr>
          <p:cNvPr id="63" name="Oval 62"/>
          <p:cNvSpPr/>
          <p:nvPr/>
        </p:nvSpPr>
        <p:spPr>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endParaRPr>
          </a:p>
        </p:txBody>
      </p:sp>
      <p:sp>
        <p:nvSpPr>
          <p:cNvPr id="64" name="Oval 63"/>
          <p:cNvSpPr/>
          <p:nvPr/>
        </p:nvSpPr>
        <p:spPr>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endParaRPr>
          </a:p>
        </p:txBody>
      </p:sp>
      <p:sp>
        <p:nvSpPr>
          <p:cNvPr id="65" name="Oval 65"/>
          <p:cNvSpPr/>
          <p:nvPr/>
        </p:nvSpPr>
        <p:spPr>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endParaRPr>
          </a:p>
        </p:txBody>
      </p:sp>
      <p:pic>
        <p:nvPicPr>
          <p:cNvPr id="66" name="图片 14" descr="日志告警服务器-蓝.png"/>
          <p:cNvPicPr>
            <a:picLocks noChangeAspect="1"/>
          </p:cNvPicPr>
          <p:nvPr/>
        </p:nvPicPr>
        <p:blipFill>
          <a:blip r:embed="rId9" cstate="print"/>
          <a:stretch>
            <a:fillRect/>
          </a:stretch>
        </p:blipFill>
        <p:spPr>
          <a:xfrm>
            <a:off x="1883301" y="5883943"/>
            <a:ext cx="304595" cy="190195"/>
          </a:xfrm>
          <a:prstGeom prst="rect">
            <a:avLst/>
          </a:prstGeom>
        </p:spPr>
      </p:pic>
      <p:pic>
        <p:nvPicPr>
          <p:cNvPr id="67" name="图片 42" descr="IP电话.png"/>
          <p:cNvPicPr>
            <a:picLocks noChangeAspect="1"/>
          </p:cNvPicPr>
          <p:nvPr/>
        </p:nvPicPr>
        <p:blipFill>
          <a:blip r:embed="rId10" cstate="print"/>
          <a:stretch>
            <a:fillRect/>
          </a:stretch>
        </p:blipFill>
        <p:spPr>
          <a:xfrm>
            <a:off x="2738945" y="5821450"/>
            <a:ext cx="335265" cy="315180"/>
          </a:xfrm>
          <a:prstGeom prst="rect">
            <a:avLst/>
          </a:prstGeom>
        </p:spPr>
      </p:pic>
      <p:pic>
        <p:nvPicPr>
          <p:cNvPr id="68" name="图片 11" descr="开放网络-蓝.png"/>
          <p:cNvPicPr>
            <a:picLocks noChangeAspect="1"/>
          </p:cNvPicPr>
          <p:nvPr/>
        </p:nvPicPr>
        <p:blipFill>
          <a:blip r:embed="rId11" cstate="print"/>
          <a:stretch>
            <a:fillRect/>
          </a:stretch>
        </p:blipFill>
        <p:spPr>
          <a:xfrm>
            <a:off x="3927511" y="5861804"/>
            <a:ext cx="304595" cy="234472"/>
          </a:xfrm>
          <a:prstGeom prst="rect">
            <a:avLst/>
          </a:prstGeom>
        </p:spPr>
      </p:pic>
      <p:pic>
        <p:nvPicPr>
          <p:cNvPr id="69" name="图片 158" descr="SAN网络-蓝.png"/>
          <p:cNvPicPr>
            <a:picLocks noChangeAspect="1"/>
          </p:cNvPicPr>
          <p:nvPr/>
        </p:nvPicPr>
        <p:blipFill>
          <a:blip r:embed="rId12" cstate="print"/>
          <a:stretch>
            <a:fillRect/>
          </a:stretch>
        </p:blipFill>
        <p:spPr>
          <a:xfrm>
            <a:off x="2380360" y="5842962"/>
            <a:ext cx="166121" cy="272157"/>
          </a:xfrm>
          <a:prstGeom prst="rect">
            <a:avLst/>
          </a:prstGeom>
        </p:spPr>
      </p:pic>
      <p:pic>
        <p:nvPicPr>
          <p:cNvPr id="70" name="图片 47" descr="打印机.png"/>
          <p:cNvPicPr>
            <a:picLocks noChangeAspect="1"/>
          </p:cNvPicPr>
          <p:nvPr/>
        </p:nvPicPr>
        <p:blipFill>
          <a:blip r:embed="rId13" cstate="print"/>
          <a:stretch>
            <a:fillRect/>
          </a:stretch>
        </p:blipFill>
        <p:spPr>
          <a:xfrm>
            <a:off x="4803412" y="5846038"/>
            <a:ext cx="334175" cy="266004"/>
          </a:xfrm>
          <a:prstGeom prst="rect">
            <a:avLst/>
          </a:prstGeom>
        </p:spPr>
      </p:pic>
      <p:pic>
        <p:nvPicPr>
          <p:cNvPr id="71" name="图片 157" descr="故障链路.png"/>
          <p:cNvPicPr>
            <a:picLocks noChangeAspect="1"/>
          </p:cNvPicPr>
          <p:nvPr/>
        </p:nvPicPr>
        <p:blipFill>
          <a:blip r:embed="rId14" cstate="print"/>
          <a:stretch>
            <a:fillRect/>
          </a:stretch>
        </p:blipFill>
        <p:spPr>
          <a:xfrm>
            <a:off x="4350111" y="5854028"/>
            <a:ext cx="335297" cy="250025"/>
          </a:xfrm>
          <a:prstGeom prst="rect">
            <a:avLst/>
          </a:prstGeom>
        </p:spPr>
      </p:pic>
      <p:sp>
        <p:nvSpPr>
          <p:cNvPr id="72" name="TextBox 85"/>
          <p:cNvSpPr txBox="1"/>
          <p:nvPr/>
        </p:nvSpPr>
        <p:spPr>
          <a:xfrm>
            <a:off x="669653" y="2348768"/>
            <a:ext cx="1309059" cy="276999"/>
          </a:xfrm>
          <a:prstGeom prst="rect">
            <a:avLst/>
          </a:prstGeom>
          <a:noFill/>
        </p:spPr>
        <p:txBody>
          <a:bodyPr wrap="square" lIns="36000" tIns="36000" rIns="36000" bIns="36000" rtlCol="0">
            <a:noAutofit/>
          </a:bodyPr>
          <a:lstStyle/>
          <a:p>
            <a:pPr fontAlgn="ctr">
              <a:spcBef>
                <a:spcPts val="0"/>
              </a:spcBef>
              <a:spcAft>
                <a:spcPts val="0"/>
              </a:spcAft>
            </a:pPr>
            <a:r>
              <a:rPr lang="en-US" sz="1200" dirty="0">
                <a:solidFill>
                  <a:prstClr val="black"/>
                </a:solidFill>
              </a:rPr>
              <a:t>Egress zone</a:t>
            </a:r>
          </a:p>
        </p:txBody>
      </p:sp>
      <p:sp>
        <p:nvSpPr>
          <p:cNvPr id="73" name="TextBox 86"/>
          <p:cNvSpPr txBox="1"/>
          <p:nvPr/>
        </p:nvSpPr>
        <p:spPr>
          <a:xfrm>
            <a:off x="669653" y="3548722"/>
            <a:ext cx="1309059" cy="276999"/>
          </a:xfrm>
          <a:prstGeom prst="rect">
            <a:avLst/>
          </a:prstGeom>
          <a:noFill/>
        </p:spPr>
        <p:txBody>
          <a:bodyPr wrap="square" lIns="36000" tIns="36000" rIns="36000" bIns="36000" rtlCol="0">
            <a:noAutofit/>
          </a:bodyPr>
          <a:lstStyle/>
          <a:p>
            <a:pPr fontAlgn="ctr">
              <a:spcBef>
                <a:spcPts val="0"/>
              </a:spcBef>
              <a:spcAft>
                <a:spcPts val="0"/>
              </a:spcAft>
            </a:pPr>
            <a:r>
              <a:rPr lang="en-US" sz="1200" dirty="0">
                <a:solidFill>
                  <a:prstClr val="black"/>
                </a:solidFill>
              </a:rPr>
              <a:t>Core layer</a:t>
            </a:r>
          </a:p>
        </p:txBody>
      </p:sp>
      <p:sp>
        <p:nvSpPr>
          <p:cNvPr id="74" name="TextBox 88"/>
          <p:cNvSpPr txBox="1"/>
          <p:nvPr/>
        </p:nvSpPr>
        <p:spPr>
          <a:xfrm>
            <a:off x="669653" y="4188378"/>
            <a:ext cx="1436377" cy="276999"/>
          </a:xfrm>
          <a:prstGeom prst="rect">
            <a:avLst/>
          </a:prstGeom>
          <a:noFill/>
        </p:spPr>
        <p:txBody>
          <a:bodyPr wrap="square" lIns="36000" tIns="36000" rIns="36000" bIns="36000" rtlCol="0">
            <a:noAutofit/>
          </a:bodyPr>
          <a:lstStyle/>
          <a:p>
            <a:pPr fontAlgn="ctr">
              <a:spcBef>
                <a:spcPts val="0"/>
              </a:spcBef>
              <a:spcAft>
                <a:spcPts val="0"/>
              </a:spcAft>
            </a:pPr>
            <a:r>
              <a:rPr lang="en-US" sz="1200" dirty="0">
                <a:solidFill>
                  <a:prstClr val="black"/>
                </a:solidFill>
              </a:rPr>
              <a:t>Aggregation layer</a:t>
            </a:r>
          </a:p>
        </p:txBody>
      </p:sp>
      <p:sp>
        <p:nvSpPr>
          <p:cNvPr id="75" name="TextBox 89"/>
          <p:cNvSpPr txBox="1"/>
          <p:nvPr/>
        </p:nvSpPr>
        <p:spPr>
          <a:xfrm>
            <a:off x="669653" y="5406425"/>
            <a:ext cx="1309059" cy="276999"/>
          </a:xfrm>
          <a:prstGeom prst="rect">
            <a:avLst/>
          </a:prstGeom>
          <a:noFill/>
        </p:spPr>
        <p:txBody>
          <a:bodyPr wrap="square" lIns="36000" tIns="36000" rIns="36000" bIns="36000" rtlCol="0">
            <a:noAutofit/>
          </a:bodyPr>
          <a:lstStyle/>
          <a:p>
            <a:pPr fontAlgn="ctr">
              <a:spcBef>
                <a:spcPts val="0"/>
              </a:spcBef>
              <a:spcAft>
                <a:spcPts val="0"/>
              </a:spcAft>
            </a:pPr>
            <a:r>
              <a:rPr lang="en-US" sz="1200" dirty="0">
                <a:solidFill>
                  <a:prstClr val="black"/>
                </a:solidFill>
              </a:rPr>
              <a:t>Access layer</a:t>
            </a:r>
          </a:p>
        </p:txBody>
      </p:sp>
      <p:sp>
        <p:nvSpPr>
          <p:cNvPr id="76" name="TextBox 91"/>
          <p:cNvSpPr txBox="1"/>
          <p:nvPr/>
        </p:nvSpPr>
        <p:spPr>
          <a:xfrm>
            <a:off x="669653" y="5906987"/>
            <a:ext cx="1309059" cy="276999"/>
          </a:xfrm>
          <a:prstGeom prst="rect">
            <a:avLst/>
          </a:prstGeom>
          <a:noFill/>
        </p:spPr>
        <p:txBody>
          <a:bodyPr wrap="square" lIns="36000" tIns="36000" rIns="36000" bIns="36000" rtlCol="0">
            <a:noAutofit/>
          </a:bodyPr>
          <a:lstStyle/>
          <a:p>
            <a:pPr fontAlgn="ctr">
              <a:spcBef>
                <a:spcPts val="0"/>
              </a:spcBef>
              <a:spcAft>
                <a:spcPts val="0"/>
              </a:spcAft>
            </a:pPr>
            <a:r>
              <a:rPr lang="en-US" sz="1200" dirty="0">
                <a:solidFill>
                  <a:prstClr val="black"/>
                </a:solidFill>
              </a:rPr>
              <a:t>Terminal layer</a:t>
            </a:r>
          </a:p>
        </p:txBody>
      </p:sp>
      <p:sp>
        <p:nvSpPr>
          <p:cNvPr id="77" name="Oval 92"/>
          <p:cNvSpPr/>
          <p:nvPr/>
        </p:nvSpPr>
        <p:spPr>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endParaRPr>
          </a:p>
        </p:txBody>
      </p:sp>
      <p:grpSp>
        <p:nvGrpSpPr>
          <p:cNvPr id="78" name="Group 17"/>
          <p:cNvGrpSpPr/>
          <p:nvPr/>
        </p:nvGrpSpPr>
        <p:grpSpPr>
          <a:xfrm>
            <a:off x="2645727" y="1276906"/>
            <a:ext cx="865492" cy="359818"/>
            <a:chOff x="8043947" y="4961247"/>
            <a:chExt cx="700833" cy="359818"/>
          </a:xfrm>
        </p:grpSpPr>
        <p:grpSp>
          <p:nvGrpSpPr>
            <p:cNvPr id="79" name="组合 35"/>
            <p:cNvGrpSpPr/>
            <p:nvPr/>
          </p:nvGrpSpPr>
          <p:grpSpPr>
            <a:xfrm>
              <a:off x="8077829" y="4961247"/>
              <a:ext cx="633070" cy="358898"/>
              <a:chOff x="3269076" y="1744970"/>
              <a:chExt cx="1860118" cy="1054529"/>
            </a:xfrm>
            <a:solidFill>
              <a:sysClr val="window" lastClr="FFFFFF">
                <a:lumMod val="75000"/>
              </a:sysClr>
            </a:solidFill>
          </p:grpSpPr>
          <p:sp>
            <p:nvSpPr>
              <p:cNvPr id="81" name="矩形 36"/>
              <p:cNvSpPr/>
              <p:nvPr/>
            </p:nvSpPr>
            <p:spPr>
              <a:xfrm>
                <a:off x="3495526" y="2457907"/>
                <a:ext cx="1426464" cy="341592"/>
              </a:xfrm>
              <a:prstGeom prst="rect">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endParaRPr>
              </a:p>
            </p:txBody>
          </p:sp>
          <p:sp>
            <p:nvSpPr>
              <p:cNvPr id="82"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83"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84"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85"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86"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grpSp>
        <p:sp>
          <p:nvSpPr>
            <p:cNvPr id="80" name="TextBox 114"/>
            <p:cNvSpPr txBox="1"/>
            <p:nvPr/>
          </p:nvSpPr>
          <p:spPr>
            <a:xfrm>
              <a:off x="8043947" y="5059455"/>
              <a:ext cx="700833" cy="261610"/>
            </a:xfrm>
            <a:prstGeom prst="rect">
              <a:avLst/>
            </a:prstGeom>
            <a:noFill/>
          </p:spPr>
          <p:txBody>
            <a:bodyPr wrap="square" lIns="36000" tIns="36000" rIns="36000" bIns="36000"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a:solidFill>
                    <a:prstClr val="black"/>
                  </a:solidFill>
                </a:rPr>
                <a:t>Internet</a:t>
              </a:r>
              <a:endParaRPr kumimoji="0" lang="en-US" altLang="zh-CN" sz="1200" b="1" i="0" u="none" strike="noStrike" kern="0" cap="none" spc="0" normalizeH="0" baseline="0" noProof="0" dirty="0">
                <a:ln>
                  <a:noFill/>
                </a:ln>
                <a:solidFill>
                  <a:prstClr val="black"/>
                </a:solidFill>
                <a:effectLst/>
                <a:uLnTx/>
                <a:uFillTx/>
              </a:endParaRPr>
            </a:p>
          </p:txBody>
        </p:sp>
      </p:grpSp>
      <p:grpSp>
        <p:nvGrpSpPr>
          <p:cNvPr id="87" name="Group 115"/>
          <p:cNvGrpSpPr/>
          <p:nvPr/>
        </p:nvGrpSpPr>
        <p:grpSpPr>
          <a:xfrm>
            <a:off x="3657724" y="1276906"/>
            <a:ext cx="735146" cy="359818"/>
            <a:chOff x="8077829" y="4961247"/>
            <a:chExt cx="633070" cy="359818"/>
          </a:xfrm>
        </p:grpSpPr>
        <p:grpSp>
          <p:nvGrpSpPr>
            <p:cNvPr id="88" name="组合 35"/>
            <p:cNvGrpSpPr/>
            <p:nvPr/>
          </p:nvGrpSpPr>
          <p:grpSpPr>
            <a:xfrm>
              <a:off x="8077829" y="4961247"/>
              <a:ext cx="633070" cy="358898"/>
              <a:chOff x="3269076" y="1744970"/>
              <a:chExt cx="1860118" cy="1054529"/>
            </a:xfrm>
            <a:solidFill>
              <a:sysClr val="window" lastClr="FFFFFF">
                <a:lumMod val="75000"/>
              </a:sysClr>
            </a:solidFill>
          </p:grpSpPr>
          <p:sp>
            <p:nvSpPr>
              <p:cNvPr id="90" name="矩形 36"/>
              <p:cNvSpPr/>
              <p:nvPr/>
            </p:nvSpPr>
            <p:spPr>
              <a:xfrm>
                <a:off x="3495526" y="2457907"/>
                <a:ext cx="1426464" cy="341592"/>
              </a:xfrm>
              <a:prstGeom prst="rect">
                <a:avLst/>
              </a:prstGeom>
              <a:grpFill/>
              <a:ln w="12700" cap="flat" cmpd="sng" algn="ctr">
                <a:noFill/>
                <a:prstDash val="solid"/>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white"/>
                  </a:solidFill>
                  <a:effectLst/>
                  <a:uLnTx/>
                  <a:uFillTx/>
                </a:endParaRPr>
              </a:p>
            </p:txBody>
          </p:sp>
          <p:sp>
            <p:nvSpPr>
              <p:cNvPr id="91"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92"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93"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94"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95"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grpSp>
        <p:sp>
          <p:nvSpPr>
            <p:cNvPr id="89" name="TextBox 117"/>
            <p:cNvSpPr txBox="1"/>
            <p:nvPr/>
          </p:nvSpPr>
          <p:spPr>
            <a:xfrm>
              <a:off x="8132915" y="5059455"/>
              <a:ext cx="522900" cy="261610"/>
            </a:xfrm>
            <a:prstGeom prst="rect">
              <a:avLst/>
            </a:prstGeom>
            <a:noFill/>
          </p:spPr>
          <p:txBody>
            <a:bodyPr wrap="square" lIns="36000" tIns="36000" rIns="36000" bIns="36000"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a:solidFill>
                    <a:prstClr val="black"/>
                  </a:solidFill>
                </a:rPr>
                <a:t>WAN</a:t>
              </a:r>
              <a:endParaRPr kumimoji="0" lang="en-US" altLang="zh-CN" sz="1200" b="1" i="0" u="none" strike="noStrike" kern="0" cap="none" spc="0" normalizeH="0" baseline="0" noProof="0" dirty="0">
                <a:ln>
                  <a:noFill/>
                </a:ln>
                <a:solidFill>
                  <a:prstClr val="black"/>
                </a:solidFill>
                <a:effectLst/>
                <a:uLnTx/>
                <a:uFillTx/>
              </a:endParaRPr>
            </a:p>
          </p:txBody>
        </p:sp>
      </p:grpSp>
      <p:pic>
        <p:nvPicPr>
          <p:cNvPr id="96"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971419" y="2269925"/>
            <a:ext cx="337091" cy="275801"/>
          </a:xfrm>
          <a:prstGeom prst="rect">
            <a:avLst/>
          </a:prstGeom>
        </p:spPr>
      </p:pic>
      <p:pic>
        <p:nvPicPr>
          <p:cNvPr id="9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805714" y="2269925"/>
            <a:ext cx="337091" cy="275801"/>
          </a:xfrm>
          <a:prstGeom prst="rect">
            <a:avLst/>
          </a:prstGeom>
        </p:spPr>
      </p:pic>
      <p:cxnSp>
        <p:nvCxnSpPr>
          <p:cNvPr id="98" name="Straight Connector 127"/>
          <p:cNvCxnSpPr>
            <a:stCxn id="96" idx="3"/>
            <a:endCxn id="97" idx="1"/>
          </p:cNvCxnSpPr>
          <p:nvPr/>
        </p:nvCxnSpPr>
        <p:spPr>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100" name="图片 102" descr="AC-蓝.png"/>
          <p:cNvPicPr>
            <a:picLocks noChangeAspect="1"/>
          </p:cNvPicPr>
          <p:nvPr/>
        </p:nvPicPr>
        <p:blipFill>
          <a:blip r:embed="rId4" cstate="print"/>
          <a:stretch>
            <a:fillRect/>
          </a:stretch>
        </p:blipFill>
        <p:spPr>
          <a:xfrm>
            <a:off x="4774299" y="3121076"/>
            <a:ext cx="337091" cy="275802"/>
          </a:xfrm>
          <a:prstGeom prst="rect">
            <a:avLst/>
          </a:prstGeom>
        </p:spPr>
      </p:pic>
      <p:sp>
        <p:nvSpPr>
          <p:cNvPr id="102" name="圆角矩形 101"/>
          <p:cNvSpPr/>
          <p:nvPr/>
        </p:nvSpPr>
        <p:spPr>
          <a:xfrm>
            <a:off x="4662855" y="2738019"/>
            <a:ext cx="1252733" cy="307256"/>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wrap="square"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endParaRPr>
          </a:p>
        </p:txBody>
      </p:sp>
      <p:sp>
        <p:nvSpPr>
          <p:cNvPr id="104" name="TextBox 20"/>
          <p:cNvSpPr txBox="1"/>
          <p:nvPr/>
        </p:nvSpPr>
        <p:spPr>
          <a:xfrm>
            <a:off x="4711527" y="2813552"/>
            <a:ext cx="1204062" cy="261610"/>
          </a:xfrm>
          <a:prstGeom prst="rect">
            <a:avLst/>
          </a:prstGeom>
          <a:noFill/>
        </p:spPr>
        <p:txBody>
          <a:bodyPr wrap="square" lIns="36000" tIns="36000" rIns="36000" bIns="36000" rtlCol="0">
            <a:noAutofit/>
          </a:bodyPr>
          <a:lstStyle/>
          <a:p>
            <a:pPr fontAlgn="ctr">
              <a:spcBef>
                <a:spcPts val="0"/>
              </a:spcBef>
              <a:spcAft>
                <a:spcPts val="0"/>
              </a:spcAft>
            </a:pPr>
            <a:r>
              <a:rPr lang="en-US" sz="1200" dirty="0">
                <a:solidFill>
                  <a:prstClr val="black"/>
                </a:solidFill>
              </a:rPr>
              <a:t>NMS O&amp;M zone</a:t>
            </a:r>
          </a:p>
        </p:txBody>
      </p:sp>
      <p:cxnSp>
        <p:nvCxnSpPr>
          <p:cNvPr id="105" name="Straight Connector 79"/>
          <p:cNvCxnSpPr/>
          <p:nvPr/>
        </p:nvCxnSpPr>
        <p:spPr>
          <a:xfrm flipH="1">
            <a:off x="2382862" y="2836440"/>
            <a:ext cx="1190149" cy="0"/>
          </a:xfrm>
          <a:prstGeom prst="line">
            <a:avLst/>
          </a:prstGeom>
          <a:noFill/>
          <a:ln w="19050" cap="flat" cmpd="sng" algn="ctr">
            <a:solidFill>
              <a:sysClr val="windowText" lastClr="000000"/>
            </a:solidFill>
            <a:prstDash val="solid"/>
            <a:miter lim="800000"/>
          </a:ln>
          <a:effectLst/>
        </p:spPr>
      </p:cxnSp>
      <p:cxnSp>
        <p:nvCxnSpPr>
          <p:cNvPr id="106" name="Straight Connector 79"/>
          <p:cNvCxnSpPr/>
          <p:nvPr/>
        </p:nvCxnSpPr>
        <p:spPr>
          <a:xfrm flipH="1">
            <a:off x="2382862" y="2895811"/>
            <a:ext cx="430513" cy="0"/>
          </a:xfrm>
          <a:prstGeom prst="line">
            <a:avLst/>
          </a:prstGeom>
          <a:noFill/>
          <a:ln w="19050" cap="flat" cmpd="sng" algn="ctr">
            <a:solidFill>
              <a:sysClr val="windowText" lastClr="000000"/>
            </a:solidFill>
            <a:prstDash val="solid"/>
            <a:miter lim="800000"/>
          </a:ln>
          <a:effectLst/>
        </p:spPr>
      </p:cxnSp>
      <p:sp>
        <p:nvSpPr>
          <p:cNvPr id="107" name="Freeform 159"/>
          <p:cNvSpPr/>
          <p:nvPr/>
        </p:nvSpPr>
        <p:spPr>
          <a:xfrm flipH="1">
            <a:off x="1673295" y="2543477"/>
            <a:ext cx="972431"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36000" tIns="21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err="1">
                <a:solidFill>
                  <a:prstClr val="white">
                    <a:lumMod val="50000"/>
                  </a:prstClr>
                </a:solidFill>
              </a:rPr>
              <a:t>DataCenter</a:t>
            </a:r>
            <a:endParaRPr lang="en-US" sz="1200" b="1" dirty="0">
              <a:solidFill>
                <a:prstClr val="white">
                  <a:lumMod val="50000"/>
                </a:prstClr>
              </a:solidFill>
            </a:endParaRPr>
          </a:p>
        </p:txBody>
      </p:sp>
      <p:cxnSp>
        <p:nvCxnSpPr>
          <p:cNvPr id="108" name="Straight Connector 79"/>
          <p:cNvCxnSpPr/>
          <p:nvPr/>
        </p:nvCxnSpPr>
        <p:spPr>
          <a:xfrm flipH="1">
            <a:off x="3477337" y="2895811"/>
            <a:ext cx="1185521" cy="0"/>
          </a:xfrm>
          <a:prstGeom prst="line">
            <a:avLst/>
          </a:prstGeom>
          <a:noFill/>
          <a:ln w="19050" cap="flat" cmpd="sng" algn="ctr">
            <a:solidFill>
              <a:sysClr val="windowText" lastClr="000000"/>
            </a:solidFill>
            <a:prstDash val="solid"/>
            <a:miter lim="800000"/>
          </a:ln>
          <a:effectLst/>
        </p:spPr>
      </p:cxnSp>
      <p:sp>
        <p:nvSpPr>
          <p:cNvPr id="109" name="矩形 108"/>
          <p:cNvSpPr/>
          <p:nvPr/>
        </p:nvSpPr>
        <p:spPr>
          <a:xfrm>
            <a:off x="5863165" y="1057719"/>
            <a:ext cx="5920886" cy="4135748"/>
          </a:xfrm>
          <a:prstGeom prst="rect">
            <a:avLst/>
          </a:prstGeom>
        </p:spPr>
        <p:txBody>
          <a:bodyPr wrap="square" anchor="t">
            <a:noAutofit/>
          </a:bodyPr>
          <a:lstStyle/>
          <a:p>
            <a:pPr marL="285750" indent="-285750" fontAlgn="ctr">
              <a:lnSpc>
                <a:spcPct val="150000"/>
              </a:lnSpc>
              <a:spcBef>
                <a:spcPts val="0"/>
              </a:spcBef>
              <a:spcAft>
                <a:spcPts val="600"/>
              </a:spcAft>
              <a:buFont typeface="Arial" panose="020B0604020202020204" pitchFamily="34" charset="0"/>
              <a:buChar char="•"/>
            </a:pPr>
            <a:r>
              <a:rPr lang="en-US" sz="1200" b="1" dirty="0">
                <a:solidFill>
                  <a:prstClr val="black"/>
                </a:solidFill>
              </a:rPr>
              <a:t>Core layer</a:t>
            </a:r>
            <a:r>
              <a:rPr lang="en-US" sz="1200" dirty="0">
                <a:solidFill>
                  <a:prstClr val="black"/>
                </a:solidFill>
              </a:rPr>
              <a:t>: This layer is the backbone area of a campus network, which is the data switching core. It connects the various parts of the campus network, such as the data center, aggregation layer, and campus egress.</a:t>
            </a:r>
          </a:p>
          <a:p>
            <a:pPr marL="285750" indent="-285750" fontAlgn="ctr">
              <a:lnSpc>
                <a:spcPct val="150000"/>
              </a:lnSpc>
              <a:spcBef>
                <a:spcPts val="0"/>
              </a:spcBef>
              <a:spcAft>
                <a:spcPts val="600"/>
              </a:spcAft>
              <a:buFont typeface="Arial" panose="020B0604020202020204" pitchFamily="34" charset="0"/>
              <a:buChar char="•"/>
            </a:pPr>
            <a:r>
              <a:rPr lang="en-US" sz="1200" b="1" dirty="0">
                <a:solidFill>
                  <a:prstClr val="black"/>
                </a:solidFill>
              </a:rPr>
              <a:t>Aggregation layer</a:t>
            </a:r>
            <a:r>
              <a:rPr lang="en-US" sz="1200" dirty="0">
                <a:solidFill>
                  <a:prstClr val="black"/>
                </a:solidFill>
              </a:rPr>
              <a:t>: This layer is a middle layer of a campus network, and is responsible for data aggregation or switching. Some basic network functions, such as routing, </a:t>
            </a:r>
            <a:r>
              <a:rPr lang="en-US" sz="1200" dirty="0" err="1">
                <a:solidFill>
                  <a:prstClr val="black"/>
                </a:solidFill>
              </a:rPr>
              <a:t>QoS</a:t>
            </a:r>
            <a:r>
              <a:rPr lang="en-US" sz="1200" dirty="0">
                <a:solidFill>
                  <a:prstClr val="black"/>
                </a:solidFill>
              </a:rPr>
              <a:t>, and security, are also provided at this layer.</a:t>
            </a:r>
          </a:p>
          <a:p>
            <a:pPr marL="285750" indent="-285750" fontAlgn="ctr">
              <a:lnSpc>
                <a:spcPct val="150000"/>
              </a:lnSpc>
              <a:spcBef>
                <a:spcPts val="0"/>
              </a:spcBef>
              <a:spcAft>
                <a:spcPts val="600"/>
              </a:spcAft>
              <a:buFont typeface="Arial" panose="020B0604020202020204" pitchFamily="34" charset="0"/>
              <a:buChar char="•"/>
            </a:pPr>
            <a:r>
              <a:rPr lang="en-US" sz="1200" b="1" dirty="0">
                <a:solidFill>
                  <a:prstClr val="black"/>
                </a:solidFill>
              </a:rPr>
              <a:t>Access layer</a:t>
            </a:r>
            <a:r>
              <a:rPr lang="en-US" sz="1200" dirty="0">
                <a:solidFill>
                  <a:prstClr val="black"/>
                </a:solidFill>
              </a:rPr>
              <a:t>: As the edge of a campus network, this layer connects end users to the campus network.</a:t>
            </a:r>
          </a:p>
          <a:p>
            <a:pPr marL="285750" indent="-285750" fontAlgn="ctr">
              <a:lnSpc>
                <a:spcPct val="150000"/>
              </a:lnSpc>
              <a:spcBef>
                <a:spcPts val="0"/>
              </a:spcBef>
              <a:spcAft>
                <a:spcPts val="600"/>
              </a:spcAft>
              <a:buFont typeface="Arial" panose="020B0604020202020204" pitchFamily="34" charset="0"/>
              <a:buChar char="•"/>
            </a:pPr>
            <a:r>
              <a:rPr lang="en-US" sz="1200" b="1" dirty="0">
                <a:solidFill>
                  <a:prstClr val="black"/>
                </a:solidFill>
              </a:rPr>
              <a:t>Egress zone</a:t>
            </a:r>
            <a:r>
              <a:rPr lang="en-US" sz="1200" dirty="0">
                <a:solidFill>
                  <a:prstClr val="black"/>
                </a:solidFill>
              </a:rPr>
              <a:t>: This zone is the edge between the campus internal network and the external network. Through this zone, internal users can access the public network and external users (including customers, partners, branches, and remote users) can access the internal network.</a:t>
            </a:r>
          </a:p>
          <a:p>
            <a:pPr marL="285750" indent="-285750" fontAlgn="ctr">
              <a:lnSpc>
                <a:spcPct val="150000"/>
              </a:lnSpc>
              <a:spcBef>
                <a:spcPts val="0"/>
              </a:spcBef>
              <a:spcAft>
                <a:spcPts val="600"/>
              </a:spcAft>
              <a:buFont typeface="Arial" panose="020B0604020202020204" pitchFamily="34" charset="0"/>
              <a:buChar char="•"/>
            </a:pPr>
            <a:r>
              <a:rPr lang="en-US" sz="1200" b="1" dirty="0">
                <a:solidFill>
                  <a:prstClr val="black"/>
                </a:solidFill>
              </a:rPr>
              <a:t>Data center area</a:t>
            </a:r>
            <a:r>
              <a:rPr lang="en-US" sz="1200" dirty="0">
                <a:solidFill>
                  <a:prstClr val="black"/>
                </a:solidFill>
              </a:rPr>
              <a:t>: This area has servers and application systems deployed to provide data and application services for internal and external users of the enterprise.</a:t>
            </a:r>
          </a:p>
          <a:p>
            <a:pPr marL="285750" indent="-285750" fontAlgn="ctr">
              <a:lnSpc>
                <a:spcPct val="150000"/>
              </a:lnSpc>
              <a:spcBef>
                <a:spcPts val="0"/>
              </a:spcBef>
              <a:spcAft>
                <a:spcPts val="600"/>
              </a:spcAft>
              <a:buFont typeface="Arial" panose="020B0604020202020204" pitchFamily="34" charset="0"/>
              <a:buChar char="•"/>
            </a:pPr>
            <a:r>
              <a:rPr lang="en-US" sz="1200" b="1" dirty="0">
                <a:solidFill>
                  <a:prstClr val="black"/>
                </a:solidFill>
              </a:rPr>
              <a:t>Demilitarized zone (DMZ)</a:t>
            </a:r>
            <a:r>
              <a:rPr lang="en-US" sz="1200" dirty="0">
                <a:solidFill>
                  <a:prstClr val="black"/>
                </a:solidFill>
              </a:rPr>
              <a:t>: This zone has public servers deployed to provide access services to external guests (non-employees). The access permission to this area is strictly controlled.</a:t>
            </a:r>
          </a:p>
        </p:txBody>
      </p:sp>
    </p:spTree>
    <p:extLst>
      <p:ext uri="{BB962C8B-B14F-4D97-AF65-F5344CB8AC3E}">
        <p14:creationId xmlns:p14="http://schemas.microsoft.com/office/powerpoint/2010/main" val="26277067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D60E099A-75AF-4687-8046-5C71B88E908C}"/>
              </a:ext>
            </a:extLst>
          </p:cNvPr>
          <p:cNvSpPr>
            <a:spLocks noGrp="1"/>
          </p:cNvSpPr>
          <p:nvPr>
            <p:ph type="title"/>
          </p:nvPr>
        </p:nvSpPr>
        <p:spPr/>
        <p:txBody>
          <a:bodyPr/>
          <a:lstStyle/>
          <a:p>
            <a:r>
              <a:rPr lang="en-US" dirty="0"/>
              <a:t>Huawei </a:t>
            </a:r>
            <a:r>
              <a:rPr lang="en-US" err="1"/>
              <a:t>CloudCampus</a:t>
            </a:r>
            <a:r>
              <a:rPr lang="en-US"/>
              <a:t> Solution</a:t>
            </a:r>
            <a:endParaRPr lang="en-US" dirty="0"/>
          </a:p>
        </p:txBody>
      </p:sp>
      <p:grpSp>
        <p:nvGrpSpPr>
          <p:cNvPr id="3" name="Group 165">
            <a:extLst>
              <a:ext uri="{FF2B5EF4-FFF2-40B4-BE49-F238E27FC236}">
                <a16:creationId xmlns="" xmlns:a14="http://schemas.microsoft.com/office/drawing/2010/main" xmlns:p14="http://schemas.microsoft.com/office/powerpoint/2010/main" xmlns:a16="http://schemas.microsoft.com/office/drawing/2014/main" id="{ED843DE8-7C66-4EB9-AC29-C31812D3701F}"/>
              </a:ext>
            </a:extLst>
          </p:cNvPr>
          <p:cNvGrpSpPr/>
          <p:nvPr/>
        </p:nvGrpSpPr>
        <p:grpSpPr>
          <a:xfrm>
            <a:off x="2939869" y="3969984"/>
            <a:ext cx="1307763" cy="340548"/>
            <a:chOff x="-1233037" y="914446"/>
            <a:chExt cx="4919386" cy="778776"/>
          </a:xfrm>
        </p:grpSpPr>
        <p:cxnSp>
          <p:nvCxnSpPr>
            <p:cNvPr id="4" name="Straight Connector 166">
              <a:extLst>
                <a:ext uri="{FF2B5EF4-FFF2-40B4-BE49-F238E27FC236}">
                  <a16:creationId xmlns="" xmlns:a14="http://schemas.microsoft.com/office/drawing/2010/main" xmlns:p14="http://schemas.microsoft.com/office/powerpoint/2010/main" xmlns:a16="http://schemas.microsoft.com/office/drawing/2014/main" id="{BF96BA90-8F4F-41C0-9577-4882AC3F2B50}"/>
                </a:ext>
              </a:extLst>
            </p:cNvPr>
            <p:cNvCxnSpPr/>
            <p:nvPr/>
          </p:nvCxnSpPr>
          <p:spPr>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167">
              <a:extLst>
                <a:ext uri="{FF2B5EF4-FFF2-40B4-BE49-F238E27FC236}">
                  <a16:creationId xmlns="" xmlns:a14="http://schemas.microsoft.com/office/drawing/2010/main" xmlns:p14="http://schemas.microsoft.com/office/powerpoint/2010/main" xmlns:a16="http://schemas.microsoft.com/office/drawing/2014/main" id="{CC6B54FE-3879-4DD8-B44E-D9DFB4B093BD}"/>
                </a:ext>
              </a:extLst>
            </p:cNvPr>
            <p:cNvCxnSpPr/>
            <p:nvPr/>
          </p:nvCxnSpPr>
          <p:spPr>
            <a:xfrm flipV="1">
              <a:off x="2899439" y="914446"/>
              <a:ext cx="786910" cy="77877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4="http://schemas.microsoft.com/office/drawing/2010/main" xmlns:p14="http://schemas.microsoft.com/office/powerpoint/2010/main" xmlns:a16="http://schemas.microsoft.com/office/drawing/2014/main" id="{6BAD51CE-EAD1-4E52-B703-A3DAF1C6D72D}"/>
              </a:ext>
            </a:extLst>
          </p:cNvPr>
          <p:cNvCxnSpPr/>
          <p:nvPr/>
        </p:nvCxnSpPr>
        <p:spPr>
          <a:xfrm>
            <a:off x="4283982" y="3980676"/>
            <a:ext cx="93903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Group 165">
            <a:extLst>
              <a:ext uri="{FF2B5EF4-FFF2-40B4-BE49-F238E27FC236}">
                <a16:creationId xmlns="" xmlns:a14="http://schemas.microsoft.com/office/drawing/2010/main" xmlns:p14="http://schemas.microsoft.com/office/powerpoint/2010/main" xmlns:a16="http://schemas.microsoft.com/office/drawing/2014/main" id="{A6A8B073-45A8-43C7-8C2F-47D3CCC76EB4}"/>
              </a:ext>
            </a:extLst>
          </p:cNvPr>
          <p:cNvGrpSpPr/>
          <p:nvPr/>
        </p:nvGrpSpPr>
        <p:grpSpPr>
          <a:xfrm rot="10800000">
            <a:off x="4988582" y="4012761"/>
            <a:ext cx="523792" cy="340548"/>
            <a:chOff x="-1233037" y="914446"/>
            <a:chExt cx="1573823" cy="778776"/>
          </a:xfrm>
        </p:grpSpPr>
        <p:cxnSp>
          <p:nvCxnSpPr>
            <p:cNvPr id="8" name="Straight Connector 166">
              <a:extLst>
                <a:ext uri="{FF2B5EF4-FFF2-40B4-BE49-F238E27FC236}">
                  <a16:creationId xmlns="" xmlns:a14="http://schemas.microsoft.com/office/drawing/2010/main" xmlns:p14="http://schemas.microsoft.com/office/powerpoint/2010/main" xmlns:a16="http://schemas.microsoft.com/office/drawing/2014/main" id="{F919AEE4-5E90-47A9-B28D-9467C941AD6C}"/>
                </a:ext>
              </a:extLst>
            </p:cNvPr>
            <p:cNvCxnSpPr/>
            <p:nvPr/>
          </p:nvCxnSpPr>
          <p:spPr>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167">
              <a:extLst>
                <a:ext uri="{FF2B5EF4-FFF2-40B4-BE49-F238E27FC236}">
                  <a16:creationId xmlns="" xmlns:a14="http://schemas.microsoft.com/office/drawing/2010/main" xmlns:p14="http://schemas.microsoft.com/office/powerpoint/2010/main" xmlns:a16="http://schemas.microsoft.com/office/drawing/2014/main" id="{9FAB25CB-F524-4CAF-B81A-F0A13C57E6EA}"/>
                </a:ext>
              </a:extLst>
            </p:cNvPr>
            <p:cNvCxnSpPr/>
            <p:nvPr/>
          </p:nvCxnSpPr>
          <p:spPr>
            <a:xfrm flipV="1">
              <a:off x="-446125" y="914446"/>
              <a:ext cx="786911" cy="77877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圆角矩形 8">
            <a:extLst>
              <a:ext uri="{FF2B5EF4-FFF2-40B4-BE49-F238E27FC236}">
                <a16:creationId xmlns="" xmlns:a14="http://schemas.microsoft.com/office/drawing/2010/main" xmlns:p14="http://schemas.microsoft.com/office/powerpoint/2010/main" xmlns:a16="http://schemas.microsoft.com/office/drawing/2014/main" id="{F54DFC57-FD8D-471C-A076-A36558AB83CB}"/>
              </a:ext>
            </a:extLst>
          </p:cNvPr>
          <p:cNvSpPr/>
          <p:nvPr/>
        </p:nvSpPr>
        <p:spPr>
          <a:xfrm>
            <a:off x="479694" y="3526013"/>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p>
        </p:txBody>
      </p:sp>
      <p:cxnSp>
        <p:nvCxnSpPr>
          <p:cNvPr id="11" name="直接连接符 10">
            <a:extLst>
              <a:ext uri="{FF2B5EF4-FFF2-40B4-BE49-F238E27FC236}">
                <a16:creationId xmlns="" xmlns:a14="http://schemas.microsoft.com/office/drawing/2010/main" xmlns:p14="http://schemas.microsoft.com/office/powerpoint/2010/main" xmlns:a16="http://schemas.microsoft.com/office/drawing/2014/main" id="{1E65908C-8DEA-4D8D-B09F-E2854912A4D5}"/>
              </a:ext>
            </a:extLst>
          </p:cNvPr>
          <p:cNvCxnSpPr/>
          <p:nvPr/>
        </p:nvCxnSpPr>
        <p:spPr>
          <a:xfrm flipV="1">
            <a:off x="1299785" y="3697556"/>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4="http://schemas.microsoft.com/office/drawing/2010/main" xmlns:p14="http://schemas.microsoft.com/office/powerpoint/2010/main" xmlns:a16="http://schemas.microsoft.com/office/drawing/2014/main" id="{98022DA2-122D-495B-9D5E-FCAB970449F7}"/>
              </a:ext>
            </a:extLst>
          </p:cNvPr>
          <p:cNvCxnSpPr/>
          <p:nvPr/>
        </p:nvCxnSpPr>
        <p:spPr>
          <a:xfrm flipV="1">
            <a:off x="1852849" y="3697556"/>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4="http://schemas.microsoft.com/office/drawing/2010/main" xmlns:p14="http://schemas.microsoft.com/office/powerpoint/2010/main" xmlns:a16="http://schemas.microsoft.com/office/drawing/2014/main" id="{9BBF829E-E85C-4CF2-B590-089D0ACC6C68}"/>
              </a:ext>
            </a:extLst>
          </p:cNvPr>
          <p:cNvCxnSpPr>
            <a:stCxn id="53" idx="0"/>
            <a:endCxn id="57" idx="2"/>
          </p:cNvCxnSpPr>
          <p:nvPr/>
        </p:nvCxnSpPr>
        <p:spPr>
          <a:xfrm flipV="1">
            <a:off x="754242" y="4525381"/>
            <a:ext cx="0" cy="292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4="http://schemas.microsoft.com/office/drawing/2010/main" xmlns:p14="http://schemas.microsoft.com/office/powerpoint/2010/main" xmlns:a16="http://schemas.microsoft.com/office/drawing/2014/main" id="{DCAE0928-BA7F-41FC-9799-8A6CC45C41F5}"/>
              </a:ext>
            </a:extLst>
          </p:cNvPr>
          <p:cNvCxnSpPr/>
          <p:nvPr/>
        </p:nvCxnSpPr>
        <p:spPr>
          <a:xfrm flipV="1">
            <a:off x="1304948" y="4525381"/>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4="http://schemas.microsoft.com/office/drawing/2010/main" xmlns:p14="http://schemas.microsoft.com/office/powerpoint/2010/main" xmlns:a16="http://schemas.microsoft.com/office/drawing/2014/main" id="{FF7F12ED-DF80-4BE1-A65D-9E88B0562F4D}"/>
              </a:ext>
            </a:extLst>
          </p:cNvPr>
          <p:cNvCxnSpPr/>
          <p:nvPr/>
        </p:nvCxnSpPr>
        <p:spPr>
          <a:xfrm flipV="1">
            <a:off x="1857929" y="4525381"/>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4="http://schemas.microsoft.com/office/drawing/2010/main" xmlns:p14="http://schemas.microsoft.com/office/powerpoint/2010/main" xmlns:a16="http://schemas.microsoft.com/office/drawing/2014/main" id="{CC2F5678-FDA6-43D0-99D0-22268FD78A8D}"/>
              </a:ext>
            </a:extLst>
          </p:cNvPr>
          <p:cNvCxnSpPr/>
          <p:nvPr/>
        </p:nvCxnSpPr>
        <p:spPr>
          <a:xfrm flipV="1">
            <a:off x="2408635" y="4525381"/>
            <a:ext cx="0" cy="24667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 xmlns:a14="http://schemas.microsoft.com/office/drawing/2010/main" xmlns:p14="http://schemas.microsoft.com/office/powerpoint/2010/main" xmlns:a16="http://schemas.microsoft.com/office/drawing/2014/main" id="{A5852B77-021B-4E90-B36A-658789756EE3}"/>
              </a:ext>
            </a:extLst>
          </p:cNvPr>
          <p:cNvGrpSpPr/>
          <p:nvPr/>
        </p:nvGrpSpPr>
        <p:grpSpPr>
          <a:xfrm>
            <a:off x="769253" y="3933100"/>
            <a:ext cx="1101413" cy="488985"/>
            <a:chOff x="2498773" y="3870388"/>
            <a:chExt cx="1101413" cy="294842"/>
          </a:xfrm>
        </p:grpSpPr>
        <p:cxnSp>
          <p:nvCxnSpPr>
            <p:cNvPr id="18" name="直接连接符 17">
              <a:extLst>
                <a:ext uri="{FF2B5EF4-FFF2-40B4-BE49-F238E27FC236}">
                  <a16:creationId xmlns="" xmlns:a14="http://schemas.microsoft.com/office/drawing/2010/main" xmlns:p14="http://schemas.microsoft.com/office/powerpoint/2010/main" xmlns:a16="http://schemas.microsoft.com/office/drawing/2014/main" id="{EB994F91-4D18-4AF4-9F09-08F85C44610B}"/>
                </a:ext>
              </a:extLst>
            </p:cNvPr>
            <p:cNvCxnSpPr/>
            <p:nvPr/>
          </p:nvCxnSpPr>
          <p:spPr>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4="http://schemas.microsoft.com/office/drawing/2010/main" xmlns:p14="http://schemas.microsoft.com/office/powerpoint/2010/main" xmlns:a16="http://schemas.microsoft.com/office/drawing/2014/main" id="{B8E4CFB5-ADFA-4A16-9388-31F406988859}"/>
                </a:ext>
              </a:extLst>
            </p:cNvPr>
            <p:cNvCxnSpPr/>
            <p:nvPr/>
          </p:nvCxnSpPr>
          <p:spPr>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4="http://schemas.microsoft.com/office/drawing/2010/main" xmlns:p14="http://schemas.microsoft.com/office/powerpoint/2010/main" xmlns:a16="http://schemas.microsoft.com/office/drawing/2014/main" id="{D757309E-E5C0-43E8-A6AA-9341AD56EC25}"/>
                </a:ext>
              </a:extLst>
            </p:cNvPr>
            <p:cNvCxnSpPr/>
            <p:nvPr/>
          </p:nvCxnSpPr>
          <p:spPr>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4="http://schemas.microsoft.com/office/drawing/2010/main" xmlns:p14="http://schemas.microsoft.com/office/powerpoint/2010/main" xmlns:a16="http://schemas.microsoft.com/office/drawing/2014/main" id="{4BABC217-3A5A-46D0-9E8F-E383271952DF}"/>
                </a:ext>
              </a:extLst>
            </p:cNvPr>
            <p:cNvCxnSpPr/>
            <p:nvPr/>
          </p:nvCxnSpPr>
          <p:spPr>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 xmlns:a14="http://schemas.microsoft.com/office/drawing/2010/main" xmlns:p14="http://schemas.microsoft.com/office/powerpoint/2010/main" xmlns:a16="http://schemas.microsoft.com/office/drawing/2014/main" id="{34E68944-4745-4DDB-ACED-2440511EF3D3}"/>
              </a:ext>
            </a:extLst>
          </p:cNvPr>
          <p:cNvGrpSpPr/>
          <p:nvPr/>
        </p:nvGrpSpPr>
        <p:grpSpPr>
          <a:xfrm flipH="1">
            <a:off x="1304948" y="3933100"/>
            <a:ext cx="1101600" cy="488985"/>
            <a:chOff x="2498773" y="3870388"/>
            <a:chExt cx="1101413" cy="294842"/>
          </a:xfrm>
        </p:grpSpPr>
        <p:cxnSp>
          <p:nvCxnSpPr>
            <p:cNvPr id="23" name="直接连接符 22">
              <a:extLst>
                <a:ext uri="{FF2B5EF4-FFF2-40B4-BE49-F238E27FC236}">
                  <a16:creationId xmlns="" xmlns:a14="http://schemas.microsoft.com/office/drawing/2010/main" xmlns:p14="http://schemas.microsoft.com/office/powerpoint/2010/main" xmlns:a16="http://schemas.microsoft.com/office/drawing/2014/main" id="{E1FB4179-C086-4C5D-AC73-0D4E10C66C9E}"/>
                </a:ext>
              </a:extLst>
            </p:cNvPr>
            <p:cNvCxnSpPr/>
            <p:nvPr/>
          </p:nvCxnSpPr>
          <p:spPr>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4="http://schemas.microsoft.com/office/drawing/2010/main" xmlns:p14="http://schemas.microsoft.com/office/powerpoint/2010/main" xmlns:a16="http://schemas.microsoft.com/office/drawing/2014/main" id="{67AFD18B-0AAF-41DE-A88E-11CA73427A75}"/>
                </a:ext>
              </a:extLst>
            </p:cNvPr>
            <p:cNvCxnSpPr/>
            <p:nvPr/>
          </p:nvCxnSpPr>
          <p:spPr>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4="http://schemas.microsoft.com/office/drawing/2010/main" xmlns:p14="http://schemas.microsoft.com/office/powerpoint/2010/main" xmlns:a16="http://schemas.microsoft.com/office/drawing/2014/main" id="{E99AA3E2-E839-4B0A-A9D4-F221C8B82F9E}"/>
                </a:ext>
              </a:extLst>
            </p:cNvPr>
            <p:cNvCxnSpPr/>
            <p:nvPr/>
          </p:nvCxnSpPr>
          <p:spPr>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4="http://schemas.microsoft.com/office/drawing/2010/main" xmlns:p14="http://schemas.microsoft.com/office/powerpoint/2010/main" xmlns:a16="http://schemas.microsoft.com/office/drawing/2014/main" id="{F1AB25C4-A9BB-44D0-955A-CC7C679EECC1}"/>
                </a:ext>
              </a:extLst>
            </p:cNvPr>
            <p:cNvCxnSpPr/>
            <p:nvPr/>
          </p:nvCxnSpPr>
          <p:spPr>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7" name="圆角矩形 124">
            <a:extLst>
              <a:ext uri="{FF2B5EF4-FFF2-40B4-BE49-F238E27FC236}">
                <a16:creationId xmlns="" xmlns:a14="http://schemas.microsoft.com/office/drawing/2010/main" xmlns:p14="http://schemas.microsoft.com/office/powerpoint/2010/main" xmlns:a16="http://schemas.microsoft.com/office/drawing/2014/main" id="{1D7559F9-70B9-4384-9E26-1D63E3E06C45}"/>
              </a:ext>
            </a:extLst>
          </p:cNvPr>
          <p:cNvSpPr/>
          <p:nvPr/>
        </p:nvSpPr>
        <p:spPr>
          <a:xfrm>
            <a:off x="6160392" y="1247009"/>
            <a:ext cx="5588695" cy="331135"/>
          </a:xfrm>
          <a:prstGeom prst="roundRect">
            <a:avLst>
              <a:gd name="adj" fmla="val 14624"/>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20000"/>
              </a:lnSpc>
            </a:pPr>
            <a:r>
              <a:rPr lang="en-US" sz="1200" dirty="0">
                <a:solidFill>
                  <a:schemeClr val="bg1"/>
                </a:solidFill>
              </a:rPr>
              <a:t>Fast network deployment, improving deployment efficiency by 600%</a:t>
            </a:r>
          </a:p>
        </p:txBody>
      </p:sp>
      <p:sp>
        <p:nvSpPr>
          <p:cNvPr id="28" name="圆角矩形 125">
            <a:extLst>
              <a:ext uri="{FF2B5EF4-FFF2-40B4-BE49-F238E27FC236}">
                <a16:creationId xmlns="" xmlns:a14="http://schemas.microsoft.com/office/drawing/2010/main" xmlns:p14="http://schemas.microsoft.com/office/powerpoint/2010/main" xmlns:a16="http://schemas.microsoft.com/office/drawing/2014/main" id="{93BAA96F-DA9F-46B9-A59A-DC521AACD6FF}"/>
              </a:ext>
            </a:extLst>
          </p:cNvPr>
          <p:cNvSpPr/>
          <p:nvPr/>
        </p:nvSpPr>
        <p:spPr>
          <a:xfrm>
            <a:off x="6166667" y="1607398"/>
            <a:ext cx="5582420" cy="84194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noAutofit/>
          </a:bodyPr>
          <a:lstStyle/>
          <a:p>
            <a:pPr marL="176213" indent="-176213" fontAlgn="ctr">
              <a:spcAft>
                <a:spcPts val="600"/>
              </a:spcAft>
              <a:buFont typeface="Arial" panose="020B0604020202020204" pitchFamily="34" charset="0"/>
              <a:buChar char="•"/>
            </a:pPr>
            <a:r>
              <a:rPr lang="en-US" sz="1200" dirty="0">
                <a:solidFill>
                  <a:schemeClr val="tx1"/>
                </a:solidFill>
              </a:rPr>
              <a:t>Device plug-and-play: simplified device deployment, scenario-based navigation, and template-based configuration</a:t>
            </a:r>
          </a:p>
          <a:p>
            <a:pPr marL="176213" indent="-176213" fontAlgn="ctr">
              <a:spcAft>
                <a:spcPts val="600"/>
              </a:spcAft>
              <a:buFont typeface="Arial" panose="020B0604020202020204" pitchFamily="34" charset="0"/>
              <a:buChar char="•"/>
            </a:pPr>
            <a:r>
              <a:rPr lang="en-US" sz="1200" dirty="0">
                <a:solidFill>
                  <a:schemeClr val="tx1"/>
                </a:solidFill>
              </a:rPr>
              <a:t>Simplified network deployment: network resource pooling, multi-purpose network, and automatic service provisioning</a:t>
            </a:r>
          </a:p>
        </p:txBody>
      </p:sp>
      <p:sp>
        <p:nvSpPr>
          <p:cNvPr id="29" name="圆角矩形 126">
            <a:extLst>
              <a:ext uri="{FF2B5EF4-FFF2-40B4-BE49-F238E27FC236}">
                <a16:creationId xmlns="" xmlns:a14="http://schemas.microsoft.com/office/drawing/2010/main" xmlns:p14="http://schemas.microsoft.com/office/powerpoint/2010/main" xmlns:a16="http://schemas.microsoft.com/office/drawing/2014/main" id="{0F9CF29C-9B36-45F1-89C3-1320382736CE}"/>
              </a:ext>
            </a:extLst>
          </p:cNvPr>
          <p:cNvSpPr/>
          <p:nvPr/>
        </p:nvSpPr>
        <p:spPr>
          <a:xfrm>
            <a:off x="6166667" y="2478600"/>
            <a:ext cx="5582420" cy="331135"/>
          </a:xfrm>
          <a:prstGeom prst="roundRect">
            <a:avLst>
              <a:gd name="adj" fmla="val 14624"/>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20000"/>
              </a:lnSpc>
            </a:pPr>
            <a:r>
              <a:rPr lang="en-US" sz="1200" dirty="0">
                <a:solidFill>
                  <a:schemeClr val="bg1"/>
                </a:solidFill>
              </a:rPr>
              <a:t>Fast service provisioning, improving user experience by 100%</a:t>
            </a:r>
          </a:p>
        </p:txBody>
      </p:sp>
      <p:sp>
        <p:nvSpPr>
          <p:cNvPr id="30" name="圆角矩形 127">
            <a:extLst>
              <a:ext uri="{FF2B5EF4-FFF2-40B4-BE49-F238E27FC236}">
                <a16:creationId xmlns="" xmlns:a14="http://schemas.microsoft.com/office/drawing/2010/main" xmlns:p14="http://schemas.microsoft.com/office/powerpoint/2010/main" xmlns:a16="http://schemas.microsoft.com/office/drawing/2014/main" id="{2B31CF30-8028-43E7-80AF-D899B4C01559}"/>
              </a:ext>
            </a:extLst>
          </p:cNvPr>
          <p:cNvSpPr/>
          <p:nvPr/>
        </p:nvSpPr>
        <p:spPr>
          <a:xfrm>
            <a:off x="6166667" y="2837167"/>
            <a:ext cx="5582421" cy="151614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noAutofit/>
          </a:bodyPr>
          <a:lstStyle/>
          <a:p>
            <a:pPr marL="176213" indent="-176213" fontAlgn="ctr">
              <a:spcAft>
                <a:spcPts val="600"/>
              </a:spcAft>
              <a:buFont typeface="Arial" panose="020B0604020202020204" pitchFamily="34" charset="0"/>
              <a:buChar char="•"/>
            </a:pPr>
            <a:r>
              <a:rPr lang="en-US" sz="1200" dirty="0">
                <a:solidFill>
                  <a:schemeClr val="tx1"/>
                </a:solidFill>
              </a:rPr>
              <a:t>Free mobility: GUI-based policy configuration, allowing users to access the network anytime and anywhere with unchanged roaming permission and user experience</a:t>
            </a:r>
          </a:p>
          <a:p>
            <a:pPr marL="176213" indent="-176213" fontAlgn="ctr">
              <a:spcAft>
                <a:spcPts val="600"/>
              </a:spcAft>
              <a:buFont typeface="Arial" panose="020B0604020202020204" pitchFamily="34" charset="0"/>
              <a:buChar char="•"/>
            </a:pPr>
            <a:r>
              <a:rPr lang="en-US" sz="1200" dirty="0">
                <a:solidFill>
                  <a:schemeClr val="tx1"/>
                </a:solidFill>
              </a:rPr>
              <a:t>Intelligent terminal identification: anti-spoofing for terminal access, with an intelligent terminal identification accuracy of over 95%</a:t>
            </a:r>
          </a:p>
          <a:p>
            <a:pPr marL="176213" indent="-176213" fontAlgn="ctr">
              <a:spcAft>
                <a:spcPts val="600"/>
              </a:spcAft>
              <a:buFont typeface="Arial" panose="020B0604020202020204" pitchFamily="34" charset="0"/>
              <a:buChar char="•"/>
            </a:pPr>
            <a:r>
              <a:rPr lang="en-US" sz="1200" dirty="0">
                <a:solidFill>
                  <a:schemeClr val="tx1"/>
                </a:solidFill>
              </a:rPr>
              <a:t>Intelligent </a:t>
            </a:r>
            <a:r>
              <a:rPr lang="en-US" sz="1200" dirty="0" err="1">
                <a:solidFill>
                  <a:schemeClr val="tx1"/>
                </a:solidFill>
              </a:rPr>
              <a:t>HQoS</a:t>
            </a:r>
            <a:r>
              <a:rPr lang="en-US" sz="1200" dirty="0">
                <a:solidFill>
                  <a:schemeClr val="tx1"/>
                </a:solidFill>
              </a:rPr>
              <a:t>: application-based scheduling and shaping, and refined bandwidth management, ensuring service experience of key users.</a:t>
            </a:r>
          </a:p>
        </p:txBody>
      </p:sp>
      <p:sp>
        <p:nvSpPr>
          <p:cNvPr id="31" name="圆角矩形 128">
            <a:extLst>
              <a:ext uri="{FF2B5EF4-FFF2-40B4-BE49-F238E27FC236}">
                <a16:creationId xmlns="" xmlns:a14="http://schemas.microsoft.com/office/drawing/2010/main" xmlns:p14="http://schemas.microsoft.com/office/powerpoint/2010/main" xmlns:a16="http://schemas.microsoft.com/office/drawing/2014/main" id="{00602A82-4E2D-4239-8566-91AC001B764A}"/>
              </a:ext>
            </a:extLst>
          </p:cNvPr>
          <p:cNvSpPr/>
          <p:nvPr/>
        </p:nvSpPr>
        <p:spPr>
          <a:xfrm>
            <a:off x="6160392" y="4389422"/>
            <a:ext cx="5588695" cy="331135"/>
          </a:xfrm>
          <a:prstGeom prst="roundRect">
            <a:avLst>
              <a:gd name="adj" fmla="val 14624"/>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20000"/>
              </a:lnSpc>
            </a:pPr>
            <a:r>
              <a:rPr lang="en-US" sz="1200" dirty="0">
                <a:solidFill>
                  <a:schemeClr val="bg1"/>
                </a:solidFill>
              </a:rPr>
              <a:t>Fast intelligent O&amp;M, improving network performance by over 50%</a:t>
            </a:r>
          </a:p>
        </p:txBody>
      </p:sp>
      <p:sp>
        <p:nvSpPr>
          <p:cNvPr id="32" name="圆角矩形 129">
            <a:extLst>
              <a:ext uri="{FF2B5EF4-FFF2-40B4-BE49-F238E27FC236}">
                <a16:creationId xmlns="" xmlns:a14="http://schemas.microsoft.com/office/drawing/2010/main" xmlns:p14="http://schemas.microsoft.com/office/powerpoint/2010/main" xmlns:a16="http://schemas.microsoft.com/office/drawing/2014/main" id="{0ACBCE0C-8709-45B9-97D4-4D1F40AD1441}"/>
              </a:ext>
            </a:extLst>
          </p:cNvPr>
          <p:cNvSpPr/>
          <p:nvPr/>
        </p:nvSpPr>
        <p:spPr>
          <a:xfrm>
            <a:off x="6166668" y="4749904"/>
            <a:ext cx="5582420" cy="16318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noAutofit/>
          </a:bodyPr>
          <a:lstStyle/>
          <a:p>
            <a:pPr marL="176213" indent="-176213" fontAlgn="ctr">
              <a:spcAft>
                <a:spcPts val="600"/>
              </a:spcAft>
              <a:buFont typeface="Arial" panose="020B0604020202020204" pitchFamily="34" charset="0"/>
              <a:buChar char="•"/>
            </a:pPr>
            <a:r>
              <a:rPr lang="en-US" sz="1200" dirty="0">
                <a:solidFill>
                  <a:schemeClr val="tx1"/>
                </a:solidFill>
              </a:rPr>
              <a:t>Real-time experience visualization: telemetry-based network experience visualization at each moment, for each user, and in each area</a:t>
            </a:r>
          </a:p>
          <a:p>
            <a:pPr marL="176213" indent="-176213" fontAlgn="ctr">
              <a:spcAft>
                <a:spcPts val="600"/>
              </a:spcAft>
              <a:buFont typeface="Arial" panose="020B0604020202020204" pitchFamily="34" charset="0"/>
              <a:buChar char="•"/>
            </a:pPr>
            <a:r>
              <a:rPr lang="en-US" sz="1200" dirty="0">
                <a:solidFill>
                  <a:schemeClr val="tx1"/>
                </a:solidFill>
              </a:rPr>
              <a:t>Precise fault analysis: proactively identifying 85% of typical network issues and providing suggestions, and comparing and analyzing real-time data to predict faults</a:t>
            </a:r>
          </a:p>
          <a:p>
            <a:pPr marL="176213" indent="-176213" fontAlgn="ctr">
              <a:spcAft>
                <a:spcPts val="600"/>
              </a:spcAft>
              <a:buFont typeface="Arial" panose="020B0604020202020204" pitchFamily="34" charset="0"/>
              <a:buChar char="•"/>
            </a:pPr>
            <a:r>
              <a:rPr lang="en-US" sz="1200" dirty="0">
                <a:solidFill>
                  <a:schemeClr val="tx1"/>
                </a:solidFill>
              </a:rPr>
              <a:t>Intelligent network optimization: predictive optimization of wireless networks based on historical data, improving network-wide performance by over 50% (certified by </a:t>
            </a:r>
            <a:r>
              <a:rPr lang="en-US" sz="1200" dirty="0" err="1">
                <a:solidFill>
                  <a:schemeClr val="tx1"/>
                </a:solidFill>
              </a:rPr>
              <a:t>Tolly</a:t>
            </a:r>
            <a:r>
              <a:rPr lang="en-US" sz="1200" dirty="0">
                <a:solidFill>
                  <a:schemeClr val="tx1"/>
                </a:solidFill>
              </a:rPr>
              <a:t>).</a:t>
            </a:r>
          </a:p>
        </p:txBody>
      </p:sp>
      <p:grpSp>
        <p:nvGrpSpPr>
          <p:cNvPr id="33" name="组合 32">
            <a:extLst>
              <a:ext uri="{FF2B5EF4-FFF2-40B4-BE49-F238E27FC236}">
                <a16:creationId xmlns="" xmlns:a14="http://schemas.microsoft.com/office/drawing/2010/main" xmlns:p14="http://schemas.microsoft.com/office/powerpoint/2010/main" xmlns:a16="http://schemas.microsoft.com/office/drawing/2014/main" id="{9D59159F-AB84-430B-922A-6002178BD2BE}"/>
              </a:ext>
            </a:extLst>
          </p:cNvPr>
          <p:cNvGrpSpPr/>
          <p:nvPr/>
        </p:nvGrpSpPr>
        <p:grpSpPr>
          <a:xfrm>
            <a:off x="1743462" y="1292697"/>
            <a:ext cx="3768911" cy="1743308"/>
            <a:chOff x="1702524" y="1229197"/>
            <a:chExt cx="3768911" cy="1743308"/>
          </a:xfrm>
        </p:grpSpPr>
        <p:sp>
          <p:nvSpPr>
            <p:cNvPr id="34" name="TextBox 63">
              <a:extLst>
                <a:ext uri="{FF2B5EF4-FFF2-40B4-BE49-F238E27FC236}">
                  <a16:creationId xmlns="" xmlns:a14="http://schemas.microsoft.com/office/drawing/2010/main" xmlns:p14="http://schemas.microsoft.com/office/powerpoint/2010/main" xmlns:a16="http://schemas.microsoft.com/office/drawing/2014/main" id="{A3633133-5D17-4CAF-A992-D2D720C50F05}"/>
                </a:ext>
              </a:extLst>
            </p:cNvPr>
            <p:cNvSpPr txBox="1"/>
            <p:nvPr/>
          </p:nvSpPr>
          <p:spPr>
            <a:xfrm>
              <a:off x="2310437" y="1392060"/>
              <a:ext cx="971198" cy="354828"/>
            </a:xfrm>
            <a:prstGeom prst="rect">
              <a:avLst/>
            </a:prstGeom>
            <a:noFill/>
          </p:spPr>
          <p:txBody>
            <a:bodyPr wrap="square" rtlCol="0">
              <a:noAutofit/>
            </a:bodyPr>
            <a:lstStyle/>
            <a:p>
              <a:pPr algn="ctr" defTabSz="914112" fontAlgn="ctr"/>
              <a:r>
                <a:rPr lang="en-US" sz="1200" b="1" dirty="0"/>
                <a:t>Analyzer</a:t>
              </a:r>
              <a:endParaRPr lang="en-US" altLang="zh-CN" sz="1200" b="1" dirty="0"/>
            </a:p>
          </p:txBody>
        </p:sp>
        <p:sp>
          <p:nvSpPr>
            <p:cNvPr id="35" name="TextBox 63">
              <a:extLst>
                <a:ext uri="{FF2B5EF4-FFF2-40B4-BE49-F238E27FC236}">
                  <a16:creationId xmlns="" xmlns:a14="http://schemas.microsoft.com/office/drawing/2010/main" xmlns:p14="http://schemas.microsoft.com/office/powerpoint/2010/main" xmlns:a16="http://schemas.microsoft.com/office/drawing/2014/main" id="{E2E66BC2-70B0-46E4-A556-73B7B69FDD8F}"/>
                </a:ext>
              </a:extLst>
            </p:cNvPr>
            <p:cNvSpPr txBox="1"/>
            <p:nvPr/>
          </p:nvSpPr>
          <p:spPr>
            <a:xfrm>
              <a:off x="1776134" y="1852100"/>
              <a:ext cx="1075757" cy="307777"/>
            </a:xfrm>
            <a:prstGeom prst="rect">
              <a:avLst/>
            </a:prstGeom>
            <a:noFill/>
          </p:spPr>
          <p:txBody>
            <a:bodyPr wrap="square" rtlCol="0">
              <a:noAutofit/>
            </a:bodyPr>
            <a:lstStyle/>
            <a:p>
              <a:pPr algn="ctr" defTabSz="914112" fontAlgn="ctr"/>
              <a:r>
                <a:rPr lang="en-US" sz="1200" b="1" dirty="0"/>
                <a:t>Manager</a:t>
              </a:r>
              <a:endParaRPr lang="en-US" altLang="zh-CN" sz="1200" b="1" dirty="0"/>
            </a:p>
          </p:txBody>
        </p:sp>
        <p:sp>
          <p:nvSpPr>
            <p:cNvPr id="36" name="TextBox 63">
              <a:extLst>
                <a:ext uri="{FF2B5EF4-FFF2-40B4-BE49-F238E27FC236}">
                  <a16:creationId xmlns="" xmlns:a14="http://schemas.microsoft.com/office/drawing/2010/main" xmlns:p14="http://schemas.microsoft.com/office/powerpoint/2010/main" xmlns:a16="http://schemas.microsoft.com/office/drawing/2014/main" id="{7918EB6A-A629-41F6-8CF8-20C965F5093F}"/>
                </a:ext>
              </a:extLst>
            </p:cNvPr>
            <p:cNvSpPr txBox="1"/>
            <p:nvPr/>
          </p:nvSpPr>
          <p:spPr>
            <a:xfrm>
              <a:off x="3108123" y="1852100"/>
              <a:ext cx="800539" cy="307777"/>
            </a:xfrm>
            <a:prstGeom prst="rect">
              <a:avLst/>
            </a:prstGeom>
            <a:noFill/>
          </p:spPr>
          <p:txBody>
            <a:bodyPr wrap="square" rtlCol="0">
              <a:noAutofit/>
            </a:bodyPr>
            <a:lstStyle/>
            <a:p>
              <a:pPr algn="ctr" defTabSz="914112" fontAlgn="ctr"/>
              <a:r>
                <a:rPr lang="en-US" sz="1200" b="1" dirty="0"/>
                <a:t>Controller</a:t>
              </a:r>
              <a:endParaRPr lang="en-US" altLang="zh-CN" sz="1200" b="1" dirty="0"/>
            </a:p>
          </p:txBody>
        </p:sp>
        <p:sp>
          <p:nvSpPr>
            <p:cNvPr id="37" name="Freeform 159">
              <a:extLst>
                <a:ext uri="{FF2B5EF4-FFF2-40B4-BE49-F238E27FC236}">
                  <a16:creationId xmlns="" xmlns:a14="http://schemas.microsoft.com/office/drawing/2010/main" xmlns:p14="http://schemas.microsoft.com/office/powerpoint/2010/main" xmlns:a16="http://schemas.microsoft.com/office/drawing/2014/main" id="{CB219C58-ADDC-4224-B49C-2A2A0B439E3B}"/>
                </a:ext>
              </a:extLst>
            </p:cNvPr>
            <p:cNvSpPr/>
            <p:nvPr/>
          </p:nvSpPr>
          <p:spPr>
            <a:xfrm flipH="1">
              <a:off x="1702524" y="1229197"/>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800" b="1" dirty="0">
                <a:solidFill>
                  <a:schemeClr val="bg1">
                    <a:lumMod val="50000"/>
                  </a:schemeClr>
                </a:solidFill>
              </a:endParaRPr>
            </a:p>
          </p:txBody>
        </p:sp>
        <p:sp>
          <p:nvSpPr>
            <p:cNvPr id="38" name="椭圆 37">
              <a:extLst>
                <a:ext uri="{FF2B5EF4-FFF2-40B4-BE49-F238E27FC236}">
                  <a16:creationId xmlns="" xmlns:a14="http://schemas.microsoft.com/office/drawing/2010/main" xmlns:p14="http://schemas.microsoft.com/office/powerpoint/2010/main" xmlns:a16="http://schemas.microsoft.com/office/drawing/2014/main" id="{22CAA2B3-FE6F-4FAB-A8EF-8530147094C2}"/>
                </a:ext>
              </a:extLst>
            </p:cNvPr>
            <p:cNvSpPr/>
            <p:nvPr/>
          </p:nvSpPr>
          <p:spPr>
            <a:xfrm>
              <a:off x="2792538" y="1813001"/>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sp>
          <p:nvSpPr>
            <p:cNvPr id="39" name="椭圆 38">
              <a:extLst>
                <a:ext uri="{FF2B5EF4-FFF2-40B4-BE49-F238E27FC236}">
                  <a16:creationId xmlns="" xmlns:a14="http://schemas.microsoft.com/office/drawing/2010/main" xmlns:p14="http://schemas.microsoft.com/office/powerpoint/2010/main" xmlns:a16="http://schemas.microsoft.com/office/drawing/2014/main" id="{46D20AED-03FE-4B8D-8D4F-6939E0E5E6E3}"/>
                </a:ext>
              </a:extLst>
            </p:cNvPr>
            <p:cNvSpPr>
              <a:spLocks noChangeAspect="1"/>
            </p:cNvSpPr>
            <p:nvPr/>
          </p:nvSpPr>
          <p:spPr>
            <a:xfrm>
              <a:off x="2895702" y="1747942"/>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sp>
          <p:nvSpPr>
            <p:cNvPr id="40" name="椭圆 39">
              <a:extLst>
                <a:ext uri="{FF2B5EF4-FFF2-40B4-BE49-F238E27FC236}">
                  <a16:creationId xmlns="" xmlns:a14="http://schemas.microsoft.com/office/drawing/2010/main" xmlns:p14="http://schemas.microsoft.com/office/powerpoint/2010/main" xmlns:a16="http://schemas.microsoft.com/office/drawing/2014/main" id="{EA642400-97E6-4892-BFD2-1B4F1F2BA5C3}"/>
                </a:ext>
              </a:extLst>
            </p:cNvPr>
            <p:cNvSpPr>
              <a:spLocks noChangeAspect="1"/>
            </p:cNvSpPr>
            <p:nvPr/>
          </p:nvSpPr>
          <p:spPr>
            <a:xfrm>
              <a:off x="2731110"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sp>
          <p:nvSpPr>
            <p:cNvPr id="41" name="椭圆 40">
              <a:extLst>
                <a:ext uri="{FF2B5EF4-FFF2-40B4-BE49-F238E27FC236}">
                  <a16:creationId xmlns="" xmlns:a14="http://schemas.microsoft.com/office/drawing/2010/main" xmlns:p14="http://schemas.microsoft.com/office/powerpoint/2010/main" xmlns:a16="http://schemas.microsoft.com/office/drawing/2014/main" id="{FA4E89B1-24A4-4950-A88B-EFDA23933E12}"/>
                </a:ext>
              </a:extLst>
            </p:cNvPr>
            <p:cNvSpPr>
              <a:spLocks noChangeAspect="1"/>
            </p:cNvSpPr>
            <p:nvPr/>
          </p:nvSpPr>
          <p:spPr>
            <a:xfrm>
              <a:off x="3060294"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sp>
          <p:nvSpPr>
            <p:cNvPr id="42" name="TextBox 63">
              <a:extLst>
                <a:ext uri="{FF2B5EF4-FFF2-40B4-BE49-F238E27FC236}">
                  <a16:creationId xmlns="" xmlns:a14="http://schemas.microsoft.com/office/drawing/2010/main" xmlns:p14="http://schemas.microsoft.com/office/powerpoint/2010/main" xmlns:a16="http://schemas.microsoft.com/office/drawing/2014/main" id="{E3A0E0D9-E94B-4C10-8007-3E92E69A8214}"/>
                </a:ext>
              </a:extLst>
            </p:cNvPr>
            <p:cNvSpPr txBox="1"/>
            <p:nvPr/>
          </p:nvSpPr>
          <p:spPr>
            <a:xfrm>
              <a:off x="1811911" y="2334567"/>
              <a:ext cx="614051" cy="228927"/>
            </a:xfrm>
            <a:prstGeom prst="roundRect">
              <a:avLst/>
            </a:prstGeom>
            <a:solidFill>
              <a:srgbClr val="00B0F0"/>
            </a:solidFill>
            <a:ln>
              <a:noFill/>
            </a:ln>
          </p:spPr>
          <p:txBody>
            <a:bodyPr wrap="square" lIns="0" rIns="0" rtlCol="0" anchor="ctr" anchorCtr="0">
              <a:noAutofit/>
            </a:bodyPr>
            <a:lstStyle/>
            <a:p>
              <a:pPr algn="ctr" defTabSz="914112" fontAlgn="ctr"/>
              <a:r>
                <a:rPr lang="en-US" sz="1200" dirty="0">
                  <a:solidFill>
                    <a:schemeClr val="bg1"/>
                  </a:solidFill>
                </a:rPr>
                <a:t>Design</a:t>
              </a:r>
              <a:endParaRPr lang="en-US" altLang="zh-CN" sz="1200" dirty="0">
                <a:solidFill>
                  <a:schemeClr val="bg1"/>
                </a:solidFill>
              </a:endParaRPr>
            </a:p>
          </p:txBody>
        </p:sp>
        <p:sp>
          <p:nvSpPr>
            <p:cNvPr id="43" name="TextBox 63">
              <a:extLst>
                <a:ext uri="{FF2B5EF4-FFF2-40B4-BE49-F238E27FC236}">
                  <a16:creationId xmlns="" xmlns:a14="http://schemas.microsoft.com/office/drawing/2010/main" xmlns:p14="http://schemas.microsoft.com/office/powerpoint/2010/main" xmlns:a16="http://schemas.microsoft.com/office/drawing/2014/main" id="{C2F7376B-04A9-40E4-95C0-382D90A6BD63}"/>
                </a:ext>
              </a:extLst>
            </p:cNvPr>
            <p:cNvSpPr txBox="1"/>
            <p:nvPr/>
          </p:nvSpPr>
          <p:spPr>
            <a:xfrm>
              <a:off x="2927701" y="2321175"/>
              <a:ext cx="520486" cy="242320"/>
            </a:xfrm>
            <a:prstGeom prst="roundRect">
              <a:avLst/>
            </a:prstGeom>
            <a:solidFill>
              <a:srgbClr val="00B0F0"/>
            </a:solidFill>
            <a:ln>
              <a:noFill/>
            </a:ln>
          </p:spPr>
          <p:txBody>
            <a:bodyPr wrap="square" lIns="0" rIns="0" rtlCol="0" anchor="ctr" anchorCtr="0">
              <a:noAutofit/>
            </a:bodyPr>
            <a:lstStyle/>
            <a:p>
              <a:pPr algn="ctr" defTabSz="914112" fontAlgn="ctr"/>
              <a:r>
                <a:rPr lang="en-US" sz="1200" dirty="0">
                  <a:solidFill>
                    <a:schemeClr val="bg1"/>
                  </a:solidFill>
                </a:rPr>
                <a:t>Deploy</a:t>
              </a:r>
              <a:endParaRPr lang="en-US" altLang="zh-CN" sz="1200" dirty="0">
                <a:solidFill>
                  <a:schemeClr val="bg1"/>
                </a:solidFill>
              </a:endParaRPr>
            </a:p>
          </p:txBody>
        </p:sp>
        <p:sp>
          <p:nvSpPr>
            <p:cNvPr id="44" name="TextBox 63">
              <a:extLst>
                <a:ext uri="{FF2B5EF4-FFF2-40B4-BE49-F238E27FC236}">
                  <a16:creationId xmlns="" xmlns:a14="http://schemas.microsoft.com/office/drawing/2010/main" xmlns:p14="http://schemas.microsoft.com/office/powerpoint/2010/main" xmlns:a16="http://schemas.microsoft.com/office/drawing/2014/main" id="{80341090-70B0-4412-A25B-24932427936B}"/>
                </a:ext>
              </a:extLst>
            </p:cNvPr>
            <p:cNvSpPr txBox="1"/>
            <p:nvPr/>
          </p:nvSpPr>
          <p:spPr>
            <a:xfrm>
              <a:off x="3950268" y="2334567"/>
              <a:ext cx="447676" cy="228927"/>
            </a:xfrm>
            <a:prstGeom prst="roundRect">
              <a:avLst/>
            </a:prstGeom>
            <a:solidFill>
              <a:srgbClr val="00B0F0"/>
            </a:solidFill>
            <a:ln>
              <a:noFill/>
            </a:ln>
          </p:spPr>
          <p:txBody>
            <a:bodyPr wrap="square" lIns="0" rIns="0" rtlCol="0" anchor="ctr" anchorCtr="0">
              <a:noAutofit/>
            </a:bodyPr>
            <a:lstStyle/>
            <a:p>
              <a:pPr algn="ctr" defTabSz="914112" fontAlgn="ctr"/>
              <a:r>
                <a:rPr lang="en-US" sz="1200" dirty="0">
                  <a:solidFill>
                    <a:schemeClr val="bg1"/>
                  </a:solidFill>
                </a:rPr>
                <a:t>Policy</a:t>
              </a:r>
              <a:endParaRPr lang="en-US" altLang="zh-CN" sz="1200" dirty="0">
                <a:solidFill>
                  <a:schemeClr val="bg1"/>
                </a:solidFill>
              </a:endParaRPr>
            </a:p>
          </p:txBody>
        </p:sp>
        <p:sp>
          <p:nvSpPr>
            <p:cNvPr id="45" name="Right Arrow 158">
              <a:extLst>
                <a:ext uri="{FF2B5EF4-FFF2-40B4-BE49-F238E27FC236}">
                  <a16:creationId xmlns="" xmlns:a14="http://schemas.microsoft.com/office/drawing/2010/main" xmlns:p14="http://schemas.microsoft.com/office/powerpoint/2010/main" xmlns:a16="http://schemas.microsoft.com/office/drawing/2014/main" id="{0AF9F200-7858-475E-8056-3DEA4D426F96}"/>
                </a:ext>
              </a:extLst>
            </p:cNvPr>
            <p:cNvSpPr/>
            <p:nvPr/>
          </p:nvSpPr>
          <p:spPr>
            <a:xfrm>
              <a:off x="2419468"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00B0F0">
                    <a:alpha val="47000"/>
                  </a:srgbClr>
                </a:gs>
              </a:gsLst>
              <a:lin ang="0" scaled="1"/>
              <a:tileRect/>
            </a:gradFill>
            <a:ln w="9525">
              <a:gradFill flip="none" rotWithShape="1">
                <a:gsLst>
                  <a:gs pos="11000">
                    <a:schemeClr val="accent1">
                      <a:lumMod val="0"/>
                      <a:lumOff val="100000"/>
                      <a:alpha val="0"/>
                    </a:schemeClr>
                  </a:gs>
                  <a:gs pos="67000">
                    <a:srgbClr val="0B9CE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sp>
          <p:nvSpPr>
            <p:cNvPr id="46" name="Right Arrow 158">
              <a:extLst>
                <a:ext uri="{FF2B5EF4-FFF2-40B4-BE49-F238E27FC236}">
                  <a16:creationId xmlns="" xmlns:a14="http://schemas.microsoft.com/office/drawing/2010/main" xmlns:p14="http://schemas.microsoft.com/office/powerpoint/2010/main" xmlns:a16="http://schemas.microsoft.com/office/drawing/2014/main" id="{390E2720-89B6-4ED5-BC08-95CA57D09408}"/>
                </a:ext>
              </a:extLst>
            </p:cNvPr>
            <p:cNvSpPr/>
            <p:nvPr/>
          </p:nvSpPr>
          <p:spPr>
            <a:xfrm>
              <a:off x="3490803"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00B0F0">
                    <a:alpha val="47000"/>
                  </a:srgbClr>
                </a:gs>
              </a:gsLst>
              <a:lin ang="0" scaled="1"/>
              <a:tileRect/>
            </a:gradFill>
            <a:ln w="9525">
              <a:gradFill flip="none" rotWithShape="1">
                <a:gsLst>
                  <a:gs pos="11000">
                    <a:schemeClr val="accent1">
                      <a:lumMod val="0"/>
                      <a:lumOff val="100000"/>
                      <a:alpha val="0"/>
                    </a:schemeClr>
                  </a:gs>
                  <a:gs pos="67000">
                    <a:srgbClr val="0B9CE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sp>
          <p:nvSpPr>
            <p:cNvPr id="47" name="圆角矩形 155">
              <a:extLst>
                <a:ext uri="{FF2B5EF4-FFF2-40B4-BE49-F238E27FC236}">
                  <a16:creationId xmlns="" xmlns:a14="http://schemas.microsoft.com/office/drawing/2010/main" xmlns:p14="http://schemas.microsoft.com/office/powerpoint/2010/main" xmlns:a16="http://schemas.microsoft.com/office/drawing/2014/main" id="{3CD59E44-A3DF-4C08-B78C-8911DBFAF6F9}"/>
                </a:ext>
              </a:extLst>
            </p:cNvPr>
            <p:cNvSpPr/>
            <p:nvPr/>
          </p:nvSpPr>
          <p:spPr>
            <a:xfrm>
              <a:off x="3411952" y="1438069"/>
              <a:ext cx="2059483" cy="332484"/>
            </a:xfrm>
            <a:prstGeom prst="roundRect">
              <a:avLst>
                <a:gd name="adj" fmla="val 50000"/>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anchor="ctr" anchorCtr="0">
              <a:noAutofit/>
            </a:bodyPr>
            <a:lstStyle/>
            <a:p>
              <a:pPr algn="ctr" defTabSz="2436959" eaLnBrk="0" fontAlgn="ctr">
                <a:spcBef>
                  <a:spcPct val="0"/>
                </a:spcBef>
                <a:spcAft>
                  <a:spcPct val="0"/>
                </a:spcAft>
              </a:pPr>
              <a:r>
                <a:rPr lang="en-US" sz="1200" dirty="0">
                  <a:solidFill>
                    <a:schemeClr val="bg1"/>
                  </a:solidFill>
                </a:rPr>
                <a:t>One-stop management platform</a:t>
              </a:r>
              <a:endParaRPr lang="en-US" altLang="zh-CN" sz="1200" dirty="0">
                <a:solidFill>
                  <a:schemeClr val="bg1"/>
                </a:solidFill>
              </a:endParaRPr>
            </a:p>
          </p:txBody>
        </p:sp>
        <p:grpSp>
          <p:nvGrpSpPr>
            <p:cNvPr id="48" name="组合 47">
              <a:extLst>
                <a:ext uri="{FF2B5EF4-FFF2-40B4-BE49-F238E27FC236}">
                  <a16:creationId xmlns="" xmlns:a14="http://schemas.microsoft.com/office/drawing/2010/main" xmlns:p14="http://schemas.microsoft.com/office/powerpoint/2010/main" xmlns:a16="http://schemas.microsoft.com/office/drawing/2014/main" id="{E65482E2-AC1C-4F9B-B26E-54DDDD286BF8}"/>
                </a:ext>
              </a:extLst>
            </p:cNvPr>
            <p:cNvGrpSpPr/>
            <p:nvPr/>
          </p:nvGrpSpPr>
          <p:grpSpPr>
            <a:xfrm>
              <a:off x="2480791" y="2681575"/>
              <a:ext cx="1496420" cy="290930"/>
              <a:chOff x="1859158" y="3463346"/>
              <a:chExt cx="1496420" cy="290930"/>
            </a:xfrm>
          </p:grpSpPr>
          <p:sp>
            <p:nvSpPr>
              <p:cNvPr id="49" name="矩形 48">
                <a:extLst>
                  <a:ext uri="{FF2B5EF4-FFF2-40B4-BE49-F238E27FC236}">
                    <a16:creationId xmlns="" xmlns:a14="http://schemas.microsoft.com/office/drawing/2010/main" xmlns:p14="http://schemas.microsoft.com/office/powerpoint/2010/main" xmlns:a16="http://schemas.microsoft.com/office/drawing/2014/main" id="{E564090B-958A-4874-A149-320EE880B2AF}"/>
                  </a:ext>
                </a:extLst>
              </p:cNvPr>
              <p:cNvSpPr/>
              <p:nvPr/>
            </p:nvSpPr>
            <p:spPr>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50" dirty="0"/>
              </a:p>
            </p:txBody>
          </p:sp>
          <p:pic>
            <p:nvPicPr>
              <p:cNvPr id="50" name="图片 49">
                <a:extLst>
                  <a:ext uri="{FF2B5EF4-FFF2-40B4-BE49-F238E27FC236}">
                    <a16:creationId xmlns="" xmlns:a14="http://schemas.microsoft.com/office/drawing/2010/main" xmlns:p14="http://schemas.microsoft.com/office/powerpoint/2010/main" xmlns:a16="http://schemas.microsoft.com/office/drawing/2014/main" id="{E0DE72BF-7F28-4875-9FFD-72FB478211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a:xfrm>
                <a:off x="1963145" y="3468480"/>
                <a:ext cx="1288446" cy="285796"/>
              </a:xfrm>
              <a:prstGeom prst="rect">
                <a:avLst/>
              </a:prstGeom>
            </p:spPr>
          </p:pic>
        </p:grpSp>
      </p:grpSp>
      <p:pic>
        <p:nvPicPr>
          <p:cNvPr id="51" name="Picture 3" descr="E:\01转移\PTT元素\射光-01.png">
            <a:extLst>
              <a:ext uri="{FF2B5EF4-FFF2-40B4-BE49-F238E27FC236}">
                <a16:creationId xmlns="" xmlns:a14="http://schemas.microsoft.com/office/drawing/2010/main" xmlns:p14="http://schemas.microsoft.com/office/powerpoint/2010/main" xmlns:a16="http://schemas.microsoft.com/office/drawing/2014/main" id="{60899438-4497-4850-95F8-3AC190E3528D}"/>
              </a:ext>
            </a:extLst>
          </p:cNvPr>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rot="10800000">
            <a:off x="845036" y="3061881"/>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a:extLst>
              <a:ext uri="{FF2B5EF4-FFF2-40B4-BE49-F238E27FC236}">
                <a16:creationId xmlns="" xmlns:a14="http://schemas.microsoft.com/office/drawing/2010/main" xmlns:p14="http://schemas.microsoft.com/office/powerpoint/2010/main" xmlns:a16="http://schemas.microsoft.com/office/drawing/2014/main" id="{11022EDE-66FF-4E73-BF11-5BDB37C5F816}"/>
              </a:ext>
            </a:extLst>
          </p:cNvPr>
          <p:cNvSpPr/>
          <p:nvPr/>
        </p:nvSpPr>
        <p:spPr>
          <a:xfrm>
            <a:off x="2247625" y="3035277"/>
            <a:ext cx="1952922" cy="291505"/>
          </a:xfrm>
          <a:prstGeom prst="rect">
            <a:avLst/>
          </a:prstGeom>
          <a:noFill/>
          <a:ln>
            <a:noFill/>
          </a:ln>
          <a:effectLst/>
        </p:spPr>
        <p:txBody>
          <a:bodyPr wrap="square">
            <a:noAutofit/>
          </a:bodyPr>
          <a:lstStyle/>
          <a:p>
            <a:pPr algn="ctr" fontAlgn="ctr"/>
            <a:r>
              <a:rPr lang="en-US" sz="1200" b="1" dirty="0">
                <a:solidFill>
                  <a:schemeClr val="bg1"/>
                </a:solidFill>
              </a:rPr>
              <a:t>NETCONF/YANG</a:t>
            </a:r>
          </a:p>
        </p:txBody>
      </p:sp>
      <p:pic>
        <p:nvPicPr>
          <p:cNvPr id="53" name="图片 76" descr="接入交换机.png">
            <a:extLst>
              <a:ext uri="{FF2B5EF4-FFF2-40B4-BE49-F238E27FC236}">
                <a16:creationId xmlns="" xmlns:a14="http://schemas.microsoft.com/office/drawing/2010/main" xmlns:p14="http://schemas.microsoft.com/office/powerpoint/2010/main" xmlns:a16="http://schemas.microsoft.com/office/drawing/2014/main" id="{0562D482-237E-46C2-B072-D256C6F9B603}"/>
              </a:ext>
            </a:extLst>
          </p:cNvPr>
          <p:cNvPicPr>
            <a:picLocks noChangeAspect="1"/>
          </p:cNvPicPr>
          <p:nvPr/>
        </p:nvPicPr>
        <p:blipFill>
          <a:blip r:embed="rId5" cstate="print"/>
          <a:stretch>
            <a:fillRect/>
          </a:stretch>
        </p:blipFill>
        <p:spPr>
          <a:xfrm>
            <a:off x="628285" y="4817773"/>
            <a:ext cx="251914" cy="206112"/>
          </a:xfrm>
          <a:prstGeom prst="rect">
            <a:avLst/>
          </a:prstGeom>
        </p:spPr>
      </p:pic>
      <p:pic>
        <p:nvPicPr>
          <p:cNvPr id="54" name="图片 105" descr="AP.png">
            <a:extLst>
              <a:ext uri="{FF2B5EF4-FFF2-40B4-BE49-F238E27FC236}">
                <a16:creationId xmlns="" xmlns:a14="http://schemas.microsoft.com/office/drawing/2010/main" xmlns:p14="http://schemas.microsoft.com/office/powerpoint/2010/main" xmlns:a16="http://schemas.microsoft.com/office/drawing/2014/main" id="{F976BB28-9434-4F92-8B39-1E660BBF609F}"/>
              </a:ext>
            </a:extLst>
          </p:cNvPr>
          <p:cNvPicPr>
            <a:picLocks noChangeAspect="1"/>
          </p:cNvPicPr>
          <p:nvPr/>
        </p:nvPicPr>
        <p:blipFill>
          <a:blip r:embed="rId6" cstate="print"/>
          <a:stretch>
            <a:fillRect/>
          </a:stretch>
        </p:blipFill>
        <p:spPr>
          <a:xfrm>
            <a:off x="1178991" y="4805256"/>
            <a:ext cx="251914" cy="206112"/>
          </a:xfrm>
          <a:prstGeom prst="rect">
            <a:avLst/>
          </a:prstGeom>
        </p:spPr>
      </p:pic>
      <p:pic>
        <p:nvPicPr>
          <p:cNvPr id="55" name="图片 86" descr="核心交换机.png">
            <a:extLst>
              <a:ext uri="{FF2B5EF4-FFF2-40B4-BE49-F238E27FC236}">
                <a16:creationId xmlns="" xmlns:a14="http://schemas.microsoft.com/office/drawing/2010/main" xmlns:p14="http://schemas.microsoft.com/office/powerpoint/2010/main" xmlns:a16="http://schemas.microsoft.com/office/drawing/2014/main" id="{FB59084B-722B-4431-8DD3-06F148828B64}"/>
              </a:ext>
            </a:extLst>
          </p:cNvPr>
          <p:cNvPicPr>
            <a:picLocks noChangeAspect="1"/>
          </p:cNvPicPr>
          <p:nvPr/>
        </p:nvPicPr>
        <p:blipFill>
          <a:blip r:embed="rId7" cstate="print"/>
          <a:stretch>
            <a:fillRect/>
          </a:stretch>
        </p:blipFill>
        <p:spPr>
          <a:xfrm>
            <a:off x="1178991" y="3818315"/>
            <a:ext cx="251914" cy="206112"/>
          </a:xfrm>
          <a:prstGeom prst="rect">
            <a:avLst/>
          </a:prstGeom>
        </p:spPr>
      </p:pic>
      <p:pic>
        <p:nvPicPr>
          <p:cNvPr id="56" name="图片 86" descr="核心交换机.png">
            <a:extLst>
              <a:ext uri="{FF2B5EF4-FFF2-40B4-BE49-F238E27FC236}">
                <a16:creationId xmlns="" xmlns:a14="http://schemas.microsoft.com/office/drawing/2010/main" xmlns:p14="http://schemas.microsoft.com/office/powerpoint/2010/main" xmlns:a16="http://schemas.microsoft.com/office/drawing/2014/main" id="{A9469FA9-F3EC-4C7F-8DE8-7B2B9B683506}"/>
              </a:ext>
            </a:extLst>
          </p:cNvPr>
          <p:cNvPicPr>
            <a:picLocks noChangeAspect="1"/>
          </p:cNvPicPr>
          <p:nvPr/>
        </p:nvPicPr>
        <p:blipFill>
          <a:blip r:embed="rId7" cstate="print"/>
          <a:stretch>
            <a:fillRect/>
          </a:stretch>
        </p:blipFill>
        <p:spPr>
          <a:xfrm>
            <a:off x="1732197" y="3818315"/>
            <a:ext cx="251914" cy="206112"/>
          </a:xfrm>
          <a:prstGeom prst="rect">
            <a:avLst/>
          </a:prstGeom>
        </p:spPr>
      </p:pic>
      <p:pic>
        <p:nvPicPr>
          <p:cNvPr id="57" name="图片 87" descr="汇聚交换机.png">
            <a:extLst>
              <a:ext uri="{FF2B5EF4-FFF2-40B4-BE49-F238E27FC236}">
                <a16:creationId xmlns="" xmlns:a14="http://schemas.microsoft.com/office/drawing/2010/main" xmlns:p14="http://schemas.microsoft.com/office/powerpoint/2010/main" xmlns:a16="http://schemas.microsoft.com/office/drawing/2014/main" id="{34B0ACAB-B201-4F4C-8459-1A3D4916AE40}"/>
              </a:ext>
            </a:extLst>
          </p:cNvPr>
          <p:cNvPicPr>
            <a:picLocks noChangeAspect="1"/>
          </p:cNvPicPr>
          <p:nvPr/>
        </p:nvPicPr>
        <p:blipFill>
          <a:blip r:embed="rId8" cstate="print"/>
          <a:stretch>
            <a:fillRect/>
          </a:stretch>
        </p:blipFill>
        <p:spPr>
          <a:xfrm>
            <a:off x="628285" y="4319269"/>
            <a:ext cx="251914" cy="206112"/>
          </a:xfrm>
          <a:prstGeom prst="rect">
            <a:avLst/>
          </a:prstGeom>
        </p:spPr>
      </p:pic>
      <p:pic>
        <p:nvPicPr>
          <p:cNvPr id="58" name="图片 87" descr="汇聚交换机.png">
            <a:extLst>
              <a:ext uri="{FF2B5EF4-FFF2-40B4-BE49-F238E27FC236}">
                <a16:creationId xmlns="" xmlns:a14="http://schemas.microsoft.com/office/drawing/2010/main" xmlns:p14="http://schemas.microsoft.com/office/powerpoint/2010/main" xmlns:a16="http://schemas.microsoft.com/office/drawing/2014/main" id="{CE3549A1-EE13-4322-AD6F-68BE97284445}"/>
              </a:ext>
            </a:extLst>
          </p:cNvPr>
          <p:cNvPicPr>
            <a:picLocks noChangeAspect="1"/>
          </p:cNvPicPr>
          <p:nvPr/>
        </p:nvPicPr>
        <p:blipFill>
          <a:blip r:embed="rId8" cstate="print"/>
          <a:stretch>
            <a:fillRect/>
          </a:stretch>
        </p:blipFill>
        <p:spPr>
          <a:xfrm>
            <a:off x="1178991" y="4319269"/>
            <a:ext cx="251914" cy="206112"/>
          </a:xfrm>
          <a:prstGeom prst="rect">
            <a:avLst/>
          </a:prstGeom>
        </p:spPr>
      </p:pic>
      <p:pic>
        <p:nvPicPr>
          <p:cNvPr id="59" name="图片 76" descr="接入交换机.png">
            <a:extLst>
              <a:ext uri="{FF2B5EF4-FFF2-40B4-BE49-F238E27FC236}">
                <a16:creationId xmlns="" xmlns:a14="http://schemas.microsoft.com/office/drawing/2010/main" xmlns:p14="http://schemas.microsoft.com/office/powerpoint/2010/main" xmlns:a16="http://schemas.microsoft.com/office/drawing/2014/main" id="{1F45CAB0-431C-454C-981D-58323B2CBF2C}"/>
              </a:ext>
            </a:extLst>
          </p:cNvPr>
          <p:cNvPicPr>
            <a:picLocks noChangeAspect="1"/>
          </p:cNvPicPr>
          <p:nvPr/>
        </p:nvPicPr>
        <p:blipFill>
          <a:blip r:embed="rId5" cstate="print"/>
          <a:stretch>
            <a:fillRect/>
          </a:stretch>
        </p:blipFill>
        <p:spPr>
          <a:xfrm>
            <a:off x="1732197" y="4817773"/>
            <a:ext cx="251914" cy="206112"/>
          </a:xfrm>
          <a:prstGeom prst="rect">
            <a:avLst/>
          </a:prstGeom>
        </p:spPr>
      </p:pic>
      <p:pic>
        <p:nvPicPr>
          <p:cNvPr id="60" name="图片 105" descr="AP.png">
            <a:extLst>
              <a:ext uri="{FF2B5EF4-FFF2-40B4-BE49-F238E27FC236}">
                <a16:creationId xmlns="" xmlns:a14="http://schemas.microsoft.com/office/drawing/2010/main" xmlns:p14="http://schemas.microsoft.com/office/powerpoint/2010/main" xmlns:a16="http://schemas.microsoft.com/office/drawing/2014/main" id="{FDB4C9E7-400D-46C7-AF4B-B7D9131B875A}"/>
              </a:ext>
            </a:extLst>
          </p:cNvPr>
          <p:cNvPicPr>
            <a:picLocks noChangeAspect="1"/>
          </p:cNvPicPr>
          <p:nvPr/>
        </p:nvPicPr>
        <p:blipFill>
          <a:blip r:embed="rId6" cstate="print"/>
          <a:stretch>
            <a:fillRect/>
          </a:stretch>
        </p:blipFill>
        <p:spPr>
          <a:xfrm>
            <a:off x="2285403" y="4805256"/>
            <a:ext cx="251914" cy="206112"/>
          </a:xfrm>
          <a:prstGeom prst="rect">
            <a:avLst/>
          </a:prstGeom>
        </p:spPr>
      </p:pic>
      <p:pic>
        <p:nvPicPr>
          <p:cNvPr id="61" name="图片 87" descr="汇聚交换机.png">
            <a:extLst>
              <a:ext uri="{FF2B5EF4-FFF2-40B4-BE49-F238E27FC236}">
                <a16:creationId xmlns="" xmlns:a14="http://schemas.microsoft.com/office/drawing/2010/main" xmlns:p14="http://schemas.microsoft.com/office/powerpoint/2010/main" xmlns:a16="http://schemas.microsoft.com/office/drawing/2014/main" id="{DFE1A679-E853-4192-B5E2-02D88AF33FFF}"/>
              </a:ext>
            </a:extLst>
          </p:cNvPr>
          <p:cNvPicPr>
            <a:picLocks noChangeAspect="1"/>
          </p:cNvPicPr>
          <p:nvPr/>
        </p:nvPicPr>
        <p:blipFill>
          <a:blip r:embed="rId8" cstate="print"/>
          <a:stretch>
            <a:fillRect/>
          </a:stretch>
        </p:blipFill>
        <p:spPr>
          <a:xfrm>
            <a:off x="1732197" y="4319269"/>
            <a:ext cx="251914" cy="206112"/>
          </a:xfrm>
          <a:prstGeom prst="rect">
            <a:avLst/>
          </a:prstGeom>
        </p:spPr>
      </p:pic>
      <p:pic>
        <p:nvPicPr>
          <p:cNvPr id="62" name="图片 87" descr="汇聚交换机.png">
            <a:extLst>
              <a:ext uri="{FF2B5EF4-FFF2-40B4-BE49-F238E27FC236}">
                <a16:creationId xmlns="" xmlns:a14="http://schemas.microsoft.com/office/drawing/2010/main" xmlns:p14="http://schemas.microsoft.com/office/powerpoint/2010/main" xmlns:a16="http://schemas.microsoft.com/office/drawing/2014/main" id="{04608EB9-48E1-45F1-AF2E-D029C826FD68}"/>
              </a:ext>
            </a:extLst>
          </p:cNvPr>
          <p:cNvPicPr>
            <a:picLocks noChangeAspect="1"/>
          </p:cNvPicPr>
          <p:nvPr/>
        </p:nvPicPr>
        <p:blipFill>
          <a:blip r:embed="rId8" cstate="print"/>
          <a:stretch>
            <a:fillRect/>
          </a:stretch>
        </p:blipFill>
        <p:spPr>
          <a:xfrm>
            <a:off x="2285403" y="4319269"/>
            <a:ext cx="251914" cy="206112"/>
          </a:xfrm>
          <a:prstGeom prst="rect">
            <a:avLst/>
          </a:prstGeom>
        </p:spPr>
      </p:pic>
      <p:sp>
        <p:nvSpPr>
          <p:cNvPr id="63" name="梯形 62">
            <a:extLst>
              <a:ext uri="{FF2B5EF4-FFF2-40B4-BE49-F238E27FC236}">
                <a16:creationId xmlns="" xmlns:a14="http://schemas.microsoft.com/office/drawing/2010/main" xmlns:p14="http://schemas.microsoft.com/office/powerpoint/2010/main" xmlns:a16="http://schemas.microsoft.com/office/drawing/2014/main" id="{C9065882-F580-4338-8FC5-52445936931B}"/>
              </a:ext>
            </a:extLst>
          </p:cNvPr>
          <p:cNvSpPr/>
          <p:nvPr/>
        </p:nvSpPr>
        <p:spPr>
          <a:xfrm>
            <a:off x="562362" y="4276347"/>
            <a:ext cx="2045370"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prstClr val="white"/>
              </a:solidFill>
            </a:endParaRPr>
          </a:p>
        </p:txBody>
      </p:sp>
      <p:sp>
        <p:nvSpPr>
          <p:cNvPr id="64" name="梯形 63">
            <a:extLst>
              <a:ext uri="{FF2B5EF4-FFF2-40B4-BE49-F238E27FC236}">
                <a16:creationId xmlns="" xmlns:a14="http://schemas.microsoft.com/office/drawing/2010/main" xmlns:p14="http://schemas.microsoft.com/office/powerpoint/2010/main" xmlns:a16="http://schemas.microsoft.com/office/drawing/2014/main" id="{724E828E-6121-4636-8B51-A49418BE5EEC}"/>
              </a:ext>
            </a:extLst>
          </p:cNvPr>
          <p:cNvSpPr/>
          <p:nvPr/>
        </p:nvSpPr>
        <p:spPr>
          <a:xfrm>
            <a:off x="562362" y="3753439"/>
            <a:ext cx="2045370"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prstClr val="white"/>
              </a:solidFill>
            </a:endParaRPr>
          </a:p>
        </p:txBody>
      </p:sp>
      <p:sp>
        <p:nvSpPr>
          <p:cNvPr id="65" name="圆角矩形 69">
            <a:extLst>
              <a:ext uri="{FF2B5EF4-FFF2-40B4-BE49-F238E27FC236}">
                <a16:creationId xmlns="" xmlns:a14="http://schemas.microsoft.com/office/drawing/2010/main" xmlns:p14="http://schemas.microsoft.com/office/powerpoint/2010/main" xmlns:a16="http://schemas.microsoft.com/office/drawing/2014/main" id="{76DF35E9-4606-4876-B847-E601A49607C4}"/>
              </a:ext>
            </a:extLst>
          </p:cNvPr>
          <p:cNvSpPr/>
          <p:nvPr/>
        </p:nvSpPr>
        <p:spPr>
          <a:xfrm>
            <a:off x="4301911" y="3462513"/>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p>
        </p:txBody>
      </p:sp>
      <p:pic>
        <p:nvPicPr>
          <p:cNvPr id="66" name="Picture 2" descr="G:\做的项目\公共\扁平图标切换\更新2015_01_21\oss扁平图标库2015_01_21更新-04.png">
            <a:extLst>
              <a:ext uri="{FF2B5EF4-FFF2-40B4-BE49-F238E27FC236}">
                <a16:creationId xmlns="" xmlns:a14="http://schemas.microsoft.com/office/drawing/2010/main" xmlns:p14="http://schemas.microsoft.com/office/powerpoint/2010/main" xmlns:a16="http://schemas.microsoft.com/office/drawing/2014/main" id="{0B4A8A41-E5DF-41CD-95FC-D9D8C6A1302E}"/>
              </a:ext>
            </a:extLst>
          </p:cNvPr>
          <p:cNvPicPr>
            <a:picLocks noChangeAspect="1" noChangeArrowheads="1"/>
          </p:cNvPicPr>
          <p:nvPr/>
        </p:nvPicPr>
        <p:blipFill>
          <a:blip r:embed="rId9" cstate="print"/>
          <a:stretch>
            <a:fillRect/>
          </a:stretch>
        </p:blipFill>
        <p:spPr bwMode="auto">
          <a:xfrm>
            <a:off x="4160475" y="3876545"/>
            <a:ext cx="277105" cy="226723"/>
          </a:xfrm>
          <a:prstGeom prst="rect">
            <a:avLst/>
          </a:prstGeom>
          <a:noFill/>
        </p:spPr>
      </p:pic>
      <p:sp>
        <p:nvSpPr>
          <p:cNvPr id="67" name="Freeform 159">
            <a:extLst>
              <a:ext uri="{FF2B5EF4-FFF2-40B4-BE49-F238E27FC236}">
                <a16:creationId xmlns="" xmlns:a14="http://schemas.microsoft.com/office/drawing/2010/main" xmlns:p14="http://schemas.microsoft.com/office/powerpoint/2010/main" xmlns:a16="http://schemas.microsoft.com/office/drawing/2014/main" id="{DB5D9BCC-BD2F-427A-B281-5589D2D482BC}"/>
              </a:ext>
            </a:extLst>
          </p:cNvPr>
          <p:cNvSpPr/>
          <p:nvPr/>
        </p:nvSpPr>
        <p:spPr>
          <a:xfrm flipH="1">
            <a:off x="3117186" y="405752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rPr>
              <a:t>WAN/</a:t>
            </a:r>
          </a:p>
          <a:p>
            <a:pPr algn="ctr" fontAlgn="ctr"/>
            <a:r>
              <a:rPr lang="en-US" sz="1200" b="1" dirty="0">
                <a:solidFill>
                  <a:schemeClr val="bg1">
                    <a:lumMod val="50000"/>
                  </a:schemeClr>
                </a:solidFill>
              </a:rPr>
              <a:t>Internet</a:t>
            </a:r>
          </a:p>
        </p:txBody>
      </p:sp>
      <p:cxnSp>
        <p:nvCxnSpPr>
          <p:cNvPr id="68" name="直接连接符 67">
            <a:extLst>
              <a:ext uri="{FF2B5EF4-FFF2-40B4-BE49-F238E27FC236}">
                <a16:creationId xmlns="" xmlns:a14="http://schemas.microsoft.com/office/drawing/2010/main" xmlns:p14="http://schemas.microsoft.com/office/powerpoint/2010/main" xmlns:a16="http://schemas.microsoft.com/office/drawing/2014/main" id="{E126CB84-4A6F-4535-95E9-8410D062EE3A}"/>
              </a:ext>
            </a:extLst>
          </p:cNvPr>
          <p:cNvCxnSpPr/>
          <p:nvPr/>
        </p:nvCxnSpPr>
        <p:spPr>
          <a:xfrm>
            <a:off x="1299785" y="3697556"/>
            <a:ext cx="137483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4="http://schemas.microsoft.com/office/drawing/2010/main" xmlns:p14="http://schemas.microsoft.com/office/powerpoint/2010/main" xmlns:a16="http://schemas.microsoft.com/office/drawing/2014/main" id="{4DC96A57-76E6-4FE3-9D66-FFB863B0B11B}"/>
              </a:ext>
            </a:extLst>
          </p:cNvPr>
          <p:cNvCxnSpPr>
            <a:endCxn id="70" idx="2"/>
          </p:cNvCxnSpPr>
          <p:nvPr/>
        </p:nvCxnSpPr>
        <p:spPr>
          <a:xfrm>
            <a:off x="2674620" y="3697556"/>
            <a:ext cx="235981" cy="405712"/>
          </a:xfrm>
          <a:prstGeom prst="line">
            <a:avLst/>
          </a:prstGeom>
        </p:spPr>
        <p:style>
          <a:lnRef idx="1">
            <a:schemeClr val="accent1"/>
          </a:lnRef>
          <a:fillRef idx="0">
            <a:schemeClr val="accent1"/>
          </a:fillRef>
          <a:effectRef idx="0">
            <a:schemeClr val="accent1"/>
          </a:effectRef>
          <a:fontRef idx="minor">
            <a:schemeClr val="tx1"/>
          </a:fontRef>
        </p:style>
      </p:cxnSp>
      <p:pic>
        <p:nvPicPr>
          <p:cNvPr id="70" name="Picture 2" descr="G:\做的项目\公共\扁平图标切换\更新2015_01_21\oss扁平图标库2015_01_21更新-04.png">
            <a:extLst>
              <a:ext uri="{FF2B5EF4-FFF2-40B4-BE49-F238E27FC236}">
                <a16:creationId xmlns="" xmlns:a14="http://schemas.microsoft.com/office/drawing/2010/main" xmlns:p14="http://schemas.microsoft.com/office/powerpoint/2010/main" xmlns:a16="http://schemas.microsoft.com/office/drawing/2014/main" id="{82638FEA-C366-4F61-BC6B-6EF1E719DDFD}"/>
              </a:ext>
            </a:extLst>
          </p:cNvPr>
          <p:cNvPicPr>
            <a:picLocks noChangeAspect="1" noChangeArrowheads="1"/>
          </p:cNvPicPr>
          <p:nvPr/>
        </p:nvPicPr>
        <p:blipFill>
          <a:blip r:embed="rId9" cstate="print"/>
          <a:stretch>
            <a:fillRect/>
          </a:stretch>
        </p:blipFill>
        <p:spPr bwMode="auto">
          <a:xfrm>
            <a:off x="2772048" y="3876545"/>
            <a:ext cx="277105" cy="226723"/>
          </a:xfrm>
          <a:prstGeom prst="rect">
            <a:avLst/>
          </a:prstGeom>
          <a:noFill/>
        </p:spPr>
      </p:pic>
      <p:pic>
        <p:nvPicPr>
          <p:cNvPr id="71" name="图片 105" descr="AP.png">
            <a:extLst>
              <a:ext uri="{FF2B5EF4-FFF2-40B4-BE49-F238E27FC236}">
                <a16:creationId xmlns="" xmlns:a14="http://schemas.microsoft.com/office/drawing/2010/main" xmlns:p14="http://schemas.microsoft.com/office/powerpoint/2010/main" xmlns:a16="http://schemas.microsoft.com/office/drawing/2014/main" id="{4DE00139-73A8-46DC-8F74-CA677A2643D8}"/>
              </a:ext>
            </a:extLst>
          </p:cNvPr>
          <p:cNvPicPr>
            <a:picLocks noChangeAspect="1"/>
          </p:cNvPicPr>
          <p:nvPr/>
        </p:nvPicPr>
        <p:blipFill>
          <a:blip r:embed="rId6" cstate="print"/>
          <a:stretch>
            <a:fillRect/>
          </a:stretch>
        </p:blipFill>
        <p:spPr>
          <a:xfrm>
            <a:off x="4848868" y="4338529"/>
            <a:ext cx="251914" cy="206112"/>
          </a:xfrm>
          <a:prstGeom prst="rect">
            <a:avLst/>
          </a:prstGeom>
        </p:spPr>
      </p:pic>
      <p:pic>
        <p:nvPicPr>
          <p:cNvPr id="72" name="图片 105" descr="AP.png">
            <a:extLst>
              <a:ext uri="{FF2B5EF4-FFF2-40B4-BE49-F238E27FC236}">
                <a16:creationId xmlns="" xmlns:a14="http://schemas.microsoft.com/office/drawing/2010/main" xmlns:p14="http://schemas.microsoft.com/office/powerpoint/2010/main" xmlns:a16="http://schemas.microsoft.com/office/drawing/2014/main" id="{BDAAD696-0D53-4F38-9060-84F172A025B4}"/>
              </a:ext>
            </a:extLst>
          </p:cNvPr>
          <p:cNvPicPr>
            <a:picLocks noChangeAspect="1"/>
          </p:cNvPicPr>
          <p:nvPr/>
        </p:nvPicPr>
        <p:blipFill>
          <a:blip r:embed="rId6" cstate="print"/>
          <a:stretch>
            <a:fillRect/>
          </a:stretch>
        </p:blipFill>
        <p:spPr>
          <a:xfrm>
            <a:off x="5392354" y="4338529"/>
            <a:ext cx="251914" cy="206112"/>
          </a:xfrm>
          <a:prstGeom prst="rect">
            <a:avLst/>
          </a:prstGeom>
        </p:spPr>
      </p:pic>
      <p:pic>
        <p:nvPicPr>
          <p:cNvPr id="73" name="图片 76" descr="接入交换机.png">
            <a:extLst>
              <a:ext uri="{FF2B5EF4-FFF2-40B4-BE49-F238E27FC236}">
                <a16:creationId xmlns="" xmlns:a14="http://schemas.microsoft.com/office/drawing/2010/main" xmlns:p14="http://schemas.microsoft.com/office/powerpoint/2010/main" xmlns:a16="http://schemas.microsoft.com/office/drawing/2014/main" id="{1763988D-8F34-4DA0-B2EC-285B619FBB91}"/>
              </a:ext>
            </a:extLst>
          </p:cNvPr>
          <p:cNvPicPr>
            <a:picLocks noChangeAspect="1"/>
          </p:cNvPicPr>
          <p:nvPr/>
        </p:nvPicPr>
        <p:blipFill>
          <a:blip r:embed="rId5" cstate="print"/>
          <a:stretch>
            <a:fillRect/>
          </a:stretch>
        </p:blipFill>
        <p:spPr>
          <a:xfrm>
            <a:off x="5120611" y="3883866"/>
            <a:ext cx="251914" cy="206112"/>
          </a:xfrm>
          <a:prstGeom prst="rect">
            <a:avLst/>
          </a:prstGeom>
        </p:spPr>
      </p:pic>
      <p:sp>
        <p:nvSpPr>
          <p:cNvPr id="74" name="圆角矩形 18">
            <a:extLst>
              <a:ext uri="{FF2B5EF4-FFF2-40B4-BE49-F238E27FC236}">
                <a16:creationId xmlns="" xmlns:a14="http://schemas.microsoft.com/office/drawing/2010/main" xmlns:p14="http://schemas.microsoft.com/office/powerpoint/2010/main" xmlns:a16="http://schemas.microsoft.com/office/drawing/2014/main" id="{520CBFA8-289B-4C7A-A8AB-9E92EB37F076}"/>
              </a:ext>
            </a:extLst>
          </p:cNvPr>
          <p:cNvSpPr/>
          <p:nvPr/>
        </p:nvSpPr>
        <p:spPr>
          <a:xfrm>
            <a:off x="680979" y="3305277"/>
            <a:ext cx="1942502" cy="343341"/>
          </a:xfrm>
          <a:prstGeom prst="roundRect">
            <a:avLst/>
          </a:prstGeom>
          <a:solidFill>
            <a:schemeClr val="bg1">
              <a:lumMod val="50000"/>
            </a:schemeClr>
          </a:solidFill>
        </p:spPr>
        <p:txBody>
          <a:bodyPr wrap="square" lIns="36000" rIns="36000" anchor="ctr" anchorCtr="0">
            <a:noAutofit/>
          </a:bodyPr>
          <a:lstStyle/>
          <a:p>
            <a:pPr algn="ctr" fontAlgn="ctr"/>
            <a:r>
              <a:rPr lang="en-US" sz="1200" dirty="0">
                <a:solidFill>
                  <a:schemeClr val="bg1"/>
                </a:solidFill>
              </a:rPr>
              <a:t>Medium- and large-sized campuses</a:t>
            </a:r>
            <a:endParaRPr lang="en-US" altLang="zh-CN" sz="1200" dirty="0">
              <a:solidFill>
                <a:schemeClr val="bg1"/>
              </a:solidFill>
            </a:endParaRPr>
          </a:p>
        </p:txBody>
      </p:sp>
      <p:sp>
        <p:nvSpPr>
          <p:cNvPr id="75" name="圆角矩形 100">
            <a:extLst>
              <a:ext uri="{FF2B5EF4-FFF2-40B4-BE49-F238E27FC236}">
                <a16:creationId xmlns="" xmlns:a14="http://schemas.microsoft.com/office/drawing/2010/main" xmlns:p14="http://schemas.microsoft.com/office/powerpoint/2010/main" xmlns:a16="http://schemas.microsoft.com/office/drawing/2014/main" id="{6744BCE7-0943-4D5B-BF81-58B1A64F67B0}"/>
              </a:ext>
            </a:extLst>
          </p:cNvPr>
          <p:cNvSpPr/>
          <p:nvPr/>
        </p:nvSpPr>
        <p:spPr>
          <a:xfrm>
            <a:off x="4451382" y="3256144"/>
            <a:ext cx="1389031" cy="551479"/>
          </a:xfrm>
          <a:prstGeom prst="roundRect">
            <a:avLst/>
          </a:prstGeom>
          <a:solidFill>
            <a:schemeClr val="bg1">
              <a:lumMod val="50000"/>
            </a:schemeClr>
          </a:solidFill>
        </p:spPr>
        <p:txBody>
          <a:bodyPr wrap="square" lIns="36000" rIns="36000" anchor="ctr" anchorCtr="0">
            <a:noAutofit/>
          </a:bodyPr>
          <a:lstStyle/>
          <a:p>
            <a:pPr algn="ctr" fontAlgn="ctr"/>
            <a:r>
              <a:rPr lang="en-US" sz="1200" dirty="0">
                <a:solidFill>
                  <a:schemeClr val="bg1"/>
                </a:solidFill>
              </a:rPr>
              <a:t>Small- and medium-sized campus</a:t>
            </a:r>
            <a:endParaRPr lang="en-US" altLang="zh-CN" sz="1200" dirty="0">
              <a:solidFill>
                <a:schemeClr val="bg1"/>
              </a:solidFill>
            </a:endParaRPr>
          </a:p>
        </p:txBody>
      </p:sp>
      <p:sp>
        <p:nvSpPr>
          <p:cNvPr id="76" name="圆角矩形 101">
            <a:extLst>
              <a:ext uri="{FF2B5EF4-FFF2-40B4-BE49-F238E27FC236}">
                <a16:creationId xmlns="" xmlns:a14="http://schemas.microsoft.com/office/drawing/2010/main" xmlns:p14="http://schemas.microsoft.com/office/powerpoint/2010/main" xmlns:a16="http://schemas.microsoft.com/office/drawing/2014/main" id="{C52E4DCD-9258-49A6-B549-A1F346723026}"/>
              </a:ext>
            </a:extLst>
          </p:cNvPr>
          <p:cNvSpPr/>
          <p:nvPr/>
        </p:nvSpPr>
        <p:spPr>
          <a:xfrm>
            <a:off x="2932140" y="3330570"/>
            <a:ext cx="1344369" cy="344479"/>
          </a:xfrm>
          <a:prstGeom prst="roundRect">
            <a:avLst/>
          </a:prstGeom>
          <a:solidFill>
            <a:schemeClr val="bg1">
              <a:lumMod val="50000"/>
            </a:schemeClr>
          </a:solidFill>
        </p:spPr>
        <p:txBody>
          <a:bodyPr wrap="square" lIns="36000" rIns="36000" anchor="ctr" anchorCtr="0">
            <a:noAutofit/>
          </a:bodyPr>
          <a:lstStyle/>
          <a:p>
            <a:pPr algn="ctr" fontAlgn="ctr"/>
            <a:r>
              <a:rPr lang="en-US" sz="1200" dirty="0">
                <a:solidFill>
                  <a:schemeClr val="bg1"/>
                </a:solidFill>
              </a:rPr>
              <a:t>Campus interconnection</a:t>
            </a:r>
            <a:endParaRPr lang="en-US" altLang="zh-CN" sz="1200" dirty="0">
              <a:solidFill>
                <a:schemeClr val="bg1"/>
              </a:solidFill>
            </a:endParaRPr>
          </a:p>
        </p:txBody>
      </p:sp>
      <p:sp>
        <p:nvSpPr>
          <p:cNvPr id="77" name="圆角矩形 102">
            <a:extLst>
              <a:ext uri="{FF2B5EF4-FFF2-40B4-BE49-F238E27FC236}">
                <a16:creationId xmlns="" xmlns:a14="http://schemas.microsoft.com/office/drawing/2010/main" xmlns:p14="http://schemas.microsoft.com/office/powerpoint/2010/main" xmlns:a16="http://schemas.microsoft.com/office/drawing/2014/main" id="{114CF174-B546-41D9-80A4-308991CB6026}"/>
              </a:ext>
            </a:extLst>
          </p:cNvPr>
          <p:cNvSpPr/>
          <p:nvPr/>
        </p:nvSpPr>
        <p:spPr>
          <a:xfrm>
            <a:off x="672643" y="4017427"/>
            <a:ext cx="1840342" cy="204230"/>
          </a:xfrm>
          <a:prstGeom prst="roundRect">
            <a:avLst/>
          </a:prstGeom>
          <a:noFill/>
        </p:spPr>
        <p:txBody>
          <a:bodyPr wrap="square" anchor="ctr" anchorCtr="0">
            <a:noAutofit/>
          </a:bodyPr>
          <a:lstStyle/>
          <a:p>
            <a:pPr algn="ctr" fontAlgn="ctr"/>
            <a:r>
              <a:rPr lang="en-US" sz="1200" dirty="0">
                <a:solidFill>
                  <a:srgbClr val="C00000"/>
                </a:solidFill>
              </a:rPr>
              <a:t>VN for office services</a:t>
            </a:r>
            <a:endParaRPr lang="en-US" altLang="zh-CN" sz="1100" dirty="0">
              <a:solidFill>
                <a:srgbClr val="C00000"/>
              </a:solidFill>
            </a:endParaRPr>
          </a:p>
        </p:txBody>
      </p:sp>
      <p:sp>
        <p:nvSpPr>
          <p:cNvPr id="78" name="圆角矩形 103">
            <a:extLst>
              <a:ext uri="{FF2B5EF4-FFF2-40B4-BE49-F238E27FC236}">
                <a16:creationId xmlns="" xmlns:a14="http://schemas.microsoft.com/office/drawing/2010/main" xmlns:p14="http://schemas.microsoft.com/office/powerpoint/2010/main" xmlns:a16="http://schemas.microsoft.com/office/drawing/2014/main" id="{2A5976A0-B89D-4B6F-A56B-E701FC58180C}"/>
              </a:ext>
            </a:extLst>
          </p:cNvPr>
          <p:cNvSpPr/>
          <p:nvPr/>
        </p:nvSpPr>
        <p:spPr>
          <a:xfrm>
            <a:off x="613198" y="4585851"/>
            <a:ext cx="1954514" cy="160993"/>
          </a:xfrm>
          <a:prstGeom prst="roundRect">
            <a:avLst/>
          </a:prstGeom>
          <a:noFill/>
        </p:spPr>
        <p:txBody>
          <a:bodyPr wrap="square" anchor="ctr" anchorCtr="0">
            <a:noAutofit/>
          </a:bodyPr>
          <a:lstStyle/>
          <a:p>
            <a:pPr algn="ctr" fontAlgn="ctr"/>
            <a:r>
              <a:rPr lang="en-US" sz="1200" dirty="0">
                <a:solidFill>
                  <a:schemeClr val="accent2">
                    <a:lumMod val="75000"/>
                  </a:schemeClr>
                </a:solidFill>
              </a:rPr>
              <a:t>VN for R&amp;D services</a:t>
            </a:r>
            <a:endParaRPr lang="en-US" altLang="zh-CN" sz="1100" dirty="0">
              <a:solidFill>
                <a:schemeClr val="accent2">
                  <a:lumMod val="75000"/>
                </a:schemeClr>
              </a:solidFill>
            </a:endParaRPr>
          </a:p>
        </p:txBody>
      </p:sp>
      <p:sp>
        <p:nvSpPr>
          <p:cNvPr id="79" name="梯形 78">
            <a:extLst>
              <a:ext uri="{FF2B5EF4-FFF2-40B4-BE49-F238E27FC236}">
                <a16:creationId xmlns="" xmlns:a14="http://schemas.microsoft.com/office/drawing/2010/main" xmlns:p14="http://schemas.microsoft.com/office/powerpoint/2010/main" xmlns:a16="http://schemas.microsoft.com/office/drawing/2014/main" id="{AB9F7EF5-A8A5-4E22-9EF5-D5681EC53E44}"/>
              </a:ext>
            </a:extLst>
          </p:cNvPr>
          <p:cNvSpPr/>
          <p:nvPr/>
        </p:nvSpPr>
        <p:spPr>
          <a:xfrm>
            <a:off x="562362" y="5772302"/>
            <a:ext cx="3428844"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prstClr val="white"/>
              </a:solidFill>
            </a:endParaRPr>
          </a:p>
        </p:txBody>
      </p:sp>
      <p:sp>
        <p:nvSpPr>
          <p:cNvPr id="80" name="梯形 79">
            <a:extLst>
              <a:ext uri="{FF2B5EF4-FFF2-40B4-BE49-F238E27FC236}">
                <a16:creationId xmlns="" xmlns:a14="http://schemas.microsoft.com/office/drawing/2010/main" xmlns:p14="http://schemas.microsoft.com/office/powerpoint/2010/main" xmlns:a16="http://schemas.microsoft.com/office/drawing/2014/main" id="{212BFEA7-EA6F-4754-9B7C-D7E2D590DE52}"/>
              </a:ext>
            </a:extLst>
          </p:cNvPr>
          <p:cNvSpPr/>
          <p:nvPr/>
        </p:nvSpPr>
        <p:spPr>
          <a:xfrm>
            <a:off x="562362" y="5277830"/>
            <a:ext cx="3428844"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prstClr val="white"/>
              </a:solidFill>
            </a:endParaRPr>
          </a:p>
        </p:txBody>
      </p:sp>
      <p:sp>
        <p:nvSpPr>
          <p:cNvPr id="81" name="圆角矩形 106">
            <a:extLst>
              <a:ext uri="{FF2B5EF4-FFF2-40B4-BE49-F238E27FC236}">
                <a16:creationId xmlns="" xmlns:a14="http://schemas.microsoft.com/office/drawing/2010/main" xmlns:p14="http://schemas.microsoft.com/office/powerpoint/2010/main" xmlns:a16="http://schemas.microsoft.com/office/drawing/2014/main" id="{3AAF04AC-BABF-47B8-B5BA-208F60EC0EC5}"/>
              </a:ext>
            </a:extLst>
          </p:cNvPr>
          <p:cNvSpPr/>
          <p:nvPr/>
        </p:nvSpPr>
        <p:spPr>
          <a:xfrm>
            <a:off x="479694" y="5464642"/>
            <a:ext cx="1114483" cy="182209"/>
          </a:xfrm>
          <a:prstGeom prst="roundRect">
            <a:avLst/>
          </a:prstGeom>
          <a:noFill/>
        </p:spPr>
        <p:txBody>
          <a:bodyPr wrap="square" anchor="ctr" anchorCtr="0">
            <a:noAutofit/>
          </a:bodyPr>
          <a:lstStyle/>
          <a:p>
            <a:pPr algn="ctr" fontAlgn="ctr"/>
            <a:r>
              <a:rPr lang="en-US" sz="1200" dirty="0">
                <a:solidFill>
                  <a:srgbClr val="C00000"/>
                </a:solidFill>
              </a:rPr>
              <a:t>VN for office services</a:t>
            </a:r>
            <a:endParaRPr lang="en-US" altLang="zh-CN" sz="1100" dirty="0">
              <a:solidFill>
                <a:srgbClr val="C00000"/>
              </a:solidFill>
            </a:endParaRPr>
          </a:p>
        </p:txBody>
      </p:sp>
      <p:sp>
        <p:nvSpPr>
          <p:cNvPr id="82" name="圆角矩形 107">
            <a:extLst>
              <a:ext uri="{FF2B5EF4-FFF2-40B4-BE49-F238E27FC236}">
                <a16:creationId xmlns="" xmlns:a14="http://schemas.microsoft.com/office/drawing/2010/main" xmlns:p14="http://schemas.microsoft.com/office/powerpoint/2010/main" xmlns:a16="http://schemas.microsoft.com/office/drawing/2014/main" id="{E3975268-55AB-45AF-AE93-024EA5C471F3}"/>
              </a:ext>
            </a:extLst>
          </p:cNvPr>
          <p:cNvSpPr/>
          <p:nvPr/>
        </p:nvSpPr>
        <p:spPr>
          <a:xfrm>
            <a:off x="479694" y="5960462"/>
            <a:ext cx="1114483" cy="182209"/>
          </a:xfrm>
          <a:prstGeom prst="roundRect">
            <a:avLst/>
          </a:prstGeom>
          <a:noFill/>
        </p:spPr>
        <p:txBody>
          <a:bodyPr wrap="square" anchor="ctr" anchorCtr="0">
            <a:noAutofit/>
          </a:bodyPr>
          <a:lstStyle/>
          <a:p>
            <a:pPr algn="ctr" fontAlgn="ctr"/>
            <a:r>
              <a:rPr lang="en-US" sz="1200" dirty="0">
                <a:solidFill>
                  <a:schemeClr val="accent2">
                    <a:lumMod val="75000"/>
                  </a:schemeClr>
                </a:solidFill>
              </a:rPr>
              <a:t>VN for R&amp;D services</a:t>
            </a:r>
            <a:endParaRPr lang="en-US" altLang="zh-CN" sz="1100" dirty="0">
              <a:solidFill>
                <a:schemeClr val="accent2">
                  <a:lumMod val="75000"/>
                </a:schemeClr>
              </a:solidFill>
            </a:endParaRPr>
          </a:p>
        </p:txBody>
      </p:sp>
      <p:sp>
        <p:nvSpPr>
          <p:cNvPr id="83" name="圆角矩形 108">
            <a:extLst>
              <a:ext uri="{FF2B5EF4-FFF2-40B4-BE49-F238E27FC236}">
                <a16:creationId xmlns="" xmlns:a14="http://schemas.microsoft.com/office/drawing/2010/main" xmlns:p14="http://schemas.microsoft.com/office/powerpoint/2010/main" xmlns:a16="http://schemas.microsoft.com/office/drawing/2014/main" id="{7973F952-0309-49E8-B94A-9BFAF36A2754}"/>
              </a:ext>
            </a:extLst>
          </p:cNvPr>
          <p:cNvSpPr>
            <a:spLocks/>
          </p:cNvSpPr>
          <p:nvPr/>
        </p:nvSpPr>
        <p:spPr>
          <a:xfrm>
            <a:off x="1697743" y="5363146"/>
            <a:ext cx="682165" cy="381660"/>
          </a:xfrm>
          <a:prstGeom prst="roundRect">
            <a:avLst/>
          </a:prstGeom>
          <a:solidFill>
            <a:srgbClr val="FF9999"/>
          </a:solidFill>
        </p:spPr>
        <p:txBody>
          <a:bodyPr wrap="square" lIns="0" tIns="36000" rIns="0" bIns="72000" anchor="ctr" anchorCtr="0">
            <a:noAutofit/>
          </a:bodyPr>
          <a:lstStyle/>
          <a:p>
            <a:pPr algn="ctr" fontAlgn="ctr"/>
            <a:r>
              <a:rPr lang="en-US" sz="1200" dirty="0">
                <a:solidFill>
                  <a:schemeClr val="bg1"/>
                </a:solidFill>
              </a:rPr>
              <a:t>Security group 1</a:t>
            </a:r>
            <a:endParaRPr lang="en-US" altLang="zh-CN" sz="1100" dirty="0">
              <a:solidFill>
                <a:schemeClr val="bg1"/>
              </a:solidFill>
            </a:endParaRPr>
          </a:p>
        </p:txBody>
      </p:sp>
      <p:sp>
        <p:nvSpPr>
          <p:cNvPr id="84" name="圆角矩形 109">
            <a:extLst>
              <a:ext uri="{FF2B5EF4-FFF2-40B4-BE49-F238E27FC236}">
                <a16:creationId xmlns="" xmlns:a14="http://schemas.microsoft.com/office/drawing/2010/main" xmlns:p14="http://schemas.microsoft.com/office/powerpoint/2010/main" xmlns:a16="http://schemas.microsoft.com/office/drawing/2014/main" id="{D5CC8CC6-4F75-4480-9B1C-50D68434EC79}"/>
              </a:ext>
            </a:extLst>
          </p:cNvPr>
          <p:cNvSpPr>
            <a:spLocks/>
          </p:cNvSpPr>
          <p:nvPr/>
        </p:nvSpPr>
        <p:spPr>
          <a:xfrm>
            <a:off x="2469366" y="5386273"/>
            <a:ext cx="682165" cy="381660"/>
          </a:xfrm>
          <a:prstGeom prst="roundRect">
            <a:avLst/>
          </a:prstGeom>
          <a:solidFill>
            <a:srgbClr val="FF9999"/>
          </a:solidFill>
        </p:spPr>
        <p:txBody>
          <a:bodyPr wrap="square" lIns="0" tIns="36000" rIns="0" bIns="72000" anchor="ctr" anchorCtr="0">
            <a:noAutofit/>
          </a:bodyPr>
          <a:lstStyle/>
          <a:p>
            <a:pPr algn="ctr" fontAlgn="ctr"/>
            <a:r>
              <a:rPr lang="en-US" sz="1200" dirty="0">
                <a:solidFill>
                  <a:schemeClr val="bg1"/>
                </a:solidFill>
              </a:rPr>
              <a:t>Security group 2</a:t>
            </a:r>
            <a:endParaRPr lang="en-US" altLang="zh-CN" sz="1200" dirty="0">
              <a:solidFill>
                <a:schemeClr val="bg1"/>
              </a:solidFill>
            </a:endParaRPr>
          </a:p>
        </p:txBody>
      </p:sp>
      <p:sp>
        <p:nvSpPr>
          <p:cNvPr id="85" name="圆角矩形 110">
            <a:extLst>
              <a:ext uri="{FF2B5EF4-FFF2-40B4-BE49-F238E27FC236}">
                <a16:creationId xmlns="" xmlns:a14="http://schemas.microsoft.com/office/drawing/2010/main" xmlns:p14="http://schemas.microsoft.com/office/powerpoint/2010/main" xmlns:a16="http://schemas.microsoft.com/office/drawing/2014/main" id="{6826418E-265C-4ABB-9474-CC56DBA3FE62}"/>
              </a:ext>
            </a:extLst>
          </p:cNvPr>
          <p:cNvSpPr>
            <a:spLocks/>
          </p:cNvSpPr>
          <p:nvPr/>
        </p:nvSpPr>
        <p:spPr>
          <a:xfrm>
            <a:off x="3224086" y="5381436"/>
            <a:ext cx="682165" cy="381660"/>
          </a:xfrm>
          <a:prstGeom prst="roundRect">
            <a:avLst/>
          </a:prstGeom>
          <a:solidFill>
            <a:srgbClr val="FF9999"/>
          </a:solidFill>
        </p:spPr>
        <p:txBody>
          <a:bodyPr wrap="square" lIns="0" tIns="36000" rIns="0" bIns="72000" anchor="ctr" anchorCtr="0">
            <a:noAutofit/>
          </a:bodyPr>
          <a:lstStyle/>
          <a:p>
            <a:pPr algn="ctr" fontAlgn="ctr"/>
            <a:r>
              <a:rPr lang="en-US" sz="1200" dirty="0">
                <a:solidFill>
                  <a:schemeClr val="bg1"/>
                </a:solidFill>
              </a:rPr>
              <a:t>Security group 3</a:t>
            </a:r>
            <a:endParaRPr lang="en-US" altLang="zh-CN" sz="1200" dirty="0">
              <a:solidFill>
                <a:schemeClr val="bg1"/>
              </a:solidFill>
            </a:endParaRPr>
          </a:p>
        </p:txBody>
      </p:sp>
      <p:sp>
        <p:nvSpPr>
          <p:cNvPr id="86" name="圆角矩形 111">
            <a:extLst>
              <a:ext uri="{FF2B5EF4-FFF2-40B4-BE49-F238E27FC236}">
                <a16:creationId xmlns="" xmlns:a14="http://schemas.microsoft.com/office/drawing/2010/main" xmlns:p14="http://schemas.microsoft.com/office/powerpoint/2010/main" xmlns:a16="http://schemas.microsoft.com/office/drawing/2014/main" id="{D65C59B8-AAE3-41AA-A2EB-71A57E456B8D}"/>
              </a:ext>
            </a:extLst>
          </p:cNvPr>
          <p:cNvSpPr/>
          <p:nvPr/>
        </p:nvSpPr>
        <p:spPr>
          <a:xfrm>
            <a:off x="1702772" y="5900600"/>
            <a:ext cx="582631" cy="362225"/>
          </a:xfrm>
          <a:prstGeom prst="roundRect">
            <a:avLst/>
          </a:prstGeom>
          <a:solidFill>
            <a:srgbClr val="FFCC66"/>
          </a:solidFill>
        </p:spPr>
        <p:txBody>
          <a:bodyPr wrap="square" lIns="0" tIns="36000" rIns="0" bIns="72000" anchor="ctr" anchorCtr="0">
            <a:noAutofit/>
          </a:bodyPr>
          <a:lstStyle/>
          <a:p>
            <a:pPr algn="ctr" fontAlgn="ctr"/>
            <a:r>
              <a:rPr lang="en-US" sz="1200" dirty="0">
                <a:solidFill>
                  <a:schemeClr val="bg1"/>
                </a:solidFill>
              </a:rPr>
              <a:t>Security group 4</a:t>
            </a:r>
            <a:endParaRPr lang="en-US" altLang="zh-CN" sz="1100" dirty="0">
              <a:solidFill>
                <a:schemeClr val="bg1"/>
              </a:solidFill>
            </a:endParaRPr>
          </a:p>
        </p:txBody>
      </p:sp>
      <p:sp>
        <p:nvSpPr>
          <p:cNvPr id="87" name="圆角矩形 112">
            <a:extLst>
              <a:ext uri="{FF2B5EF4-FFF2-40B4-BE49-F238E27FC236}">
                <a16:creationId xmlns="" xmlns:a14="http://schemas.microsoft.com/office/drawing/2010/main" xmlns:p14="http://schemas.microsoft.com/office/powerpoint/2010/main" xmlns:a16="http://schemas.microsoft.com/office/drawing/2014/main" id="{97265972-9FF1-4CCC-B834-14B46915EAE2}"/>
              </a:ext>
            </a:extLst>
          </p:cNvPr>
          <p:cNvSpPr/>
          <p:nvPr/>
        </p:nvSpPr>
        <p:spPr>
          <a:xfrm>
            <a:off x="3162660" y="5903760"/>
            <a:ext cx="738619" cy="395879"/>
          </a:xfrm>
          <a:prstGeom prst="roundRect">
            <a:avLst/>
          </a:prstGeom>
          <a:solidFill>
            <a:srgbClr val="FFCC66"/>
          </a:solidFill>
        </p:spPr>
        <p:txBody>
          <a:bodyPr wrap="square" lIns="0" tIns="36000" rIns="0" bIns="72000" anchor="ctr" anchorCtr="0">
            <a:noAutofit/>
          </a:bodyPr>
          <a:lstStyle/>
          <a:p>
            <a:pPr algn="ctr" fontAlgn="ctr"/>
            <a:r>
              <a:rPr lang="en-US" sz="1200" dirty="0">
                <a:solidFill>
                  <a:schemeClr val="bg1"/>
                </a:solidFill>
              </a:rPr>
              <a:t>Security group 5</a:t>
            </a:r>
            <a:endParaRPr lang="en-US" altLang="zh-CN" sz="1200" dirty="0">
              <a:solidFill>
                <a:schemeClr val="bg1"/>
              </a:solidFill>
            </a:endParaRPr>
          </a:p>
        </p:txBody>
      </p:sp>
      <p:sp>
        <p:nvSpPr>
          <p:cNvPr id="88" name="弧形 87">
            <a:extLst>
              <a:ext uri="{FF2B5EF4-FFF2-40B4-BE49-F238E27FC236}">
                <a16:creationId xmlns="" xmlns:a14="http://schemas.microsoft.com/office/drawing/2010/main" xmlns:p14="http://schemas.microsoft.com/office/powerpoint/2010/main" xmlns:a16="http://schemas.microsoft.com/office/drawing/2014/main" id="{FEB89AD6-E3CE-4D2D-B0CE-594795EBF146}"/>
              </a:ext>
            </a:extLst>
          </p:cNvPr>
          <p:cNvSpPr/>
          <p:nvPr/>
        </p:nvSpPr>
        <p:spPr>
          <a:xfrm>
            <a:off x="2085303" y="5249394"/>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p>
        </p:txBody>
      </p:sp>
      <p:sp>
        <p:nvSpPr>
          <p:cNvPr id="89" name="弧形 88">
            <a:extLst>
              <a:ext uri="{FF2B5EF4-FFF2-40B4-BE49-F238E27FC236}">
                <a16:creationId xmlns="" xmlns:a14="http://schemas.microsoft.com/office/drawing/2010/main" xmlns:p14="http://schemas.microsoft.com/office/powerpoint/2010/main" xmlns:a16="http://schemas.microsoft.com/office/drawing/2014/main" id="{F2CE25A0-7516-4014-B94F-DA0F20F40BC3}"/>
              </a:ext>
            </a:extLst>
          </p:cNvPr>
          <p:cNvSpPr/>
          <p:nvPr/>
        </p:nvSpPr>
        <p:spPr>
          <a:xfrm>
            <a:off x="2906771" y="5249394"/>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p>
        </p:txBody>
      </p:sp>
      <p:sp>
        <p:nvSpPr>
          <p:cNvPr id="90" name="弧形 89">
            <a:extLst>
              <a:ext uri="{FF2B5EF4-FFF2-40B4-BE49-F238E27FC236}">
                <a16:creationId xmlns="" xmlns:a14="http://schemas.microsoft.com/office/drawing/2010/main" xmlns:p14="http://schemas.microsoft.com/office/powerpoint/2010/main" xmlns:a16="http://schemas.microsoft.com/office/drawing/2014/main" id="{F4A77EEC-C956-4D6F-BA48-E4AA8BD124F9}"/>
              </a:ext>
            </a:extLst>
          </p:cNvPr>
          <p:cNvSpPr/>
          <p:nvPr/>
        </p:nvSpPr>
        <p:spPr>
          <a:xfrm>
            <a:off x="2215740" y="5822377"/>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p>
        </p:txBody>
      </p:sp>
      <p:grpSp>
        <p:nvGrpSpPr>
          <p:cNvPr id="91" name="组合 90">
            <a:extLst>
              <a:ext uri="{FF2B5EF4-FFF2-40B4-BE49-F238E27FC236}">
                <a16:creationId xmlns="" xmlns:a14="http://schemas.microsoft.com/office/drawing/2010/main" xmlns:p14="http://schemas.microsoft.com/office/powerpoint/2010/main" xmlns:a16="http://schemas.microsoft.com/office/drawing/2014/main" id="{11589635-DE47-434D-8F86-7C48A1F96449}"/>
              </a:ext>
            </a:extLst>
          </p:cNvPr>
          <p:cNvGrpSpPr>
            <a:grpSpLocks noChangeAspect="1"/>
          </p:cNvGrpSpPr>
          <p:nvPr/>
        </p:nvGrpSpPr>
        <p:grpSpPr>
          <a:xfrm>
            <a:off x="2310555" y="5183752"/>
            <a:ext cx="166104" cy="166104"/>
            <a:chOff x="10441953" y="5633214"/>
            <a:chExt cx="264000" cy="264000"/>
          </a:xfrm>
        </p:grpSpPr>
        <p:sp>
          <p:nvSpPr>
            <p:cNvPr id="92" name="椭圆 91">
              <a:extLst>
                <a:ext uri="{FF2B5EF4-FFF2-40B4-BE49-F238E27FC236}">
                  <a16:creationId xmlns="" xmlns:a14="http://schemas.microsoft.com/office/drawing/2010/main" xmlns:p14="http://schemas.microsoft.com/office/powerpoint/2010/main" xmlns:a16="http://schemas.microsoft.com/office/drawing/2014/main" id="{C18BF2A6-AE29-462A-ADEF-0C57DE6990E0}"/>
                </a:ext>
              </a:extLst>
            </p:cNvPr>
            <p:cNvSpPr>
              <a:spLocks noChangeAspect="1"/>
            </p:cNvSpPr>
            <p:nvPr/>
          </p:nvSpPr>
          <p:spPr>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100" b="1" dirty="0">
                <a:solidFill>
                  <a:prstClr val="black"/>
                </a:solidFill>
              </a:endParaRPr>
            </a:p>
          </p:txBody>
        </p:sp>
        <p:sp>
          <p:nvSpPr>
            <p:cNvPr id="93" name="任意多边形 122">
              <a:extLst>
                <a:ext uri="{FF2B5EF4-FFF2-40B4-BE49-F238E27FC236}">
                  <a16:creationId xmlns="" xmlns:a14="http://schemas.microsoft.com/office/drawing/2010/main" xmlns:p14="http://schemas.microsoft.com/office/powerpoint/2010/main" xmlns:a16="http://schemas.microsoft.com/office/drawing/2014/main" id="{820C2004-3E4E-43E0-995E-FA34B0D0E1D1}"/>
                </a:ext>
              </a:extLst>
            </p:cNvPr>
            <p:cNvSpPr/>
            <p:nvPr/>
          </p:nvSpPr>
          <p:spPr>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dirty="0">
                <a:solidFill>
                  <a:prstClr val="white"/>
                </a:solidFill>
              </a:endParaRPr>
            </a:p>
          </p:txBody>
        </p:sp>
      </p:grpSp>
      <p:grpSp>
        <p:nvGrpSpPr>
          <p:cNvPr id="94" name="组合 28">
            <a:extLst>
              <a:ext uri="{FF2B5EF4-FFF2-40B4-BE49-F238E27FC236}">
                <a16:creationId xmlns="" xmlns:a14="http://schemas.microsoft.com/office/drawing/2010/main" xmlns:p14="http://schemas.microsoft.com/office/powerpoint/2010/main" xmlns:a16="http://schemas.microsoft.com/office/drawing/2014/main" id="{52B1F17A-D668-42BB-B419-35A244A79FD0}"/>
              </a:ext>
            </a:extLst>
          </p:cNvPr>
          <p:cNvGrpSpPr/>
          <p:nvPr/>
        </p:nvGrpSpPr>
        <p:grpSpPr>
          <a:xfrm>
            <a:off x="3106824" y="5186348"/>
            <a:ext cx="163115" cy="163118"/>
            <a:chOff x="5076056" y="3356992"/>
            <a:chExt cx="436268" cy="436277"/>
          </a:xfrm>
        </p:grpSpPr>
        <p:sp>
          <p:nvSpPr>
            <p:cNvPr id="95" name="椭圆 27">
              <a:extLst>
                <a:ext uri="{FF2B5EF4-FFF2-40B4-BE49-F238E27FC236}">
                  <a16:creationId xmlns="" xmlns:a14="http://schemas.microsoft.com/office/drawing/2010/main" xmlns:p14="http://schemas.microsoft.com/office/powerpoint/2010/main" xmlns:a16="http://schemas.microsoft.com/office/drawing/2014/main" id="{D792FE92-2BD0-4678-97AE-9F9638C8156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endParaRPr>
            </a:p>
          </p:txBody>
        </p:sp>
        <p:sp>
          <p:nvSpPr>
            <p:cNvPr id="96" name="禁止符 23">
              <a:extLst>
                <a:ext uri="{FF2B5EF4-FFF2-40B4-BE49-F238E27FC236}">
                  <a16:creationId xmlns="" xmlns:a14="http://schemas.microsoft.com/office/drawing/2010/main" xmlns:p14="http://schemas.microsoft.com/office/powerpoint/2010/main" xmlns:a16="http://schemas.microsoft.com/office/drawing/2014/main" id="{A3305AE3-77CA-48C1-9CB0-909D786C37D6}"/>
                </a:ext>
              </a:extLst>
            </p:cNvPr>
            <p:cNvSpPr/>
            <p:nvPr/>
          </p:nvSpPr>
          <p:spPr>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accent2"/>
                </a:solidFill>
              </a:endParaRPr>
            </a:p>
          </p:txBody>
        </p:sp>
      </p:grpSp>
      <p:grpSp>
        <p:nvGrpSpPr>
          <p:cNvPr id="97" name="组合 28">
            <a:extLst>
              <a:ext uri="{FF2B5EF4-FFF2-40B4-BE49-F238E27FC236}">
                <a16:creationId xmlns="" xmlns:a14="http://schemas.microsoft.com/office/drawing/2010/main" xmlns:p14="http://schemas.microsoft.com/office/powerpoint/2010/main" xmlns:a16="http://schemas.microsoft.com/office/drawing/2014/main" id="{7590D02C-E405-4D3A-817E-1B17838B1FAA}"/>
              </a:ext>
            </a:extLst>
          </p:cNvPr>
          <p:cNvGrpSpPr/>
          <p:nvPr/>
        </p:nvGrpSpPr>
        <p:grpSpPr>
          <a:xfrm>
            <a:off x="2719697" y="5772302"/>
            <a:ext cx="163115" cy="163118"/>
            <a:chOff x="5076056" y="3356992"/>
            <a:chExt cx="436268" cy="436277"/>
          </a:xfrm>
        </p:grpSpPr>
        <p:sp>
          <p:nvSpPr>
            <p:cNvPr id="98" name="椭圆 27">
              <a:extLst>
                <a:ext uri="{FF2B5EF4-FFF2-40B4-BE49-F238E27FC236}">
                  <a16:creationId xmlns="" xmlns:a14="http://schemas.microsoft.com/office/drawing/2010/main" xmlns:p14="http://schemas.microsoft.com/office/powerpoint/2010/main" xmlns:a16="http://schemas.microsoft.com/office/drawing/2014/main" id="{D6A9CCB5-025E-4975-BA27-16FF3719D3D0}"/>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endParaRPr>
            </a:p>
          </p:txBody>
        </p:sp>
        <p:sp>
          <p:nvSpPr>
            <p:cNvPr id="99" name="禁止符 23">
              <a:extLst>
                <a:ext uri="{FF2B5EF4-FFF2-40B4-BE49-F238E27FC236}">
                  <a16:creationId xmlns="" xmlns:a14="http://schemas.microsoft.com/office/drawing/2010/main" xmlns:p14="http://schemas.microsoft.com/office/powerpoint/2010/main" xmlns:a16="http://schemas.microsoft.com/office/drawing/2014/main" id="{296D424F-6DF9-4AB6-998D-7C8EAD146902}"/>
                </a:ext>
              </a:extLst>
            </p:cNvPr>
            <p:cNvSpPr/>
            <p:nvPr/>
          </p:nvSpPr>
          <p:spPr>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accent2"/>
                </a:solidFill>
              </a:endParaRPr>
            </a:p>
          </p:txBody>
        </p:sp>
      </p:grpSp>
      <p:sp>
        <p:nvSpPr>
          <p:cNvPr id="100" name="矩形 99">
            <a:extLst>
              <a:ext uri="{FF2B5EF4-FFF2-40B4-BE49-F238E27FC236}">
                <a16:creationId xmlns="" xmlns:a14="http://schemas.microsoft.com/office/drawing/2010/main" xmlns:p14="http://schemas.microsoft.com/office/powerpoint/2010/main" xmlns:a16="http://schemas.microsoft.com/office/drawing/2014/main" id="{9EFC90F5-DD8A-4467-A31E-63AA3459725A}"/>
              </a:ext>
            </a:extLst>
          </p:cNvPr>
          <p:cNvSpPr/>
          <p:nvPr/>
        </p:nvSpPr>
        <p:spPr>
          <a:xfrm>
            <a:off x="4128070" y="5432314"/>
            <a:ext cx="1967929" cy="784830"/>
          </a:xfrm>
          <a:prstGeom prst="rect">
            <a:avLst/>
          </a:prstGeom>
        </p:spPr>
        <p:txBody>
          <a:bodyPr wrap="square">
            <a:noAutofit/>
          </a:bodyPr>
          <a:lstStyle/>
          <a:p>
            <a:pPr marL="171450" indent="-171450" fontAlgn="ctr">
              <a:lnSpc>
                <a:spcPts val="1800"/>
              </a:lnSpc>
              <a:buFont typeface="Arial" panose="020B0604020202020204" pitchFamily="34" charset="0"/>
              <a:buChar char="•"/>
            </a:pPr>
            <a:r>
              <a:rPr lang="en-US" sz="1200" dirty="0"/>
              <a:t>Access control policy</a:t>
            </a:r>
          </a:p>
          <a:p>
            <a:pPr marL="171450" indent="-171450" fontAlgn="ctr">
              <a:lnSpc>
                <a:spcPts val="1800"/>
              </a:lnSpc>
              <a:buFont typeface="Arial" panose="020B0604020202020204" pitchFamily="34" charset="0"/>
              <a:buChar char="•"/>
            </a:pPr>
            <a:r>
              <a:rPr lang="en-US" sz="1200" dirty="0"/>
              <a:t>Bandwidth</a:t>
            </a:r>
          </a:p>
          <a:p>
            <a:pPr marL="171450" indent="-171450" fontAlgn="ctr">
              <a:lnSpc>
                <a:spcPts val="1800"/>
              </a:lnSpc>
              <a:buFont typeface="Arial" panose="020B0604020202020204" pitchFamily="34" charset="0"/>
              <a:buChar char="•"/>
            </a:pPr>
            <a:r>
              <a:rPr lang="en-US" sz="1200" dirty="0"/>
              <a:t>Priority</a:t>
            </a:r>
          </a:p>
        </p:txBody>
      </p:sp>
    </p:spTree>
    <p:extLst>
      <p:ext uri="{BB962C8B-B14F-4D97-AF65-F5344CB8AC3E}">
        <p14:creationId xmlns:p14="http://schemas.microsoft.com/office/powerpoint/2010/main" val="14955292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4" name="组合 283"/>
          <p:cNvGrpSpPr/>
          <p:nvPr/>
        </p:nvGrpSpPr>
        <p:grpSpPr>
          <a:xfrm>
            <a:off x="7839467" y="2008789"/>
            <a:ext cx="3527788" cy="1368198"/>
            <a:chOff x="2458370" y="2301397"/>
            <a:chExt cx="3527788" cy="1368198"/>
          </a:xfrm>
        </p:grpSpPr>
        <p:sp>
          <p:nvSpPr>
            <p:cNvPr id="285" name="梯形 284"/>
            <p:cNvSpPr/>
            <p:nvPr/>
          </p:nvSpPr>
          <p:spPr>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286" name="梯形 285"/>
            <p:cNvSpPr/>
            <p:nvPr/>
          </p:nvSpPr>
          <p:spPr>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287" name="梯形 286"/>
            <p:cNvSpPr/>
            <p:nvPr/>
          </p:nvSpPr>
          <p:spPr>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grpSp>
      <p:grpSp>
        <p:nvGrpSpPr>
          <p:cNvPr id="11" name="组合 10"/>
          <p:cNvGrpSpPr/>
          <p:nvPr/>
        </p:nvGrpSpPr>
        <p:grpSpPr>
          <a:xfrm>
            <a:off x="4353283" y="2008789"/>
            <a:ext cx="3527788" cy="1368198"/>
            <a:chOff x="2458370" y="2301397"/>
            <a:chExt cx="3527788" cy="1368198"/>
          </a:xfrm>
        </p:grpSpPr>
        <p:sp>
          <p:nvSpPr>
            <p:cNvPr id="276" name="梯形 275"/>
            <p:cNvSpPr/>
            <p:nvPr/>
          </p:nvSpPr>
          <p:spPr>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277" name="梯形 276"/>
            <p:cNvSpPr/>
            <p:nvPr/>
          </p:nvSpPr>
          <p:spPr>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278" name="梯形 277"/>
            <p:cNvSpPr/>
            <p:nvPr/>
          </p:nvSpPr>
          <p:spPr>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grpSp>
      <p:sp>
        <p:nvSpPr>
          <p:cNvPr id="212" name="梯形 211"/>
          <p:cNvSpPr/>
          <p:nvPr/>
        </p:nvSpPr>
        <p:spPr>
          <a:xfrm>
            <a:off x="517739" y="2008789"/>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8" name="梯形 7"/>
          <p:cNvSpPr/>
          <p:nvPr/>
        </p:nvSpPr>
        <p:spPr>
          <a:xfrm>
            <a:off x="988792" y="2008789"/>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211" name="梯形 210"/>
          <p:cNvSpPr/>
          <p:nvPr/>
        </p:nvSpPr>
        <p:spPr>
          <a:xfrm>
            <a:off x="1473200" y="2008789"/>
            <a:ext cx="1640384" cy="1368198"/>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2" name="标题 1"/>
          <p:cNvSpPr>
            <a:spLocks noGrp="1"/>
          </p:cNvSpPr>
          <p:nvPr>
            <p:ph type="title"/>
          </p:nvPr>
        </p:nvSpPr>
        <p:spPr/>
        <p:txBody>
          <a:bodyPr/>
          <a:lstStyle/>
          <a:p>
            <a:r>
              <a:rPr lang="en-US" altLang="zh-CN"/>
              <a:t>Cover </a:t>
            </a:r>
            <a:r>
              <a:rPr lang="en-US"/>
              <a:t>All C</a:t>
            </a:r>
            <a:r>
              <a:rPr lang="en-US" altLang="zh-CN"/>
              <a:t>ampus Network </a:t>
            </a:r>
            <a:r>
              <a:rPr lang="en-US"/>
              <a:t>Scenarios</a:t>
            </a:r>
            <a:endParaRPr lang="en-US" dirty="0"/>
          </a:p>
        </p:txBody>
      </p:sp>
      <p:grpSp>
        <p:nvGrpSpPr>
          <p:cNvPr id="9" name="组合 8"/>
          <p:cNvGrpSpPr/>
          <p:nvPr/>
        </p:nvGrpSpPr>
        <p:grpSpPr>
          <a:xfrm>
            <a:off x="4136734" y="1072175"/>
            <a:ext cx="3690243" cy="2983146"/>
            <a:chOff x="4136734" y="1282487"/>
            <a:chExt cx="3690243" cy="3454468"/>
          </a:xfrm>
        </p:grpSpPr>
        <p:cxnSp>
          <p:nvCxnSpPr>
            <p:cNvPr id="3" name="直接连接符 2"/>
            <p:cNvCxnSpPr/>
            <p:nvPr/>
          </p:nvCxnSpPr>
          <p:spPr>
            <a:xfrm flipH="1">
              <a:off x="4136734" y="1282487"/>
              <a:ext cx="17090" cy="3454468"/>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7809887" y="1282487"/>
              <a:ext cx="17090" cy="3454468"/>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8759937" y="1284431"/>
            <a:ext cx="2026208" cy="338554"/>
          </a:xfrm>
          <a:prstGeom prst="rect">
            <a:avLst/>
          </a:prstGeom>
        </p:spPr>
        <p:txBody>
          <a:bodyPr wrap="square">
            <a:noAutofit/>
          </a:bodyPr>
          <a:lstStyle/>
          <a:p>
            <a:pPr algn="ctr" fontAlgn="ctr"/>
            <a:r>
              <a:rPr lang="en-US" sz="1400" b="1" dirty="0"/>
              <a:t>Multi-branch campus</a:t>
            </a:r>
            <a:endParaRPr kumimoji="1" lang="en-US" altLang="zh-CN" sz="1400" b="1" dirty="0"/>
          </a:p>
        </p:txBody>
      </p:sp>
      <p:sp>
        <p:nvSpPr>
          <p:cNvPr id="7" name="矩形 6"/>
          <p:cNvSpPr/>
          <p:nvPr/>
        </p:nvSpPr>
        <p:spPr>
          <a:xfrm>
            <a:off x="5498041" y="1284431"/>
            <a:ext cx="1210588" cy="338554"/>
          </a:xfrm>
          <a:prstGeom prst="rect">
            <a:avLst/>
          </a:prstGeom>
        </p:spPr>
        <p:txBody>
          <a:bodyPr wrap="none">
            <a:noAutofit/>
          </a:bodyPr>
          <a:lstStyle/>
          <a:p>
            <a:pPr algn="ctr" fontAlgn="ctr"/>
            <a:r>
              <a:rPr lang="en-US" sz="1400" b="1" dirty="0"/>
              <a:t>Multi-service campus</a:t>
            </a:r>
          </a:p>
        </p:txBody>
      </p:sp>
      <p:sp>
        <p:nvSpPr>
          <p:cNvPr id="208" name="矩形 207"/>
          <p:cNvSpPr/>
          <p:nvPr/>
        </p:nvSpPr>
        <p:spPr>
          <a:xfrm>
            <a:off x="1560194" y="1289165"/>
            <a:ext cx="1415772" cy="338554"/>
          </a:xfrm>
          <a:prstGeom prst="rect">
            <a:avLst/>
          </a:prstGeom>
        </p:spPr>
        <p:txBody>
          <a:bodyPr wrap="none">
            <a:noAutofit/>
          </a:bodyPr>
          <a:lstStyle/>
          <a:p>
            <a:pPr algn="ctr" fontAlgn="ctr"/>
            <a:r>
              <a:rPr lang="en-US" sz="1400" b="1" dirty="0"/>
              <a:t>Simple-service campus</a:t>
            </a:r>
          </a:p>
        </p:txBody>
      </p:sp>
      <p:graphicFrame>
        <p:nvGraphicFramePr>
          <p:cNvPr id="210" name="表格 209"/>
          <p:cNvGraphicFramePr>
            <a:graphicFrameLocks noGrp="1"/>
          </p:cNvGraphicFramePr>
          <p:nvPr>
            <p:extLst>
              <p:ext uri="{D42A27DB-BD31-4B8C-83A1-F6EECF244321}">
                <p14:modId xmlns:p14="http://schemas.microsoft.com/office/powerpoint/2010/main" val="1304072229"/>
              </p:ext>
            </p:extLst>
          </p:nvPr>
        </p:nvGraphicFramePr>
        <p:xfrm>
          <a:off x="568348" y="3989445"/>
          <a:ext cx="11055303" cy="2377440"/>
        </p:xfrm>
        <a:graphic>
          <a:graphicData uri="http://schemas.openxmlformats.org/drawingml/2006/table">
            <a:tbl>
              <a:tblPr firstRow="1" bandRow="1"/>
              <a:tblGrid>
                <a:gridCol w="1562204">
                  <a:extLst>
                    <a:ext uri="{9D8B030D-6E8A-4147-A177-3AD203B41FA5}">
                      <a16:colId xmlns="" xmlns:p14="http://schemas.microsoft.com/office/powerpoint/2010/main" xmlns:a14="http://schemas.microsoft.com/office/drawing/2010/main" xmlns:a16="http://schemas.microsoft.com/office/drawing/2014/main" val="20000"/>
                    </a:ext>
                  </a:extLst>
                </a:gridCol>
                <a:gridCol w="2843784">
                  <a:extLst>
                    <a:ext uri="{9D8B030D-6E8A-4147-A177-3AD203B41FA5}">
                      <a16:colId xmlns="" xmlns:p14="http://schemas.microsoft.com/office/powerpoint/2010/main" xmlns:a14="http://schemas.microsoft.com/office/drawing/2010/main" xmlns:a16="http://schemas.microsoft.com/office/drawing/2014/main" val="20001"/>
                    </a:ext>
                  </a:extLst>
                </a:gridCol>
                <a:gridCol w="2905670">
                  <a:extLst>
                    <a:ext uri="{9D8B030D-6E8A-4147-A177-3AD203B41FA5}">
                      <a16:colId xmlns="" xmlns:p14="http://schemas.microsoft.com/office/powerpoint/2010/main" xmlns:a14="http://schemas.microsoft.com/office/drawing/2010/main" xmlns:a16="http://schemas.microsoft.com/office/drawing/2014/main" val="20002"/>
                    </a:ext>
                  </a:extLst>
                </a:gridCol>
                <a:gridCol w="3743645">
                  <a:extLst>
                    <a:ext uri="{9D8B030D-6E8A-4147-A177-3AD203B41FA5}">
                      <a16:colId xmlns="" xmlns:p14="http://schemas.microsoft.com/office/powerpoint/2010/main" xmlns:a14="http://schemas.microsoft.com/office/drawing/2010/main" xmlns:a16="http://schemas.microsoft.com/office/drawing/2014/main" val="20003"/>
                    </a:ext>
                  </a:extLst>
                </a:gridCol>
              </a:tblGrid>
              <a:tr h="192758">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200" kern="1200" dirty="0">
                        <a:solidFill>
                          <a:schemeClr val="bg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a:solidFill>
                            <a:schemeClr val="bg1"/>
                          </a:solidFill>
                        </a:rPr>
                        <a:t>Simple-Service Campus</a:t>
                      </a:r>
                      <a:endParaRPr lang="en-US" sz="1200" b="1" dirty="0">
                        <a:solidFill>
                          <a:schemeClr val="bg1"/>
                        </a:solidFill>
                      </a:endParaRPr>
                    </a:p>
                  </a:txBody>
                  <a:tcPr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solidFill>
                      <a:srgbClr val="00B0F0"/>
                    </a:solidFill>
                  </a:tcPr>
                </a:tc>
                <a:tc>
                  <a:txBody>
                    <a:bodyPr/>
                    <a:lstStyle/>
                    <a:p>
                      <a:pPr algn="ctr" fontAlgn="ctr">
                        <a:lnSpc>
                          <a:spcPct val="100000"/>
                        </a:lnSpc>
                      </a:pPr>
                      <a:r>
                        <a:rPr lang="en-US" sz="1200" dirty="0">
                          <a:solidFill>
                            <a:schemeClr val="bg1"/>
                          </a:solidFill>
                        </a:rPr>
                        <a:t>Multi-Service Campus</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B0F0"/>
                    </a:solidFill>
                  </a:tcPr>
                </a:tc>
                <a:tc>
                  <a:txBody>
                    <a:bodyPr/>
                    <a:lstStyle/>
                    <a:p>
                      <a:pPr algn="ctr" fontAlgn="ctr">
                        <a:lnSpc>
                          <a:spcPct val="100000"/>
                        </a:lnSpc>
                      </a:pPr>
                      <a:r>
                        <a:rPr lang="en-US" sz="1200" dirty="0">
                          <a:solidFill>
                            <a:schemeClr val="bg1"/>
                          </a:solidFill>
                        </a:rPr>
                        <a:t>Multi-Branch Campus</a:t>
                      </a:r>
                      <a:endParaRPr kumimoji="1" lang="en-US" altLang="zh-CN" sz="1200" b="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solidFill>
                      <a:srgbClr val="00B0F0"/>
                    </a:solidFill>
                  </a:tcPr>
                </a:tc>
                <a:extLst>
                  <a:ext uri="{0D108BD9-81ED-4DB2-BD59-A6C34878D82A}">
                    <a16:rowId xmlns="" xmlns:p14="http://schemas.microsoft.com/office/powerpoint/2010/main" xmlns:a14="http://schemas.microsoft.com/office/drawing/2010/main" xmlns:a16="http://schemas.microsoft.com/office/drawing/2014/main" val="10000"/>
                  </a:ext>
                </a:extLst>
              </a:tr>
              <a:tr h="431895">
                <a:tc>
                  <a:txBody>
                    <a:bodyPr/>
                    <a:lstStyle/>
                    <a:p>
                      <a:pPr algn="ctr" fontAlgn="ctr">
                        <a:lnSpc>
                          <a:spcPct val="100000"/>
                        </a:lnSpc>
                      </a:pPr>
                      <a:r>
                        <a:rPr lang="en-US" sz="1200" dirty="0"/>
                        <a:t>Network structure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fontAlgn="ctr">
                        <a:lnSpc>
                          <a:spcPct val="100000"/>
                        </a:lnSpc>
                      </a:pPr>
                      <a:r>
                        <a:rPr lang="en-US" sz="1200" dirty="0"/>
                        <a:t>Network covering a single campus, which is mainly used for Internet access</a:t>
                      </a:r>
                      <a:endParaRPr lang="en-US" altLang="zh-CN" sz="1200"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t>Complex network covering multiple areas and carrying various services</a:t>
                      </a:r>
                      <a:endParaRPr lang="en-US" altLang="zh-CN" sz="1200"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indent="0" fontAlgn="ctr">
                        <a:lnSpc>
                          <a:spcPct val="100000"/>
                        </a:lnSpc>
                        <a:buFont typeface="Wingdings" panose="05000000000000000000" pitchFamily="2" charset="2"/>
                        <a:buNone/>
                      </a:pPr>
                      <a:r>
                        <a:rPr lang="en-US" sz="1200" dirty="0"/>
                        <a:t>Wired and wireless networks for Internet access are available in the headquarters and branches.</a:t>
                      </a:r>
                      <a:endParaRPr lang="en-US" altLang="zh-CN" sz="1200" dirty="0"/>
                    </a:p>
                    <a:p>
                      <a:pPr marL="0" indent="0" fontAlgn="ctr">
                        <a:lnSpc>
                          <a:spcPct val="100000"/>
                        </a:lnSpc>
                        <a:buFont typeface="Wingdings" panose="05000000000000000000" pitchFamily="2" charset="2"/>
                        <a:buNone/>
                      </a:pPr>
                      <a:r>
                        <a:rPr lang="en-US" sz="1200" dirty="0"/>
                        <a:t>VPNs</a:t>
                      </a:r>
                      <a:r>
                        <a:rPr lang="en-US" sz="1200" baseline="0" dirty="0"/>
                        <a:t> </a:t>
                      </a:r>
                      <a:r>
                        <a:rPr lang="en-US" sz="1200" dirty="0"/>
                        <a:t>are built between the headquarters and branches for interconnection.</a:t>
                      </a:r>
                      <a:endParaRPr lang="en-US" altLang="zh-CN" sz="1200" dirty="0">
                        <a:solidFill>
                          <a:srgbClr val="000000"/>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extLst>
                  <a:ext uri="{0D108BD9-81ED-4DB2-BD59-A6C34878D82A}">
                    <a16:rowId xmlns="" xmlns:p14="http://schemas.microsoft.com/office/powerpoint/2010/main" xmlns:a14="http://schemas.microsoft.com/office/drawing/2010/main" xmlns:a16="http://schemas.microsoft.com/office/drawing/2014/main" val="10001"/>
                  </a:ext>
                </a:extLst>
              </a:tr>
              <a:tr h="338005">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a:t>General requirements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fontAlgn="ctr">
                        <a:lnSpc>
                          <a:spcPct val="100000"/>
                        </a:lnSpc>
                      </a:pPr>
                      <a:r>
                        <a:rPr lang="en-US" sz="1200" dirty="0"/>
                        <a:t>Management</a:t>
                      </a:r>
                      <a:r>
                        <a:rPr lang="en-US" sz="1200" baseline="0" dirty="0"/>
                        <a:t> of v</a:t>
                      </a:r>
                      <a:r>
                        <a:rPr lang="en-US" sz="1200" dirty="0"/>
                        <a:t>arious network devices</a:t>
                      </a:r>
                      <a:r>
                        <a:rPr lang="en-US" sz="1200" baseline="0" dirty="0"/>
                        <a:t> </a:t>
                      </a:r>
                      <a:r>
                        <a:rPr lang="en-US" sz="1200" dirty="0"/>
                        <a:t>and user authentication</a:t>
                      </a:r>
                      <a:endParaRPr lang="en-US" altLang="zh-CN" sz="1200"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t>Management of various network devices, user authentication, and service isolation</a:t>
                      </a:r>
                      <a:endParaRPr lang="en-US" altLang="zh-CN" sz="1200"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l" defTabSz="1187798" rtl="0" eaLnBrk="1" fontAlgn="ctr" latinLnBrk="0" hangingPunct="1">
                        <a:lnSpc>
                          <a:spcPct val="100000"/>
                        </a:lnSpc>
                        <a:spcBef>
                          <a:spcPts val="0"/>
                        </a:spcBef>
                        <a:spcAft>
                          <a:spcPts val="0"/>
                        </a:spcAft>
                        <a:buClrTx/>
                        <a:buSzTx/>
                        <a:buFont typeface="Wingdings" panose="05000000000000000000" pitchFamily="2" charset="2"/>
                        <a:buNone/>
                        <a:tabLst/>
                        <a:defRPr/>
                      </a:pPr>
                      <a:r>
                        <a:rPr lang="en-US" sz="1200" dirty="0"/>
                        <a:t>Management of various network devices</a:t>
                      </a:r>
                      <a:r>
                        <a:rPr lang="en-US" sz="1200" baseline="0" dirty="0"/>
                        <a:t> (</a:t>
                      </a:r>
                      <a:r>
                        <a:rPr lang="en-US" sz="1200" dirty="0"/>
                        <a:t>such as APs, switches, firewalls, and ARs), user authentication,</a:t>
                      </a:r>
                      <a:r>
                        <a:rPr lang="en-US" sz="1200" baseline="0" dirty="0"/>
                        <a:t> </a:t>
                      </a:r>
                      <a:r>
                        <a:rPr lang="en-US" sz="1200" dirty="0"/>
                        <a:t>and VPN</a:t>
                      </a:r>
                      <a:r>
                        <a:rPr lang="en-US" sz="1200" baseline="0" dirty="0"/>
                        <a:t> management</a:t>
                      </a:r>
                      <a:endParaRPr lang="en-US" altLang="zh-CN" sz="1200"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extLst>
                  <a:ext uri="{0D108BD9-81ED-4DB2-BD59-A6C34878D82A}">
                    <a16:rowId xmlns="" xmlns:p14="http://schemas.microsoft.com/office/powerpoint/2010/main" xmlns:a14="http://schemas.microsoft.com/office/drawing/2010/main" xmlns:a16="http://schemas.microsoft.com/office/drawing/2014/main" val="10002"/>
                  </a:ext>
                </a:extLst>
              </a:tr>
              <a:tr h="338005">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a:t>Typical scenario</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pPr>
                      <a:r>
                        <a:rPr lang="en-US" sz="1200" dirty="0"/>
                        <a:t>Multi-branch campuses and small-sized enterprises, such as hotels and primary/secondary schools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t>Education institutions, government agencies, and large-scale enterprises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l" defTabSz="1187798" rtl="0" eaLnBrk="1" fontAlgn="ctr" latinLnBrk="0" hangingPunct="1">
                        <a:lnSpc>
                          <a:spcPct val="100000"/>
                        </a:lnSpc>
                        <a:spcBef>
                          <a:spcPts val="0"/>
                        </a:spcBef>
                        <a:spcAft>
                          <a:spcPts val="0"/>
                        </a:spcAft>
                        <a:buClrTx/>
                        <a:buSzTx/>
                        <a:buFont typeface="Wingdings" panose="05000000000000000000" pitchFamily="2" charset="2"/>
                        <a:buNone/>
                        <a:tabLst/>
                        <a:defRPr/>
                      </a:pPr>
                      <a:r>
                        <a:rPr lang="en-US" sz="1200" dirty="0"/>
                        <a:t>Large-scale enterprises and financial branches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extLst>
                  <a:ext uri="{0D108BD9-81ED-4DB2-BD59-A6C34878D82A}">
                    <a16:rowId xmlns="" xmlns:p14="http://schemas.microsoft.com/office/powerpoint/2010/main" xmlns:a14="http://schemas.microsoft.com/office/drawing/2010/main" xmlns:a16="http://schemas.microsoft.com/office/drawing/2014/main" val="10003"/>
                  </a:ext>
                </a:extLst>
              </a:tr>
            </a:tbl>
          </a:graphicData>
        </a:graphic>
      </p:graphicFrame>
      <p:pic>
        <p:nvPicPr>
          <p:cNvPr id="215" name="图片 2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5196" y="1636619"/>
            <a:ext cx="1725620" cy="446632"/>
          </a:xfrm>
          <a:prstGeom prst="rect">
            <a:avLst/>
          </a:prstGeom>
        </p:spPr>
      </p:pic>
      <p:sp>
        <p:nvSpPr>
          <p:cNvPr id="233" name="Freeform 159"/>
          <p:cNvSpPr/>
          <p:nvPr/>
        </p:nvSpPr>
        <p:spPr>
          <a:xfrm flipH="1">
            <a:off x="1823265" y="231722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rPr>
              <a:t>Internet</a:t>
            </a:r>
          </a:p>
        </p:txBody>
      </p:sp>
      <p:sp>
        <p:nvSpPr>
          <p:cNvPr id="232" name="文本框 231"/>
          <p:cNvSpPr txBox="1"/>
          <p:nvPr/>
        </p:nvSpPr>
        <p:spPr>
          <a:xfrm>
            <a:off x="2331137" y="3548116"/>
            <a:ext cx="703040" cy="307777"/>
          </a:xfrm>
          <a:prstGeom prst="rect">
            <a:avLst/>
          </a:prstGeom>
          <a:noFill/>
        </p:spPr>
        <p:txBody>
          <a:bodyPr wrap="square" rtlCol="0">
            <a:noAutofit/>
          </a:bodyPr>
          <a:lstStyle/>
          <a:p>
            <a:pPr marL="212657" indent="-212657" algn="ctr" defTabSz="1218194" fontAlgn="ctr">
              <a:spcBef>
                <a:spcPts val="0"/>
              </a:spcBef>
              <a:spcAft>
                <a:spcPts val="0"/>
              </a:spcAft>
              <a:defRPr/>
            </a:pPr>
            <a:r>
              <a:rPr lang="en-US" sz="1200" dirty="0"/>
              <a:t>Hotels</a:t>
            </a:r>
            <a:endParaRPr lang="en-US" altLang="zh-CN" sz="1200" kern="0" dirty="0"/>
          </a:p>
        </p:txBody>
      </p:sp>
      <p:sp>
        <p:nvSpPr>
          <p:cNvPr id="228" name="文本框 227"/>
          <p:cNvSpPr txBox="1"/>
          <p:nvPr/>
        </p:nvSpPr>
        <p:spPr>
          <a:xfrm>
            <a:off x="2908110" y="3539216"/>
            <a:ext cx="1197324" cy="307777"/>
          </a:xfrm>
          <a:prstGeom prst="rect">
            <a:avLst/>
          </a:prstGeom>
          <a:noFill/>
        </p:spPr>
        <p:txBody>
          <a:bodyPr wrap="square" rtlCol="0">
            <a:noAutofit/>
          </a:bodyPr>
          <a:lstStyle/>
          <a:p>
            <a:pPr algn="ctr" fontAlgn="ctr"/>
            <a:r>
              <a:rPr lang="en-US" sz="1200" dirty="0"/>
              <a:t>Large-scale enterprises</a:t>
            </a:r>
            <a:endParaRPr lang="en-US" altLang="zh-CN" sz="1200" dirty="0"/>
          </a:p>
        </p:txBody>
      </p:sp>
      <p:sp>
        <p:nvSpPr>
          <p:cNvPr id="223" name="文本框 222"/>
          <p:cNvSpPr txBox="1"/>
          <p:nvPr/>
        </p:nvSpPr>
        <p:spPr>
          <a:xfrm>
            <a:off x="965333" y="3548116"/>
            <a:ext cx="1596436" cy="307777"/>
          </a:xfrm>
          <a:prstGeom prst="rect">
            <a:avLst/>
          </a:prstGeom>
          <a:noFill/>
        </p:spPr>
        <p:txBody>
          <a:bodyPr wrap="square" rtlCol="0">
            <a:noAutofit/>
          </a:bodyPr>
          <a:lstStyle/>
          <a:p>
            <a:pPr algn="ctr" defTabSz="1218194" fontAlgn="ctr">
              <a:spcBef>
                <a:spcPts val="0"/>
              </a:spcBef>
              <a:spcAft>
                <a:spcPts val="0"/>
              </a:spcAft>
              <a:defRPr/>
            </a:pPr>
            <a:r>
              <a:rPr lang="en-US" sz="1200" dirty="0"/>
              <a:t>Primary/secondary schools</a:t>
            </a:r>
            <a:endParaRPr lang="en-US" altLang="zh-CN" sz="1200" kern="0" dirty="0"/>
          </a:p>
        </p:txBody>
      </p:sp>
      <p:sp>
        <p:nvSpPr>
          <p:cNvPr id="234" name="文本框 233"/>
          <p:cNvSpPr txBox="1"/>
          <p:nvPr/>
        </p:nvSpPr>
        <p:spPr>
          <a:xfrm>
            <a:off x="518445" y="3566561"/>
            <a:ext cx="654397" cy="307777"/>
          </a:xfrm>
          <a:prstGeom prst="rect">
            <a:avLst/>
          </a:prstGeom>
          <a:noFill/>
        </p:spPr>
        <p:txBody>
          <a:bodyPr wrap="square" rtlCol="0">
            <a:noAutofit/>
          </a:bodyPr>
          <a:lstStyle/>
          <a:p>
            <a:pPr algn="ctr" defTabSz="1218194" fontAlgn="ctr">
              <a:spcBef>
                <a:spcPts val="0"/>
              </a:spcBef>
              <a:spcAft>
                <a:spcPts val="0"/>
              </a:spcAft>
              <a:defRPr/>
            </a:pPr>
            <a:r>
              <a:rPr lang="en-US" sz="1200" dirty="0"/>
              <a:t>Stores</a:t>
            </a:r>
            <a:endParaRPr lang="en-US" altLang="zh-CN" sz="1200" kern="0" dirty="0"/>
          </a:p>
        </p:txBody>
      </p:sp>
      <p:sp>
        <p:nvSpPr>
          <p:cNvPr id="235" name="Freeform 186"/>
          <p:cNvSpPr>
            <a:spLocks noEditPoints="1"/>
          </p:cNvSpPr>
          <p:nvPr/>
        </p:nvSpPr>
        <p:spPr bwMode="auto">
          <a:xfrm>
            <a:off x="1528507" y="3191005"/>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sz="1400" dirty="0">
              <a:solidFill>
                <a:srgbClr val="000000"/>
              </a:solidFill>
            </a:endParaRPr>
          </a:p>
        </p:txBody>
      </p:sp>
      <p:grpSp>
        <p:nvGrpSpPr>
          <p:cNvPr id="241" name="组合 240"/>
          <p:cNvGrpSpPr/>
          <p:nvPr/>
        </p:nvGrpSpPr>
        <p:grpSpPr>
          <a:xfrm>
            <a:off x="756774" y="3311194"/>
            <a:ext cx="237067" cy="300839"/>
            <a:chOff x="546923" y="2951440"/>
            <a:chExt cx="195923" cy="248627"/>
          </a:xfrm>
        </p:grpSpPr>
        <p:sp>
          <p:nvSpPr>
            <p:cNvPr id="238" name="Freeform 12"/>
            <p:cNvSpPr>
              <a:spLocks/>
            </p:cNvSpPr>
            <p:nvPr/>
          </p:nvSpPr>
          <p:spPr bwMode="auto">
            <a:xfrm>
              <a:off x="546923" y="2951440"/>
              <a:ext cx="195195" cy="9962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sz="1400" dirty="0">
                <a:solidFill>
                  <a:srgbClr val="000000"/>
                </a:solidFill>
              </a:endParaRPr>
            </a:p>
          </p:txBody>
        </p:sp>
        <p:sp>
          <p:nvSpPr>
            <p:cNvPr id="239" name="Freeform 13"/>
            <p:cNvSpPr>
              <a:spLocks noEditPoints="1"/>
            </p:cNvSpPr>
            <p:nvPr/>
          </p:nvSpPr>
          <p:spPr bwMode="auto">
            <a:xfrm>
              <a:off x="546923" y="3063410"/>
              <a:ext cx="195923" cy="136657"/>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sz="1400" dirty="0">
                <a:solidFill>
                  <a:srgbClr val="000000"/>
                </a:solidFill>
              </a:endParaRPr>
            </a:p>
          </p:txBody>
        </p:sp>
      </p:grpSp>
      <p:sp>
        <p:nvSpPr>
          <p:cNvPr id="243" name="Freeform 30"/>
          <p:cNvSpPr>
            <a:spLocks noEditPoints="1"/>
          </p:cNvSpPr>
          <p:nvPr/>
        </p:nvSpPr>
        <p:spPr bwMode="auto">
          <a:xfrm>
            <a:off x="2484167" y="3093867"/>
            <a:ext cx="212680" cy="518166"/>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sz="1400" dirty="0">
              <a:solidFill>
                <a:srgbClr val="000000"/>
              </a:solidFill>
            </a:endParaRPr>
          </a:p>
        </p:txBody>
      </p:sp>
      <p:pic>
        <p:nvPicPr>
          <p:cNvPr id="244" name="图片 243"/>
          <p:cNvPicPr>
            <a:picLocks noChangeAspect="1"/>
          </p:cNvPicPr>
          <p:nvPr/>
        </p:nvPicPr>
        <p:blipFill>
          <a:blip r:embed="rId4"/>
          <a:stretch>
            <a:fillRect/>
          </a:stretch>
        </p:blipFill>
        <p:spPr>
          <a:xfrm>
            <a:off x="3166140" y="3110682"/>
            <a:ext cx="786433" cy="501351"/>
          </a:xfrm>
          <a:prstGeom prst="rect">
            <a:avLst/>
          </a:prstGeom>
        </p:spPr>
      </p:pic>
      <p:pic>
        <p:nvPicPr>
          <p:cNvPr id="246" name="图片 2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4367" y="1636619"/>
            <a:ext cx="1725620" cy="446632"/>
          </a:xfrm>
          <a:prstGeom prst="rect">
            <a:avLst/>
          </a:prstGeom>
        </p:spPr>
      </p:pic>
      <p:pic>
        <p:nvPicPr>
          <p:cNvPr id="247" name="图片 2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6942" y="1636619"/>
            <a:ext cx="1725620" cy="446632"/>
          </a:xfrm>
          <a:prstGeom prst="rect">
            <a:avLst/>
          </a:prstGeom>
        </p:spPr>
      </p:pic>
      <p:sp>
        <p:nvSpPr>
          <p:cNvPr id="248" name="梯形 247"/>
          <p:cNvSpPr/>
          <p:nvPr/>
        </p:nvSpPr>
        <p:spPr>
          <a:xfrm>
            <a:off x="4990274" y="2706016"/>
            <a:ext cx="2253806" cy="296995"/>
          </a:xfrm>
          <a:prstGeom prst="trapezoid">
            <a:avLst>
              <a:gd name="adj" fmla="val 55460"/>
            </a:avLst>
          </a:prstGeom>
          <a:gradFill flip="none" rotWithShape="1">
            <a:gsLst>
              <a:gs pos="0">
                <a:schemeClr val="bg1"/>
              </a:gs>
              <a:gs pos="100000">
                <a:srgbClr val="66CCFF">
                  <a:alpha val="56863"/>
                </a:srgbClr>
              </a:gs>
            </a:gsLst>
            <a:lin ang="5400000" scaled="1"/>
            <a:tileRect/>
          </a:gradFill>
          <a:ln>
            <a:gradFill flip="none" rotWithShape="1">
              <a:gsLst>
                <a:gs pos="0">
                  <a:schemeClr val="accent1">
                    <a:lumMod val="5000"/>
                    <a:lumOff val="95000"/>
                    <a:alpha val="0"/>
                  </a:schemeClr>
                </a:gs>
                <a:gs pos="9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prstClr val="white"/>
              </a:solidFill>
            </a:endParaRPr>
          </a:p>
        </p:txBody>
      </p:sp>
      <p:sp>
        <p:nvSpPr>
          <p:cNvPr id="249" name="梯形 248"/>
          <p:cNvSpPr/>
          <p:nvPr/>
        </p:nvSpPr>
        <p:spPr>
          <a:xfrm>
            <a:off x="4990274" y="2431879"/>
            <a:ext cx="2253806" cy="280769"/>
          </a:xfrm>
          <a:prstGeom prst="trapezoid">
            <a:avLst>
              <a:gd name="adj" fmla="val 60956"/>
            </a:avLst>
          </a:prstGeom>
          <a:gradFill flip="none" rotWithShape="1">
            <a:gsLst>
              <a:gs pos="0">
                <a:schemeClr val="bg1"/>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prstClr val="white"/>
              </a:solidFill>
            </a:endParaRPr>
          </a:p>
        </p:txBody>
      </p:sp>
      <p:sp>
        <p:nvSpPr>
          <p:cNvPr id="250" name="梯形 249"/>
          <p:cNvSpPr/>
          <p:nvPr/>
        </p:nvSpPr>
        <p:spPr>
          <a:xfrm>
            <a:off x="4990274" y="2156929"/>
            <a:ext cx="2253806" cy="281583"/>
          </a:xfrm>
          <a:prstGeom prst="trapezoid">
            <a:avLst>
              <a:gd name="adj" fmla="val 51827"/>
            </a:avLst>
          </a:prstGeom>
          <a:gradFill flip="none" rotWithShape="1">
            <a:gsLst>
              <a:gs pos="0">
                <a:schemeClr val="bg1">
                  <a:alpha val="2900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prstClr val="white"/>
              </a:solidFill>
            </a:endParaRPr>
          </a:p>
        </p:txBody>
      </p:sp>
      <p:grpSp>
        <p:nvGrpSpPr>
          <p:cNvPr id="242" name="组合 44284"/>
          <p:cNvGrpSpPr>
            <a:grpSpLocks/>
          </p:cNvGrpSpPr>
          <p:nvPr/>
        </p:nvGrpSpPr>
        <p:grpSpPr bwMode="auto">
          <a:xfrm>
            <a:off x="5653632" y="3035147"/>
            <a:ext cx="927091" cy="606021"/>
            <a:chOff x="2974975" y="2452688"/>
            <a:chExt cx="827088" cy="541338"/>
          </a:xfrm>
        </p:grpSpPr>
        <p:sp>
          <p:nvSpPr>
            <p:cNvPr id="251" name="Freeform 196"/>
            <p:cNvSpPr>
              <a:spLocks/>
            </p:cNvSpPr>
            <p:nvPr/>
          </p:nvSpPr>
          <p:spPr bwMode="auto">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2" name="Freeform 197"/>
            <p:cNvSpPr>
              <a:spLocks/>
            </p:cNvSpPr>
            <p:nvPr/>
          </p:nvSpPr>
          <p:spPr bwMode="auto">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3" name="Freeform 198"/>
            <p:cNvSpPr>
              <a:spLocks/>
            </p:cNvSpPr>
            <p:nvPr/>
          </p:nvSpPr>
          <p:spPr bwMode="auto">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4" name="Freeform 199"/>
            <p:cNvSpPr>
              <a:spLocks/>
            </p:cNvSpPr>
            <p:nvPr/>
          </p:nvSpPr>
          <p:spPr bwMode="auto">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5" name="Freeform 200"/>
            <p:cNvSpPr>
              <a:spLocks/>
            </p:cNvSpPr>
            <p:nvPr/>
          </p:nvSpPr>
          <p:spPr bwMode="auto">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6" name="Freeform 201"/>
            <p:cNvSpPr>
              <a:spLocks/>
            </p:cNvSpPr>
            <p:nvPr/>
          </p:nvSpPr>
          <p:spPr bwMode="auto">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7" name="Freeform 202"/>
            <p:cNvSpPr>
              <a:spLocks/>
            </p:cNvSpPr>
            <p:nvPr/>
          </p:nvSpPr>
          <p:spPr bwMode="auto">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8" name="Freeform 203"/>
            <p:cNvSpPr>
              <a:spLocks/>
            </p:cNvSpPr>
            <p:nvPr/>
          </p:nvSpPr>
          <p:spPr bwMode="auto">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59" name="Freeform 204"/>
            <p:cNvSpPr>
              <a:spLocks/>
            </p:cNvSpPr>
            <p:nvPr/>
          </p:nvSpPr>
          <p:spPr bwMode="auto">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60" name="Freeform 205"/>
            <p:cNvSpPr>
              <a:spLocks/>
            </p:cNvSpPr>
            <p:nvPr/>
          </p:nvSpPr>
          <p:spPr bwMode="auto">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61" name="Freeform 206"/>
            <p:cNvSpPr>
              <a:spLocks/>
            </p:cNvSpPr>
            <p:nvPr/>
          </p:nvSpPr>
          <p:spPr bwMode="auto">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62" name="Freeform 207"/>
            <p:cNvSpPr>
              <a:spLocks/>
            </p:cNvSpPr>
            <p:nvPr/>
          </p:nvSpPr>
          <p:spPr bwMode="auto">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264" name="Freeform 208"/>
            <p:cNvSpPr>
              <a:spLocks/>
            </p:cNvSpPr>
            <p:nvPr/>
          </p:nvSpPr>
          <p:spPr bwMode="auto">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grpSp>
      <p:sp>
        <p:nvSpPr>
          <p:cNvPr id="272" name="文本框 271"/>
          <p:cNvSpPr txBox="1"/>
          <p:nvPr/>
        </p:nvSpPr>
        <p:spPr>
          <a:xfrm>
            <a:off x="4175019" y="3666072"/>
            <a:ext cx="3664448" cy="307777"/>
          </a:xfrm>
          <a:prstGeom prst="rect">
            <a:avLst/>
          </a:prstGeom>
          <a:noFill/>
        </p:spPr>
        <p:txBody>
          <a:bodyPr wrap="square" rtlCol="0">
            <a:noAutofit/>
          </a:bodyPr>
          <a:lstStyle/>
          <a:p>
            <a:pPr algn="ctr" fontAlgn="ctr"/>
            <a:r>
              <a:rPr lang="en-US" sz="1200" dirty="0"/>
              <a:t>Education institutions and large-scale enterprises</a:t>
            </a:r>
            <a:endParaRPr lang="en-US" altLang="zh-CN" sz="1200" dirty="0"/>
          </a:p>
        </p:txBody>
      </p:sp>
      <p:sp>
        <p:nvSpPr>
          <p:cNvPr id="273" name="文本框 272"/>
          <p:cNvSpPr txBox="1"/>
          <p:nvPr/>
        </p:nvSpPr>
        <p:spPr>
          <a:xfrm>
            <a:off x="5674588" y="2141489"/>
            <a:ext cx="885178" cy="276999"/>
          </a:xfrm>
          <a:prstGeom prst="rect">
            <a:avLst/>
          </a:prstGeom>
          <a:noFill/>
        </p:spPr>
        <p:txBody>
          <a:bodyPr wrap="none" rtlCol="0">
            <a:noAutofit/>
          </a:bodyPr>
          <a:lstStyle/>
          <a:p>
            <a:pPr algn="ctr" fontAlgn="ctr"/>
            <a:r>
              <a:rPr lang="en-US" sz="1200" dirty="0"/>
              <a:t>VN 1</a:t>
            </a:r>
            <a:endParaRPr lang="en-US" altLang="zh-CN" sz="1200" dirty="0"/>
          </a:p>
        </p:txBody>
      </p:sp>
      <p:sp>
        <p:nvSpPr>
          <p:cNvPr id="274" name="文本框 273"/>
          <p:cNvSpPr txBox="1"/>
          <p:nvPr/>
        </p:nvSpPr>
        <p:spPr>
          <a:xfrm>
            <a:off x="5674588" y="2436877"/>
            <a:ext cx="885178" cy="276999"/>
          </a:xfrm>
          <a:prstGeom prst="rect">
            <a:avLst/>
          </a:prstGeom>
          <a:noFill/>
        </p:spPr>
        <p:txBody>
          <a:bodyPr wrap="square" rtlCol="0">
            <a:noAutofit/>
          </a:bodyPr>
          <a:lstStyle/>
          <a:p>
            <a:pPr algn="ctr" fontAlgn="ctr"/>
            <a:r>
              <a:rPr lang="en-US" sz="1200" dirty="0"/>
              <a:t>VN 2</a:t>
            </a:r>
            <a:endParaRPr lang="en-US" altLang="zh-CN" sz="1200" dirty="0"/>
          </a:p>
        </p:txBody>
      </p:sp>
      <p:sp>
        <p:nvSpPr>
          <p:cNvPr id="275" name="文本框 274"/>
          <p:cNvSpPr txBox="1"/>
          <p:nvPr/>
        </p:nvSpPr>
        <p:spPr>
          <a:xfrm>
            <a:off x="5674588" y="2732265"/>
            <a:ext cx="885178" cy="276999"/>
          </a:xfrm>
          <a:prstGeom prst="rect">
            <a:avLst/>
          </a:prstGeom>
          <a:noFill/>
        </p:spPr>
        <p:txBody>
          <a:bodyPr wrap="square" rtlCol="0">
            <a:noAutofit/>
          </a:bodyPr>
          <a:lstStyle/>
          <a:p>
            <a:pPr algn="ctr" fontAlgn="ctr"/>
            <a:r>
              <a:rPr lang="en-US" sz="1200" dirty="0"/>
              <a:t>VN 3</a:t>
            </a:r>
            <a:endParaRPr lang="en-US" altLang="zh-CN" sz="1200" dirty="0"/>
          </a:p>
        </p:txBody>
      </p:sp>
      <p:sp>
        <p:nvSpPr>
          <p:cNvPr id="290" name="Freeform 186"/>
          <p:cNvSpPr>
            <a:spLocks noEditPoints="1"/>
          </p:cNvSpPr>
          <p:nvPr/>
        </p:nvSpPr>
        <p:spPr bwMode="auto">
          <a:xfrm>
            <a:off x="8399071" y="2449736"/>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sz="1400" dirty="0">
              <a:solidFill>
                <a:srgbClr val="000000"/>
              </a:solidFill>
            </a:endParaRPr>
          </a:p>
        </p:txBody>
      </p:sp>
      <p:grpSp>
        <p:nvGrpSpPr>
          <p:cNvPr id="306" name="组合 44284"/>
          <p:cNvGrpSpPr>
            <a:grpSpLocks/>
          </p:cNvGrpSpPr>
          <p:nvPr/>
        </p:nvGrpSpPr>
        <p:grpSpPr bwMode="auto">
          <a:xfrm>
            <a:off x="10675690" y="3035147"/>
            <a:ext cx="927091" cy="606021"/>
            <a:chOff x="2974975" y="2452688"/>
            <a:chExt cx="827088" cy="541338"/>
          </a:xfrm>
        </p:grpSpPr>
        <p:sp>
          <p:nvSpPr>
            <p:cNvPr id="307" name="Freeform 196"/>
            <p:cNvSpPr>
              <a:spLocks/>
            </p:cNvSpPr>
            <p:nvPr/>
          </p:nvSpPr>
          <p:spPr bwMode="auto">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08" name="Freeform 197"/>
            <p:cNvSpPr>
              <a:spLocks/>
            </p:cNvSpPr>
            <p:nvPr/>
          </p:nvSpPr>
          <p:spPr bwMode="auto">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09" name="Freeform 198"/>
            <p:cNvSpPr>
              <a:spLocks/>
            </p:cNvSpPr>
            <p:nvPr/>
          </p:nvSpPr>
          <p:spPr bwMode="auto">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0" name="Freeform 199"/>
            <p:cNvSpPr>
              <a:spLocks/>
            </p:cNvSpPr>
            <p:nvPr/>
          </p:nvSpPr>
          <p:spPr bwMode="auto">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1" name="Freeform 200"/>
            <p:cNvSpPr>
              <a:spLocks/>
            </p:cNvSpPr>
            <p:nvPr/>
          </p:nvSpPr>
          <p:spPr bwMode="auto">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2" name="Freeform 201"/>
            <p:cNvSpPr>
              <a:spLocks/>
            </p:cNvSpPr>
            <p:nvPr/>
          </p:nvSpPr>
          <p:spPr bwMode="auto">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3" name="Freeform 202"/>
            <p:cNvSpPr>
              <a:spLocks/>
            </p:cNvSpPr>
            <p:nvPr/>
          </p:nvSpPr>
          <p:spPr bwMode="auto">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4" name="Freeform 203"/>
            <p:cNvSpPr>
              <a:spLocks/>
            </p:cNvSpPr>
            <p:nvPr/>
          </p:nvSpPr>
          <p:spPr bwMode="auto">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5" name="Freeform 204"/>
            <p:cNvSpPr>
              <a:spLocks/>
            </p:cNvSpPr>
            <p:nvPr/>
          </p:nvSpPr>
          <p:spPr bwMode="auto">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6" name="Freeform 205"/>
            <p:cNvSpPr>
              <a:spLocks/>
            </p:cNvSpPr>
            <p:nvPr/>
          </p:nvSpPr>
          <p:spPr bwMode="auto">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7" name="Freeform 206"/>
            <p:cNvSpPr>
              <a:spLocks/>
            </p:cNvSpPr>
            <p:nvPr/>
          </p:nvSpPr>
          <p:spPr bwMode="auto">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8" name="Freeform 207"/>
            <p:cNvSpPr>
              <a:spLocks/>
            </p:cNvSpPr>
            <p:nvPr/>
          </p:nvSpPr>
          <p:spPr bwMode="auto">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sp>
          <p:nvSpPr>
            <p:cNvPr id="319" name="Freeform 208"/>
            <p:cNvSpPr>
              <a:spLocks/>
            </p:cNvSpPr>
            <p:nvPr/>
          </p:nvSpPr>
          <p:spPr bwMode="auto">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wrap="square">
              <a:noAutofit/>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400" b="0" i="0" u="none" strike="noStrike" kern="0" cap="none" spc="0" normalizeH="0" baseline="0" noProof="0" dirty="0">
                <a:ln>
                  <a:noFill/>
                </a:ln>
                <a:solidFill>
                  <a:prstClr val="black"/>
                </a:solidFill>
                <a:effectLst/>
                <a:uLnTx/>
                <a:uFillTx/>
              </a:endParaRPr>
            </a:p>
          </p:txBody>
        </p:sp>
      </p:grpSp>
      <p:sp>
        <p:nvSpPr>
          <p:cNvPr id="320" name="Freeform 186"/>
          <p:cNvSpPr>
            <a:spLocks noEditPoints="1"/>
          </p:cNvSpPr>
          <p:nvPr/>
        </p:nvSpPr>
        <p:spPr bwMode="auto">
          <a:xfrm>
            <a:off x="8040992" y="3169408"/>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sz="1400" dirty="0">
              <a:solidFill>
                <a:srgbClr val="000000"/>
              </a:solidFill>
            </a:endParaRPr>
          </a:p>
        </p:txBody>
      </p:sp>
      <p:sp>
        <p:nvSpPr>
          <p:cNvPr id="321" name="Freeform 159"/>
          <p:cNvSpPr/>
          <p:nvPr/>
        </p:nvSpPr>
        <p:spPr>
          <a:xfrm flipH="1">
            <a:off x="9482461" y="24480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rPr>
              <a:t>Internet</a:t>
            </a:r>
          </a:p>
        </p:txBody>
      </p:sp>
      <p:sp>
        <p:nvSpPr>
          <p:cNvPr id="322" name="Freeform 159"/>
          <p:cNvSpPr/>
          <p:nvPr/>
        </p:nvSpPr>
        <p:spPr>
          <a:xfrm flipH="1">
            <a:off x="9029292" y="326725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rPr>
              <a:t>MPLS</a:t>
            </a:r>
          </a:p>
        </p:txBody>
      </p:sp>
      <p:grpSp>
        <p:nvGrpSpPr>
          <p:cNvPr id="25" name="组合 24"/>
          <p:cNvGrpSpPr/>
          <p:nvPr/>
        </p:nvGrpSpPr>
        <p:grpSpPr>
          <a:xfrm>
            <a:off x="8505164" y="2726187"/>
            <a:ext cx="2283013" cy="766586"/>
            <a:chOff x="8505164" y="3128523"/>
            <a:chExt cx="2283013" cy="766586"/>
          </a:xfrm>
        </p:grpSpPr>
        <p:cxnSp>
          <p:nvCxnSpPr>
            <p:cNvPr id="14" name="直接连接符 13"/>
            <p:cNvCxnSpPr/>
            <p:nvPr/>
          </p:nvCxnSpPr>
          <p:spPr>
            <a:xfrm>
              <a:off x="8818906" y="3134601"/>
              <a:ext cx="663555"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8505164" y="3895109"/>
              <a:ext cx="572796"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8505164" y="3796247"/>
              <a:ext cx="331778"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flipV="1">
              <a:off x="8829262" y="3181192"/>
              <a:ext cx="663556" cy="61253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8818906" y="3251426"/>
              <a:ext cx="33177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9150683" y="3251426"/>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a:off x="10391943" y="3134601"/>
              <a:ext cx="28374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a:off x="10688180" y="3128523"/>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a:off x="9810724" y="3796247"/>
              <a:ext cx="927454"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52588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Full Lifecycle S</a:t>
            </a:r>
            <a:r>
              <a:rPr lang="en-US" altLang="zh-CN"/>
              <a:t>ervices</a:t>
            </a:r>
            <a:endParaRPr lang="en-US" dirty="0"/>
          </a:p>
        </p:txBody>
      </p:sp>
      <p:sp>
        <p:nvSpPr>
          <p:cNvPr id="32" name="Right Arrow 28"/>
          <p:cNvSpPr/>
          <p:nvPr/>
        </p:nvSpPr>
        <p:spPr>
          <a:xfrm>
            <a:off x="446088" y="1393858"/>
            <a:ext cx="11299825" cy="592250"/>
          </a:xfrm>
          <a:prstGeom prst="rightArrow">
            <a:avLst>
              <a:gd name="adj1" fmla="val 100000"/>
              <a:gd name="adj2" fmla="val 37278"/>
            </a:avLst>
          </a:prstGeom>
          <a:solidFill>
            <a:srgbClr val="CCECFF"/>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91413" tIns="45705" rIns="91413" bIns="45705" rtlCol="0" anchor="ctr">
            <a:noAutofit/>
          </a:bodyPr>
          <a:lstStyle/>
          <a:p>
            <a:pPr algn="ctr" fontAlgn="ctr"/>
            <a:endParaRPr lang="en-US" altLang="zh-CN" sz="1400" dirty="0"/>
          </a:p>
        </p:txBody>
      </p:sp>
      <p:sp>
        <p:nvSpPr>
          <p:cNvPr id="33" name="圆角矩形 32"/>
          <p:cNvSpPr/>
          <p:nvPr/>
        </p:nvSpPr>
        <p:spPr>
          <a:xfrm>
            <a:off x="671486" y="1507858"/>
            <a:ext cx="2317553" cy="360000"/>
          </a:xfrm>
          <a:prstGeom prst="roundRect">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400" dirty="0">
                <a:solidFill>
                  <a:schemeClr val="bg1"/>
                </a:solidFill>
              </a:rPr>
              <a:t>Planning (Day 0)</a:t>
            </a:r>
          </a:p>
        </p:txBody>
      </p:sp>
      <p:sp>
        <p:nvSpPr>
          <p:cNvPr id="34" name="圆角矩形 33"/>
          <p:cNvSpPr/>
          <p:nvPr/>
        </p:nvSpPr>
        <p:spPr>
          <a:xfrm>
            <a:off x="3465486" y="1507858"/>
            <a:ext cx="2317553" cy="360000"/>
          </a:xfrm>
          <a:prstGeom prst="roundRect">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400" dirty="0">
                <a:solidFill>
                  <a:schemeClr val="bg1"/>
                </a:solidFill>
              </a:rPr>
              <a:t>Construction (Day 1 to 2)</a:t>
            </a:r>
          </a:p>
        </p:txBody>
      </p:sp>
      <p:sp>
        <p:nvSpPr>
          <p:cNvPr id="35" name="圆角矩形 34"/>
          <p:cNvSpPr/>
          <p:nvPr/>
        </p:nvSpPr>
        <p:spPr>
          <a:xfrm>
            <a:off x="6259486" y="1507858"/>
            <a:ext cx="2317553" cy="360000"/>
          </a:xfrm>
          <a:prstGeom prst="roundRect">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400" dirty="0">
                <a:solidFill>
                  <a:schemeClr val="bg1"/>
                </a:solidFill>
              </a:rPr>
              <a:t>O&amp;M (Day </a:t>
            </a:r>
            <a:r>
              <a:rPr lang="en-US" sz="1400" i="1" dirty="0">
                <a:solidFill>
                  <a:schemeClr val="bg1"/>
                </a:solidFill>
              </a:rPr>
              <a:t>N</a:t>
            </a:r>
            <a:r>
              <a:rPr lang="en-US" sz="1400" dirty="0">
                <a:solidFill>
                  <a:schemeClr val="bg1"/>
                </a:solidFill>
              </a:rPr>
              <a:t>)</a:t>
            </a:r>
          </a:p>
        </p:txBody>
      </p:sp>
      <p:sp>
        <p:nvSpPr>
          <p:cNvPr id="36" name="圆角矩形 35"/>
          <p:cNvSpPr/>
          <p:nvPr/>
        </p:nvSpPr>
        <p:spPr>
          <a:xfrm>
            <a:off x="9053486" y="1507858"/>
            <a:ext cx="2317553" cy="360000"/>
          </a:xfrm>
          <a:prstGeom prst="roundRect">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400" dirty="0">
                <a:solidFill>
                  <a:schemeClr val="bg1"/>
                </a:solidFill>
              </a:rPr>
              <a:t>Optimization (Day </a:t>
            </a:r>
            <a:r>
              <a:rPr lang="en-US" sz="1400" i="1" dirty="0">
                <a:solidFill>
                  <a:schemeClr val="bg1"/>
                </a:solidFill>
              </a:rPr>
              <a:t>N</a:t>
            </a:r>
            <a:r>
              <a:rPr lang="en-US" sz="1400" dirty="0">
                <a:solidFill>
                  <a:schemeClr val="bg1"/>
                </a:solidFill>
              </a:rPr>
              <a:t>)</a:t>
            </a:r>
          </a:p>
        </p:txBody>
      </p:sp>
      <p:sp>
        <p:nvSpPr>
          <p:cNvPr id="37" name="圆角矩形 36"/>
          <p:cNvSpPr/>
          <p:nvPr/>
        </p:nvSpPr>
        <p:spPr>
          <a:xfrm>
            <a:off x="671486" y="2105632"/>
            <a:ext cx="2317553" cy="3933380"/>
          </a:xfrm>
          <a:prstGeom prst="roundRect">
            <a:avLst>
              <a:gd name="adj" fmla="val 422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oAutofit/>
          </a:bodyPr>
          <a:lstStyle/>
          <a:p>
            <a:pPr marL="182563" indent="-182563" fontAlgn="ctr">
              <a:lnSpc>
                <a:spcPts val="2000"/>
              </a:lnSpc>
              <a:spcAft>
                <a:spcPts val="600"/>
              </a:spcAft>
              <a:buFont typeface="Arial" panose="020B0604020202020204" pitchFamily="34" charset="0"/>
              <a:buChar char="•"/>
            </a:pPr>
            <a:endParaRPr lang="en-US" altLang="zh-CN" sz="1200" dirty="0">
              <a:solidFill>
                <a:schemeClr val="tx1">
                  <a:lumMod val="65000"/>
                  <a:lumOff val="35000"/>
                </a:schemeClr>
              </a:solidFill>
            </a:endParaRPr>
          </a:p>
        </p:txBody>
      </p:sp>
      <p:sp>
        <p:nvSpPr>
          <p:cNvPr id="38" name="圆角矩形 37"/>
          <p:cNvSpPr/>
          <p:nvPr/>
        </p:nvSpPr>
        <p:spPr>
          <a:xfrm>
            <a:off x="991732" y="3225431"/>
            <a:ext cx="1677060" cy="432000"/>
          </a:xfrm>
          <a:prstGeom prst="roundRect">
            <a:avLst/>
          </a:prstGeom>
          <a:solidFill>
            <a:srgbClr val="FFD17D"/>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tx1"/>
                </a:solidFill>
              </a:rPr>
              <a:t>Wired network design</a:t>
            </a:r>
          </a:p>
        </p:txBody>
      </p:sp>
      <p:sp>
        <p:nvSpPr>
          <p:cNvPr id="41" name="圆角矩形 40"/>
          <p:cNvSpPr/>
          <p:nvPr/>
        </p:nvSpPr>
        <p:spPr>
          <a:xfrm>
            <a:off x="991732" y="2461686"/>
            <a:ext cx="1677060" cy="432000"/>
          </a:xfrm>
          <a:prstGeom prst="roundRect">
            <a:avLst/>
          </a:prstGeom>
          <a:solidFill>
            <a:srgbClr val="FFD17D"/>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tx1"/>
                </a:solidFill>
              </a:rPr>
              <a:t>WLAN design</a:t>
            </a:r>
          </a:p>
        </p:txBody>
      </p:sp>
      <p:sp>
        <p:nvSpPr>
          <p:cNvPr id="42" name="圆角矩形 41"/>
          <p:cNvSpPr/>
          <p:nvPr/>
        </p:nvSpPr>
        <p:spPr>
          <a:xfrm>
            <a:off x="3465486" y="2105632"/>
            <a:ext cx="2317553" cy="3933380"/>
          </a:xfrm>
          <a:prstGeom prst="roundRect">
            <a:avLst>
              <a:gd name="adj" fmla="val 422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oAutofit/>
          </a:bodyPr>
          <a:lstStyle/>
          <a:p>
            <a:pPr marL="182563" indent="-182563" fontAlgn="ctr">
              <a:lnSpc>
                <a:spcPts val="2000"/>
              </a:lnSpc>
              <a:spcAft>
                <a:spcPts val="600"/>
              </a:spcAft>
              <a:buFont typeface="Arial" panose="020B0604020202020204" pitchFamily="34" charset="0"/>
              <a:buChar char="•"/>
            </a:pPr>
            <a:endParaRPr lang="en-US" altLang="zh-CN" sz="1200" dirty="0">
              <a:solidFill>
                <a:schemeClr val="tx1">
                  <a:lumMod val="65000"/>
                  <a:lumOff val="35000"/>
                </a:schemeClr>
              </a:solidFill>
            </a:endParaRPr>
          </a:p>
        </p:txBody>
      </p:sp>
      <p:sp>
        <p:nvSpPr>
          <p:cNvPr id="46" name="圆角矩形 45"/>
          <p:cNvSpPr/>
          <p:nvPr/>
        </p:nvSpPr>
        <p:spPr>
          <a:xfrm>
            <a:off x="3785732" y="2461686"/>
            <a:ext cx="1677060" cy="432000"/>
          </a:xfrm>
          <a:prstGeom prst="roundRect">
            <a:avLst/>
          </a:prstGeom>
          <a:solidFill>
            <a:srgbClr val="FFD17D"/>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tx1"/>
                </a:solidFill>
              </a:rPr>
              <a:t>Hardware installation</a:t>
            </a:r>
          </a:p>
        </p:txBody>
      </p:sp>
      <p:sp>
        <p:nvSpPr>
          <p:cNvPr id="47" name="圆角矩形 46"/>
          <p:cNvSpPr/>
          <p:nvPr/>
        </p:nvSpPr>
        <p:spPr>
          <a:xfrm>
            <a:off x="6259486" y="2105632"/>
            <a:ext cx="2317553" cy="3933380"/>
          </a:xfrm>
          <a:prstGeom prst="roundRect">
            <a:avLst>
              <a:gd name="adj" fmla="val 422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oAutofit/>
          </a:bodyPr>
          <a:lstStyle/>
          <a:p>
            <a:pPr marL="182563" indent="-182563" fontAlgn="ctr">
              <a:lnSpc>
                <a:spcPts val="2000"/>
              </a:lnSpc>
              <a:spcAft>
                <a:spcPts val="600"/>
              </a:spcAft>
              <a:buFont typeface="Arial" panose="020B0604020202020204" pitchFamily="34" charset="0"/>
              <a:buChar char="•"/>
            </a:pPr>
            <a:endParaRPr lang="en-US" altLang="zh-CN" sz="1200" dirty="0">
              <a:solidFill>
                <a:schemeClr val="tx1">
                  <a:lumMod val="65000"/>
                  <a:lumOff val="35000"/>
                </a:schemeClr>
              </a:solidFill>
            </a:endParaRPr>
          </a:p>
        </p:txBody>
      </p:sp>
      <p:sp>
        <p:nvSpPr>
          <p:cNvPr id="48" name="圆角矩形 47"/>
          <p:cNvSpPr/>
          <p:nvPr/>
        </p:nvSpPr>
        <p:spPr>
          <a:xfrm>
            <a:off x="6579732" y="3050331"/>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Routine device maintenance</a:t>
            </a:r>
          </a:p>
        </p:txBody>
      </p:sp>
      <p:sp>
        <p:nvSpPr>
          <p:cNvPr id="49" name="圆角矩形 48"/>
          <p:cNvSpPr/>
          <p:nvPr/>
        </p:nvSpPr>
        <p:spPr>
          <a:xfrm>
            <a:off x="6579732" y="3638976"/>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Controller system maintenance</a:t>
            </a:r>
          </a:p>
        </p:txBody>
      </p:sp>
      <p:sp>
        <p:nvSpPr>
          <p:cNvPr id="50" name="圆角矩形 49"/>
          <p:cNvSpPr/>
          <p:nvPr/>
        </p:nvSpPr>
        <p:spPr>
          <a:xfrm>
            <a:off x="6579732" y="4227621"/>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Experience visualization</a:t>
            </a:r>
          </a:p>
        </p:txBody>
      </p:sp>
      <p:sp>
        <p:nvSpPr>
          <p:cNvPr id="51" name="圆角矩形 50"/>
          <p:cNvSpPr/>
          <p:nvPr/>
        </p:nvSpPr>
        <p:spPr>
          <a:xfrm>
            <a:off x="6579732" y="2461686"/>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Network monitoring</a:t>
            </a:r>
          </a:p>
        </p:txBody>
      </p:sp>
      <p:sp>
        <p:nvSpPr>
          <p:cNvPr id="52" name="圆角矩形 51"/>
          <p:cNvSpPr/>
          <p:nvPr/>
        </p:nvSpPr>
        <p:spPr>
          <a:xfrm>
            <a:off x="9053486" y="2105632"/>
            <a:ext cx="2317553" cy="3933380"/>
          </a:xfrm>
          <a:prstGeom prst="roundRect">
            <a:avLst>
              <a:gd name="adj" fmla="val 422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oAutofit/>
          </a:bodyPr>
          <a:lstStyle/>
          <a:p>
            <a:pPr marL="182563" indent="-182563" fontAlgn="ctr">
              <a:lnSpc>
                <a:spcPts val="2000"/>
              </a:lnSpc>
              <a:spcAft>
                <a:spcPts val="600"/>
              </a:spcAft>
              <a:buFont typeface="Arial" panose="020B0604020202020204" pitchFamily="34" charset="0"/>
              <a:buChar char="•"/>
            </a:pPr>
            <a:endParaRPr lang="en-US" altLang="zh-CN" sz="1200" dirty="0">
              <a:solidFill>
                <a:schemeClr val="tx1">
                  <a:lumMod val="65000"/>
                  <a:lumOff val="35000"/>
                </a:schemeClr>
              </a:solidFill>
            </a:endParaRPr>
          </a:p>
        </p:txBody>
      </p:sp>
      <p:sp>
        <p:nvSpPr>
          <p:cNvPr id="56" name="圆角矩形 55"/>
          <p:cNvSpPr/>
          <p:nvPr/>
        </p:nvSpPr>
        <p:spPr>
          <a:xfrm>
            <a:off x="9373732" y="2461686"/>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Network optimization</a:t>
            </a:r>
          </a:p>
        </p:txBody>
      </p:sp>
      <p:sp>
        <p:nvSpPr>
          <p:cNvPr id="4" name="文本框 3"/>
          <p:cNvSpPr txBox="1"/>
          <p:nvPr/>
        </p:nvSpPr>
        <p:spPr>
          <a:xfrm>
            <a:off x="1295516" y="2902214"/>
            <a:ext cx="1074333" cy="246221"/>
          </a:xfrm>
          <a:prstGeom prst="rect">
            <a:avLst/>
          </a:prstGeom>
          <a:noFill/>
        </p:spPr>
        <p:txBody>
          <a:bodyPr wrap="none" rtlCol="0">
            <a:noAutofit/>
          </a:bodyPr>
          <a:lstStyle/>
          <a:p>
            <a:pPr algn="ctr" fontAlgn="ctr"/>
            <a:r>
              <a:rPr lang="en-US" sz="1200" dirty="0">
                <a:solidFill>
                  <a:schemeClr val="bg1">
                    <a:lumMod val="65000"/>
                  </a:schemeClr>
                </a:solidFill>
              </a:rPr>
              <a:t>WLAN Planner</a:t>
            </a:r>
            <a:endParaRPr lang="en-US" altLang="zh-CN" sz="1200" dirty="0">
              <a:solidFill>
                <a:schemeClr val="bg1">
                  <a:lumMod val="65000"/>
                </a:schemeClr>
              </a:solidFill>
            </a:endParaRPr>
          </a:p>
        </p:txBody>
      </p:sp>
      <p:sp>
        <p:nvSpPr>
          <p:cNvPr id="60" name="文本框 59"/>
          <p:cNvSpPr txBox="1"/>
          <p:nvPr/>
        </p:nvSpPr>
        <p:spPr>
          <a:xfrm>
            <a:off x="1483868" y="3665959"/>
            <a:ext cx="697628" cy="246221"/>
          </a:xfrm>
          <a:prstGeom prst="rect">
            <a:avLst/>
          </a:prstGeom>
          <a:noFill/>
        </p:spPr>
        <p:txBody>
          <a:bodyPr wrap="none" rtlCol="0">
            <a:noAutofit/>
          </a:bodyPr>
          <a:lstStyle>
            <a:defPPr>
              <a:defRPr lang="en-US"/>
            </a:defPPr>
            <a:lvl1pPr algn="ctr" fontAlgn="ctr">
              <a:defRPr sz="1200">
                <a:solidFill>
                  <a:schemeClr val="bg1">
                    <a:lumMod val="65000"/>
                  </a:schemeClr>
                </a:solidFill>
              </a:defRPr>
            </a:lvl1pPr>
          </a:lstStyle>
          <a:p>
            <a:r>
              <a:rPr lang="en-US" dirty="0"/>
              <a:t>Manual planning</a:t>
            </a:r>
            <a:endParaRPr lang="en-US" altLang="zh-CN" dirty="0"/>
          </a:p>
        </p:txBody>
      </p:sp>
      <p:sp>
        <p:nvSpPr>
          <p:cNvPr id="90" name="文本框 89"/>
          <p:cNvSpPr txBox="1"/>
          <p:nvPr/>
        </p:nvSpPr>
        <p:spPr>
          <a:xfrm>
            <a:off x="4275446" y="2898435"/>
            <a:ext cx="697628" cy="246221"/>
          </a:xfrm>
          <a:prstGeom prst="rect">
            <a:avLst/>
          </a:prstGeom>
          <a:noFill/>
        </p:spPr>
        <p:txBody>
          <a:bodyPr wrap="none" rtlCol="0">
            <a:noAutofit/>
          </a:bodyPr>
          <a:lstStyle>
            <a:defPPr>
              <a:defRPr lang="en-US"/>
            </a:defPPr>
            <a:lvl1pPr algn="ctr" fontAlgn="ctr">
              <a:defRPr sz="1200">
                <a:solidFill>
                  <a:schemeClr val="bg1">
                    <a:lumMod val="65000"/>
                  </a:schemeClr>
                </a:solidFill>
              </a:defRPr>
            </a:lvl1pPr>
          </a:lstStyle>
          <a:p>
            <a:r>
              <a:rPr lang="en-US" dirty="0"/>
              <a:t>Manual installation</a:t>
            </a:r>
            <a:endParaRPr lang="en-US" altLang="zh-CN" dirty="0"/>
          </a:p>
        </p:txBody>
      </p:sp>
      <p:sp>
        <p:nvSpPr>
          <p:cNvPr id="91" name="圆角矩形 90"/>
          <p:cNvSpPr/>
          <p:nvPr/>
        </p:nvSpPr>
        <p:spPr>
          <a:xfrm>
            <a:off x="6579732" y="4816266"/>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Exception detection</a:t>
            </a:r>
          </a:p>
        </p:txBody>
      </p:sp>
      <p:sp>
        <p:nvSpPr>
          <p:cNvPr id="92" name="圆角矩形 91"/>
          <p:cNvSpPr/>
          <p:nvPr/>
        </p:nvSpPr>
        <p:spPr>
          <a:xfrm>
            <a:off x="6579732" y="5404911"/>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Fault demarcation</a:t>
            </a:r>
          </a:p>
        </p:txBody>
      </p:sp>
      <p:sp>
        <p:nvSpPr>
          <p:cNvPr id="93" name="圆角矩形 92"/>
          <p:cNvSpPr/>
          <p:nvPr/>
        </p:nvSpPr>
        <p:spPr>
          <a:xfrm>
            <a:off x="8077200" y="6130237"/>
            <a:ext cx="3430043" cy="19110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lumMod val="65000"/>
                  </a:schemeClr>
                </a:solidFill>
              </a:rPr>
              <a:t>The services marked in blue are the full-lifecycle network services provided by </a:t>
            </a:r>
            <a:r>
              <a:rPr lang="en-US" sz="1200" dirty="0" err="1">
                <a:solidFill>
                  <a:schemeClr val="bg1">
                    <a:lumMod val="65000"/>
                  </a:schemeClr>
                </a:solidFill>
              </a:rPr>
              <a:t>iMaster</a:t>
            </a:r>
            <a:r>
              <a:rPr lang="en-US" sz="1200" dirty="0">
                <a:solidFill>
                  <a:schemeClr val="bg1">
                    <a:lumMod val="65000"/>
                  </a:schemeClr>
                </a:solidFill>
              </a:rPr>
              <a:t> NCE.</a:t>
            </a:r>
          </a:p>
        </p:txBody>
      </p:sp>
      <p:sp>
        <p:nvSpPr>
          <p:cNvPr id="31" name="圆角矩形 30"/>
          <p:cNvSpPr/>
          <p:nvPr/>
        </p:nvSpPr>
        <p:spPr>
          <a:xfrm>
            <a:off x="970512" y="3951454"/>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Site design</a:t>
            </a:r>
          </a:p>
        </p:txBody>
      </p:sp>
      <p:sp>
        <p:nvSpPr>
          <p:cNvPr id="53" name="圆角矩形 52"/>
          <p:cNvSpPr/>
          <p:nvPr/>
        </p:nvSpPr>
        <p:spPr>
          <a:xfrm>
            <a:off x="991732" y="4667645"/>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Network resource design</a:t>
            </a:r>
          </a:p>
        </p:txBody>
      </p:sp>
      <p:sp>
        <p:nvSpPr>
          <p:cNvPr id="54" name="圆角矩形 53"/>
          <p:cNvSpPr/>
          <p:nvPr/>
        </p:nvSpPr>
        <p:spPr>
          <a:xfrm>
            <a:off x="3771385" y="3253645"/>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Physical network deployment</a:t>
            </a:r>
          </a:p>
        </p:txBody>
      </p:sp>
      <p:sp>
        <p:nvSpPr>
          <p:cNvPr id="55" name="圆角矩形 54"/>
          <p:cNvSpPr/>
          <p:nvPr/>
        </p:nvSpPr>
        <p:spPr>
          <a:xfrm>
            <a:off x="3756130" y="3912180"/>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VN deployment</a:t>
            </a:r>
          </a:p>
        </p:txBody>
      </p:sp>
      <p:sp>
        <p:nvSpPr>
          <p:cNvPr id="57" name="圆角矩形 56"/>
          <p:cNvSpPr/>
          <p:nvPr/>
        </p:nvSpPr>
        <p:spPr>
          <a:xfrm>
            <a:off x="3771385" y="4659621"/>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Service policy provisioning</a:t>
            </a:r>
          </a:p>
        </p:txBody>
      </p:sp>
      <p:sp>
        <p:nvSpPr>
          <p:cNvPr id="58" name="圆角矩形 57"/>
          <p:cNvSpPr/>
          <p:nvPr/>
        </p:nvSpPr>
        <p:spPr>
          <a:xfrm>
            <a:off x="3726528" y="2461686"/>
            <a:ext cx="1677060" cy="432000"/>
          </a:xfrm>
          <a:prstGeom prst="roundRect">
            <a:avLst/>
          </a:prstGeom>
          <a:solidFill>
            <a:srgbClr val="FFD17D"/>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tx1"/>
                </a:solidFill>
              </a:rPr>
              <a:t>Hardware installation</a:t>
            </a:r>
          </a:p>
        </p:txBody>
      </p:sp>
      <p:sp>
        <p:nvSpPr>
          <p:cNvPr id="59" name="圆角矩形 58"/>
          <p:cNvSpPr/>
          <p:nvPr/>
        </p:nvSpPr>
        <p:spPr>
          <a:xfrm>
            <a:off x="3726528" y="3253645"/>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Physical network deployment</a:t>
            </a:r>
          </a:p>
        </p:txBody>
      </p:sp>
      <p:sp>
        <p:nvSpPr>
          <p:cNvPr id="61" name="圆角矩形 60"/>
          <p:cNvSpPr/>
          <p:nvPr/>
        </p:nvSpPr>
        <p:spPr>
          <a:xfrm>
            <a:off x="3726528" y="3912180"/>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VN deployment</a:t>
            </a:r>
          </a:p>
        </p:txBody>
      </p:sp>
      <p:sp>
        <p:nvSpPr>
          <p:cNvPr id="62" name="圆角矩形 61"/>
          <p:cNvSpPr/>
          <p:nvPr/>
        </p:nvSpPr>
        <p:spPr>
          <a:xfrm>
            <a:off x="3726528" y="4659621"/>
            <a:ext cx="1677060" cy="432000"/>
          </a:xfrm>
          <a:prstGeom prst="round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bg1"/>
                </a:solidFill>
              </a:rPr>
              <a:t>Service policy provisioning</a:t>
            </a:r>
          </a:p>
        </p:txBody>
      </p:sp>
    </p:spTree>
    <p:extLst>
      <p:ext uri="{BB962C8B-B14F-4D97-AF65-F5344CB8AC3E}">
        <p14:creationId xmlns:p14="http://schemas.microsoft.com/office/powerpoint/2010/main" val="3171091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Three </a:t>
            </a:r>
            <a:r>
              <a:rPr lang="en-US" altLang="zh-CN" dirty="0" err="1"/>
              <a:t>CloudCampus</a:t>
            </a:r>
            <a:r>
              <a:rPr lang="en-US" altLang="zh-CN" dirty="0"/>
              <a:t> Deployment Scenarios</a:t>
            </a:r>
            <a:endParaRPr lang="en-US" dirty="0"/>
          </a:p>
        </p:txBody>
      </p:sp>
      <p:sp>
        <p:nvSpPr>
          <p:cNvPr id="3" name="矩形 2"/>
          <p:cNvSpPr/>
          <p:nvPr/>
        </p:nvSpPr>
        <p:spPr>
          <a:xfrm>
            <a:off x="480826" y="5734469"/>
            <a:ext cx="11247283" cy="455115"/>
          </a:xfrm>
          <a:prstGeom prst="rect">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algn="ctr" defTabSz="914400" fontAlgn="ctr"/>
            <a:endParaRPr lang="en-US" altLang="zh-CN" sz="1200" dirty="0">
              <a:solidFill>
                <a:srgbClr val="007FAC"/>
              </a:solidFill>
            </a:endParaRPr>
          </a:p>
        </p:txBody>
      </p:sp>
      <p:sp>
        <p:nvSpPr>
          <p:cNvPr id="4" name="矩形 3"/>
          <p:cNvSpPr/>
          <p:nvPr/>
        </p:nvSpPr>
        <p:spPr>
          <a:xfrm>
            <a:off x="446088" y="5614096"/>
            <a:ext cx="1456956" cy="697627"/>
          </a:xfrm>
          <a:prstGeom prst="rect">
            <a:avLst/>
          </a:prstGeom>
        </p:spPr>
        <p:txBody>
          <a:bodyPr wrap="square" anchor="ctr" anchorCtr="0">
            <a:noAutofit/>
          </a:bodyPr>
          <a:lstStyle/>
          <a:p>
            <a:pPr algn="ctr" fontAlgn="ctr">
              <a:tabLst>
                <a:tab pos="457006" algn="l"/>
              </a:tabLst>
            </a:pPr>
            <a:r>
              <a:rPr lang="en-US" sz="1400" dirty="0">
                <a:solidFill>
                  <a:srgbClr val="0079C6"/>
                </a:solidFill>
              </a:rPr>
              <a:t>Operations entity</a:t>
            </a:r>
          </a:p>
        </p:txBody>
      </p:sp>
      <p:sp>
        <p:nvSpPr>
          <p:cNvPr id="5" name="矩形 4"/>
          <p:cNvSpPr/>
          <p:nvPr/>
        </p:nvSpPr>
        <p:spPr>
          <a:xfrm>
            <a:off x="1938555" y="5803625"/>
            <a:ext cx="3321069"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prstClr val="black"/>
                </a:solidFill>
              </a:rPr>
              <a:t>Customers</a:t>
            </a:r>
          </a:p>
        </p:txBody>
      </p:sp>
      <p:sp>
        <p:nvSpPr>
          <p:cNvPr id="6" name="矩形 5"/>
          <p:cNvSpPr/>
          <p:nvPr/>
        </p:nvSpPr>
        <p:spPr>
          <a:xfrm>
            <a:off x="8386804" y="5803625"/>
            <a:ext cx="3252580"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altLang="zh-CN" sz="1200" dirty="0">
                <a:solidFill>
                  <a:prstClr val="black"/>
                </a:solidFill>
              </a:rPr>
              <a:t>MSPs and carriers</a:t>
            </a:r>
          </a:p>
        </p:txBody>
      </p:sp>
      <p:sp>
        <p:nvSpPr>
          <p:cNvPr id="7" name="矩形 6"/>
          <p:cNvSpPr/>
          <p:nvPr/>
        </p:nvSpPr>
        <p:spPr>
          <a:xfrm>
            <a:off x="5348350" y="5803625"/>
            <a:ext cx="2949728"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prstClr val="black"/>
                </a:solidFill>
              </a:rPr>
              <a:t>Huawei</a:t>
            </a:r>
          </a:p>
        </p:txBody>
      </p:sp>
      <p:sp>
        <p:nvSpPr>
          <p:cNvPr id="8" name="矩形 7"/>
          <p:cNvSpPr/>
          <p:nvPr/>
        </p:nvSpPr>
        <p:spPr>
          <a:xfrm>
            <a:off x="480826" y="4618219"/>
            <a:ext cx="11247283" cy="993031"/>
          </a:xfrm>
          <a:prstGeom prst="rect">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algn="ctr" defTabSz="914400" fontAlgn="ctr"/>
            <a:endParaRPr lang="en-US" altLang="zh-CN" sz="2400" dirty="0">
              <a:solidFill>
                <a:srgbClr val="007FAC"/>
              </a:solidFill>
            </a:endParaRPr>
          </a:p>
        </p:txBody>
      </p:sp>
      <p:sp>
        <p:nvSpPr>
          <p:cNvPr id="9" name="矩形 8"/>
          <p:cNvSpPr/>
          <p:nvPr/>
        </p:nvSpPr>
        <p:spPr>
          <a:xfrm>
            <a:off x="480826" y="2964587"/>
            <a:ext cx="11247283" cy="1530412"/>
          </a:xfrm>
          <a:prstGeom prst="rect">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algn="ctr" defTabSz="914400" fontAlgn="ctr"/>
            <a:endParaRPr lang="en-US" altLang="zh-CN" sz="2400" dirty="0">
              <a:solidFill>
                <a:srgbClr val="007FAC"/>
              </a:solidFill>
            </a:endParaRPr>
          </a:p>
        </p:txBody>
      </p:sp>
      <p:grpSp>
        <p:nvGrpSpPr>
          <p:cNvPr id="10" name="组合 9"/>
          <p:cNvGrpSpPr/>
          <p:nvPr/>
        </p:nvGrpSpPr>
        <p:grpSpPr>
          <a:xfrm>
            <a:off x="3481906" y="1885596"/>
            <a:ext cx="6682612" cy="662720"/>
            <a:chOff x="3619759" y="1766954"/>
            <a:chExt cx="6685222" cy="662979"/>
          </a:xfrm>
        </p:grpSpPr>
        <p:cxnSp>
          <p:nvCxnSpPr>
            <p:cNvPr id="11" name="直接连接符 10"/>
            <p:cNvCxnSpPr/>
            <p:nvPr/>
          </p:nvCxnSpPr>
          <p:spPr>
            <a:xfrm>
              <a:off x="3619759" y="1923182"/>
              <a:ext cx="0" cy="488347"/>
            </a:xfrm>
            <a:prstGeom prst="line">
              <a:avLst/>
            </a:prstGeom>
            <a:noFill/>
            <a:ln w="19050" cap="flat" cmpd="sng" algn="ctr">
              <a:solidFill>
                <a:srgbClr val="0079C6"/>
              </a:solidFill>
              <a:prstDash val="solid"/>
              <a:miter lim="800000"/>
            </a:ln>
            <a:effectLst/>
          </p:spPr>
        </p:cxnSp>
        <p:cxnSp>
          <p:nvCxnSpPr>
            <p:cNvPr id="12" name="直接连接符 11"/>
            <p:cNvCxnSpPr/>
            <p:nvPr/>
          </p:nvCxnSpPr>
          <p:spPr>
            <a:xfrm>
              <a:off x="10304981" y="1923182"/>
              <a:ext cx="0" cy="488347"/>
            </a:xfrm>
            <a:prstGeom prst="line">
              <a:avLst/>
            </a:prstGeom>
            <a:noFill/>
            <a:ln w="19050" cap="flat" cmpd="sng" algn="ctr">
              <a:solidFill>
                <a:srgbClr val="0079C6"/>
              </a:solidFill>
              <a:prstDash val="solid"/>
              <a:miter lim="800000"/>
            </a:ln>
            <a:effectLst/>
          </p:spPr>
        </p:cxnSp>
        <p:cxnSp>
          <p:nvCxnSpPr>
            <p:cNvPr id="13" name="直接连接符 12"/>
            <p:cNvCxnSpPr/>
            <p:nvPr/>
          </p:nvCxnSpPr>
          <p:spPr>
            <a:xfrm>
              <a:off x="6958024" y="1766954"/>
              <a:ext cx="0" cy="662979"/>
            </a:xfrm>
            <a:prstGeom prst="line">
              <a:avLst/>
            </a:prstGeom>
            <a:noFill/>
            <a:ln w="19050" cap="flat" cmpd="sng" algn="ctr">
              <a:solidFill>
                <a:srgbClr val="0079C6"/>
              </a:solidFill>
              <a:prstDash val="solid"/>
              <a:miter lim="800000"/>
            </a:ln>
            <a:effectLst/>
          </p:spPr>
        </p:cxnSp>
        <p:cxnSp>
          <p:nvCxnSpPr>
            <p:cNvPr id="14" name="直接连接符 13"/>
            <p:cNvCxnSpPr/>
            <p:nvPr/>
          </p:nvCxnSpPr>
          <p:spPr>
            <a:xfrm flipH="1">
              <a:off x="3619759" y="1930483"/>
              <a:ext cx="6685222" cy="0"/>
            </a:xfrm>
            <a:prstGeom prst="line">
              <a:avLst/>
            </a:prstGeom>
            <a:noFill/>
            <a:ln w="19050" cap="flat" cmpd="sng" algn="ctr">
              <a:solidFill>
                <a:srgbClr val="0079C6"/>
              </a:solidFill>
              <a:prstDash val="solid"/>
              <a:miter lim="800000"/>
            </a:ln>
            <a:effectLst/>
          </p:spPr>
        </p:cxnSp>
      </p:grpSp>
      <p:sp>
        <p:nvSpPr>
          <p:cNvPr id="15" name="矩形 14"/>
          <p:cNvSpPr/>
          <p:nvPr/>
        </p:nvSpPr>
        <p:spPr>
          <a:xfrm>
            <a:off x="1973774" y="2315506"/>
            <a:ext cx="3321069" cy="540917"/>
          </a:xfrm>
          <a:prstGeom prst="rect">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Autofit/>
          </a:bodyPr>
          <a:lstStyle/>
          <a:p>
            <a:pPr algn="ctr" fontAlgn="ctr"/>
            <a:r>
              <a:rPr lang="en-US" dirty="0">
                <a:solidFill>
                  <a:srgbClr val="0070C0"/>
                </a:solidFill>
              </a:rPr>
              <a:t> On-Premise</a:t>
            </a:r>
          </a:p>
        </p:txBody>
      </p:sp>
      <p:sp>
        <p:nvSpPr>
          <p:cNvPr id="16" name="矩形 15"/>
          <p:cNvSpPr/>
          <p:nvPr/>
        </p:nvSpPr>
        <p:spPr>
          <a:xfrm>
            <a:off x="8386804" y="2315506"/>
            <a:ext cx="3252580" cy="540917"/>
          </a:xfrm>
          <a:prstGeom prst="rect">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Autofit/>
          </a:bodyPr>
          <a:lstStyle/>
          <a:p>
            <a:pPr algn="ctr" fontAlgn="ctr"/>
            <a:r>
              <a:rPr lang="en-US" dirty="0">
                <a:solidFill>
                  <a:srgbClr val="0070C0"/>
                </a:solidFill>
              </a:rPr>
              <a:t>  MSP-owned Cloud</a:t>
            </a:r>
          </a:p>
        </p:txBody>
      </p:sp>
      <p:sp>
        <p:nvSpPr>
          <p:cNvPr id="17" name="矩形 16"/>
          <p:cNvSpPr/>
          <p:nvPr/>
        </p:nvSpPr>
        <p:spPr>
          <a:xfrm>
            <a:off x="531532" y="3397106"/>
            <a:ext cx="1371512" cy="697627"/>
          </a:xfrm>
          <a:prstGeom prst="rect">
            <a:avLst/>
          </a:prstGeom>
        </p:spPr>
        <p:txBody>
          <a:bodyPr wrap="square" anchor="ctr" anchorCtr="0">
            <a:noAutofit/>
          </a:bodyPr>
          <a:lstStyle/>
          <a:p>
            <a:pPr algn="ctr" fontAlgn="ctr">
              <a:tabLst>
                <a:tab pos="457006" algn="l"/>
              </a:tabLst>
            </a:pPr>
            <a:r>
              <a:rPr lang="en-US" sz="1400" dirty="0">
                <a:solidFill>
                  <a:srgbClr val="0079C6"/>
                </a:solidFill>
              </a:rPr>
              <a:t>Scenario definition</a:t>
            </a:r>
          </a:p>
        </p:txBody>
      </p:sp>
      <p:sp>
        <p:nvSpPr>
          <p:cNvPr id="18" name="矩形 17"/>
          <p:cNvSpPr/>
          <p:nvPr/>
        </p:nvSpPr>
        <p:spPr>
          <a:xfrm>
            <a:off x="531532" y="4765920"/>
            <a:ext cx="1371512" cy="697627"/>
          </a:xfrm>
          <a:prstGeom prst="rect">
            <a:avLst/>
          </a:prstGeom>
        </p:spPr>
        <p:txBody>
          <a:bodyPr wrap="square" anchor="ctr" anchorCtr="0">
            <a:noAutofit/>
          </a:bodyPr>
          <a:lstStyle/>
          <a:p>
            <a:pPr algn="ctr" fontAlgn="ctr">
              <a:tabLst>
                <a:tab pos="457006" algn="l"/>
              </a:tabLst>
            </a:pPr>
            <a:r>
              <a:rPr lang="en-US" sz="1400" dirty="0">
                <a:solidFill>
                  <a:srgbClr val="0079C6"/>
                </a:solidFill>
              </a:rPr>
              <a:t>Target customer</a:t>
            </a:r>
          </a:p>
        </p:txBody>
      </p:sp>
      <p:sp>
        <p:nvSpPr>
          <p:cNvPr id="19" name="矩形 18"/>
          <p:cNvSpPr/>
          <p:nvPr/>
        </p:nvSpPr>
        <p:spPr>
          <a:xfrm>
            <a:off x="5348350" y="2315506"/>
            <a:ext cx="2949728" cy="540917"/>
          </a:xfrm>
          <a:prstGeom prst="rect">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Autofit/>
          </a:bodyPr>
          <a:lstStyle/>
          <a:p>
            <a:pPr algn="ctr" fontAlgn="ctr"/>
            <a:r>
              <a:rPr lang="en-US" dirty="0">
                <a:solidFill>
                  <a:srgbClr val="0070C0"/>
                </a:solidFill>
              </a:rPr>
              <a:t>Huawei Public Cloud</a:t>
            </a:r>
          </a:p>
        </p:txBody>
      </p:sp>
      <p:sp>
        <p:nvSpPr>
          <p:cNvPr id="20" name="矩形 19"/>
          <p:cNvSpPr/>
          <p:nvPr/>
        </p:nvSpPr>
        <p:spPr>
          <a:xfrm>
            <a:off x="1938555" y="3047570"/>
            <a:ext cx="3321069" cy="1364447"/>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srgbClr val="C40F0F"/>
                </a:solidFill>
              </a:rPr>
              <a:t>Customers purchase and own </a:t>
            </a:r>
            <a:r>
              <a:rPr lang="en-US" sz="1200" dirty="0"/>
              <a:t>software, such as the controller and analyzer, which can be deployed in their data centers or on the public cloud IaaS platform.</a:t>
            </a:r>
          </a:p>
        </p:txBody>
      </p:sp>
      <p:sp>
        <p:nvSpPr>
          <p:cNvPr id="21" name="矩形 20"/>
          <p:cNvSpPr/>
          <p:nvPr/>
        </p:nvSpPr>
        <p:spPr>
          <a:xfrm>
            <a:off x="8386804" y="3047570"/>
            <a:ext cx="3252580" cy="1364447"/>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srgbClr val="C40F0F"/>
                </a:solidFill>
              </a:rPr>
              <a:t>MSP-operated: MSPs purchase software, such as controller and analyzer, for operational purposes. </a:t>
            </a:r>
            <a:r>
              <a:rPr lang="en-US" sz="1200" dirty="0"/>
              <a:t>The software can be deployed in their data centers or on the public cloud IaaS platform.</a:t>
            </a:r>
          </a:p>
        </p:txBody>
      </p:sp>
      <p:sp>
        <p:nvSpPr>
          <p:cNvPr id="22" name="矩形 21"/>
          <p:cNvSpPr/>
          <p:nvPr/>
        </p:nvSpPr>
        <p:spPr>
          <a:xfrm>
            <a:off x="5348350" y="3047570"/>
            <a:ext cx="2949728" cy="1364447"/>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srgbClr val="C40F0F"/>
                </a:solidFill>
              </a:rPr>
              <a:t>Huawei operated: </a:t>
            </a:r>
            <a:r>
              <a:rPr lang="en-US" sz="1200" dirty="0"/>
              <a:t>Customers do not need to purchase the controller or analyzer software. Instead, </a:t>
            </a:r>
            <a:r>
              <a:rPr lang="en-US" sz="1200" dirty="0">
                <a:solidFill>
                  <a:srgbClr val="C40F0F"/>
                </a:solidFill>
              </a:rPr>
              <a:t>customers just purchase the Huawei's cloud-managed network service</a:t>
            </a:r>
            <a:r>
              <a:rPr lang="en-US" sz="1200" dirty="0"/>
              <a:t>.</a:t>
            </a:r>
            <a:endParaRPr lang="en-US" altLang="zh-CN" sz="1200" kern="0" dirty="0">
              <a:solidFill>
                <a:prstClr val="black"/>
              </a:solidFill>
            </a:endParaRPr>
          </a:p>
        </p:txBody>
      </p:sp>
      <p:sp>
        <p:nvSpPr>
          <p:cNvPr id="23" name="矩形 22"/>
          <p:cNvSpPr/>
          <p:nvPr/>
        </p:nvSpPr>
        <p:spPr>
          <a:xfrm>
            <a:off x="1938555" y="4690122"/>
            <a:ext cx="3321069" cy="849224"/>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prstClr val="black"/>
                </a:solidFill>
              </a:rPr>
              <a:t>Customers in industries such as government, education, large enterprise, retail, and financial services</a:t>
            </a:r>
          </a:p>
        </p:txBody>
      </p:sp>
      <p:sp>
        <p:nvSpPr>
          <p:cNvPr id="24" name="矩形 23"/>
          <p:cNvSpPr/>
          <p:nvPr/>
        </p:nvSpPr>
        <p:spPr>
          <a:xfrm>
            <a:off x="8386804" y="4690122"/>
            <a:ext cx="3252580" cy="849224"/>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prstClr val="black"/>
                </a:solidFill>
              </a:rPr>
              <a:t>MSPs and carriers</a:t>
            </a:r>
          </a:p>
        </p:txBody>
      </p:sp>
      <p:sp>
        <p:nvSpPr>
          <p:cNvPr id="25" name="矩形 24"/>
          <p:cNvSpPr/>
          <p:nvPr/>
        </p:nvSpPr>
        <p:spPr>
          <a:xfrm>
            <a:off x="5348350" y="4690122"/>
            <a:ext cx="2949728" cy="849224"/>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algn="ctr" defTabSz="1219170" fontAlgn="ctr">
              <a:lnSpc>
                <a:spcPct val="110000"/>
              </a:lnSpc>
              <a:defRPr/>
            </a:pPr>
            <a:r>
              <a:rPr lang="en-US" sz="1200" dirty="0">
                <a:solidFill>
                  <a:prstClr val="black"/>
                </a:solidFill>
              </a:rPr>
              <a:t>Customers in industries such as government, education, large enterprise, retail, and financial services</a:t>
            </a:r>
          </a:p>
        </p:txBody>
      </p:sp>
      <p:sp>
        <p:nvSpPr>
          <p:cNvPr id="26" name="矩形 25"/>
          <p:cNvSpPr/>
          <p:nvPr/>
        </p:nvSpPr>
        <p:spPr>
          <a:xfrm>
            <a:off x="4527392" y="1573062"/>
            <a:ext cx="4582950" cy="307776"/>
          </a:xfrm>
          <a:prstGeom prst="rect">
            <a:avLst/>
          </a:prstGeom>
          <a:solidFill>
            <a:srgbClr val="F4FBFE"/>
          </a:solidFill>
          <a:ln>
            <a:solidFill>
              <a:srgbClr val="99DFF9"/>
            </a:solidFill>
          </a:ln>
        </p:spPr>
        <p:txBody>
          <a:bodyPr wrap="square" rtlCol="0" anchor="ctr" anchorCtr="0">
            <a:noAutofit/>
          </a:bodyPr>
          <a:lstStyle/>
          <a:p>
            <a:pPr algn="ctr" fontAlgn="ctr"/>
            <a:r>
              <a:rPr lang="en-US" dirty="0"/>
              <a:t>Intent-Driven </a:t>
            </a:r>
            <a:r>
              <a:rPr lang="en-US" dirty="0" err="1"/>
              <a:t>CloudCampus</a:t>
            </a:r>
            <a:r>
              <a:rPr lang="en-US" dirty="0"/>
              <a:t> Network</a:t>
            </a:r>
          </a:p>
        </p:txBody>
      </p:sp>
    </p:spTree>
    <p:extLst>
      <p:ext uri="{BB962C8B-B14F-4D97-AF65-F5344CB8AC3E}">
        <p14:creationId xmlns:p14="http://schemas.microsoft.com/office/powerpoint/2010/main" val="40484100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41152B08-C166-45F0-94D9-69C122A62C97}"/>
              </a:ext>
            </a:extLst>
          </p:cNvPr>
          <p:cNvSpPr>
            <a:spLocks noGrp="1"/>
          </p:cNvSpPr>
          <p:nvPr>
            <p:ph type="title"/>
          </p:nvPr>
        </p:nvSpPr>
        <p:spPr/>
        <p:txBody>
          <a:bodyPr/>
          <a:lstStyle/>
          <a:p>
            <a:r>
              <a:rPr lang="en-US" dirty="0"/>
              <a:t>Device Plug-and-Play</a:t>
            </a:r>
          </a:p>
        </p:txBody>
      </p:sp>
      <p:sp>
        <p:nvSpPr>
          <p:cNvPr id="4" name="AutoShape 10">
            <a:extLst>
              <a:ext uri="{FF2B5EF4-FFF2-40B4-BE49-F238E27FC236}">
                <a16:creationId xmlns="" xmlns:a14="http://schemas.microsoft.com/office/drawing/2010/main" xmlns:p14="http://schemas.microsoft.com/office/powerpoint/2010/main" xmlns:a16="http://schemas.microsoft.com/office/drawing/2014/main" id="{EA88EA0D-4393-49EC-AE5B-5F9F070A5D74}"/>
              </a:ext>
            </a:extLst>
          </p:cNvPr>
          <p:cNvSpPr>
            <a:spLocks noChangeArrowheads="1"/>
          </p:cNvSpPr>
          <p:nvPr/>
        </p:nvSpPr>
        <p:spPr bwMode="auto">
          <a:xfrm rot="10800000">
            <a:off x="1276575" y="2431071"/>
            <a:ext cx="2265241" cy="147298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93 w 21600"/>
              <a:gd name="T13" fmla="*/ 6093 h 21600"/>
              <a:gd name="T14" fmla="*/ 15507 w 21600"/>
              <a:gd name="T15" fmla="*/ 15507 h 21600"/>
              <a:gd name="connsiteX0" fmla="*/ 0 w 21600"/>
              <a:gd name="connsiteY0" fmla="*/ 0 h 21949"/>
              <a:gd name="connsiteX1" fmla="*/ 9334 w 21600"/>
              <a:gd name="connsiteY1" fmla="*/ 21949 h 21949"/>
              <a:gd name="connsiteX2" fmla="*/ 13015 w 21600"/>
              <a:gd name="connsiteY2" fmla="*/ 21600 h 21949"/>
              <a:gd name="connsiteX3" fmla="*/ 21600 w 21600"/>
              <a:gd name="connsiteY3" fmla="*/ 0 h 21949"/>
              <a:gd name="connsiteX4" fmla="*/ 0 w 21600"/>
              <a:gd name="connsiteY4" fmla="*/ 0 h 2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949">
                <a:moveTo>
                  <a:pt x="0" y="0"/>
                </a:moveTo>
                <a:lnTo>
                  <a:pt x="9334" y="21949"/>
                </a:lnTo>
                <a:lnTo>
                  <a:pt x="13015" y="21600"/>
                </a:lnTo>
                <a:lnTo>
                  <a:pt x="21600" y="0"/>
                </a:lnTo>
                <a:lnTo>
                  <a:pt x="0" y="0"/>
                </a:lnTo>
                <a:close/>
              </a:path>
            </a:pathLst>
          </a:custGeom>
          <a:gradFill rotWithShape="1">
            <a:gsLst>
              <a:gs pos="0">
                <a:schemeClr val="bg1">
                  <a:alpha val="0"/>
                </a:schemeClr>
              </a:gs>
              <a:gs pos="67000">
                <a:srgbClr val="CCCCFF">
                  <a:alpha val="32000"/>
                </a:srgbClr>
              </a:gs>
            </a:gsLst>
            <a:lin ang="5400000" scaled="1"/>
          </a:gradFill>
          <a:ln w="9525" algn="ctr">
            <a:noFill/>
            <a:miter lim="800000"/>
            <a:headEnd/>
            <a:tailEnd/>
          </a:ln>
        </p:spPr>
        <p:txBody>
          <a:bodyPr rot="10800000" vert="eaVert" wrap="square" lIns="105556" tIns="52776" rIns="105556" bIns="52776" anchor="ctr">
            <a:noAutofit/>
          </a:bodyPr>
          <a:lstStyle/>
          <a:p>
            <a:pPr defTabSz="1218624" fontAlgn="ctr"/>
            <a:endParaRPr lang="en-US" altLang="zh-CN" sz="1200" b="1" dirty="0">
              <a:solidFill>
                <a:prstClr val="black"/>
              </a:solidFill>
            </a:endParaRPr>
          </a:p>
        </p:txBody>
      </p:sp>
      <p:sp>
        <p:nvSpPr>
          <p:cNvPr id="12" name="AutoShape 10">
            <a:extLst>
              <a:ext uri="{FF2B5EF4-FFF2-40B4-BE49-F238E27FC236}">
                <a16:creationId xmlns="" xmlns:a14="http://schemas.microsoft.com/office/drawing/2010/main" xmlns:p14="http://schemas.microsoft.com/office/powerpoint/2010/main" xmlns:a16="http://schemas.microsoft.com/office/drawing/2014/main" id="{3ED87F6F-BA5F-4C6F-B818-7BE7A718C8B5}"/>
              </a:ext>
            </a:extLst>
          </p:cNvPr>
          <p:cNvSpPr>
            <a:spLocks noChangeArrowheads="1"/>
          </p:cNvSpPr>
          <p:nvPr/>
        </p:nvSpPr>
        <p:spPr bwMode="auto">
          <a:xfrm rot="10800000">
            <a:off x="8725182" y="2557495"/>
            <a:ext cx="2203248" cy="105467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93 w 21600"/>
              <a:gd name="T13" fmla="*/ 6093 h 21600"/>
              <a:gd name="T14" fmla="*/ 15507 w 21600"/>
              <a:gd name="T15" fmla="*/ 15507 h 21600"/>
              <a:gd name="connsiteX0" fmla="*/ 0 w 21600"/>
              <a:gd name="connsiteY0" fmla="*/ 0 h 21949"/>
              <a:gd name="connsiteX1" fmla="*/ 9334 w 21600"/>
              <a:gd name="connsiteY1" fmla="*/ 21949 h 21949"/>
              <a:gd name="connsiteX2" fmla="*/ 13015 w 21600"/>
              <a:gd name="connsiteY2" fmla="*/ 21600 h 21949"/>
              <a:gd name="connsiteX3" fmla="*/ 21600 w 21600"/>
              <a:gd name="connsiteY3" fmla="*/ 0 h 21949"/>
              <a:gd name="connsiteX4" fmla="*/ 0 w 21600"/>
              <a:gd name="connsiteY4" fmla="*/ 0 h 2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949">
                <a:moveTo>
                  <a:pt x="0" y="0"/>
                </a:moveTo>
                <a:lnTo>
                  <a:pt x="9334" y="21949"/>
                </a:lnTo>
                <a:lnTo>
                  <a:pt x="13015" y="21600"/>
                </a:lnTo>
                <a:lnTo>
                  <a:pt x="21600" y="0"/>
                </a:lnTo>
                <a:lnTo>
                  <a:pt x="0" y="0"/>
                </a:lnTo>
                <a:close/>
              </a:path>
            </a:pathLst>
          </a:custGeom>
          <a:gradFill rotWithShape="1">
            <a:gsLst>
              <a:gs pos="0">
                <a:schemeClr val="bg1">
                  <a:alpha val="0"/>
                </a:schemeClr>
              </a:gs>
              <a:gs pos="67000">
                <a:srgbClr val="CCCCFF">
                  <a:alpha val="32000"/>
                </a:srgbClr>
              </a:gs>
            </a:gsLst>
            <a:lin ang="5400000" scaled="1"/>
          </a:gradFill>
          <a:ln w="9525" algn="ctr">
            <a:noFill/>
            <a:miter lim="800000"/>
            <a:headEnd/>
            <a:tailEnd/>
          </a:ln>
        </p:spPr>
        <p:txBody>
          <a:bodyPr rot="10800000" vert="eaVert" wrap="square" lIns="105556" tIns="52776" rIns="105556" bIns="52776" anchor="ctr">
            <a:noAutofit/>
          </a:bodyPr>
          <a:lstStyle/>
          <a:p>
            <a:pPr defTabSz="1218624" fontAlgn="ctr"/>
            <a:endParaRPr lang="en-US" altLang="zh-CN" sz="1200" b="1" dirty="0">
              <a:solidFill>
                <a:prstClr val="black"/>
              </a:solidFill>
            </a:endParaRPr>
          </a:p>
        </p:txBody>
      </p:sp>
      <p:sp>
        <p:nvSpPr>
          <p:cNvPr id="31" name="任意多边形 109">
            <a:extLst>
              <a:ext uri="{FF2B5EF4-FFF2-40B4-BE49-F238E27FC236}">
                <a16:creationId xmlns="" xmlns:a14="http://schemas.microsoft.com/office/drawing/2010/main" xmlns:p14="http://schemas.microsoft.com/office/powerpoint/2010/main" xmlns:a16="http://schemas.microsoft.com/office/drawing/2014/main" id="{245388E7-16FE-473E-89E1-FD9194858F28}"/>
              </a:ext>
            </a:extLst>
          </p:cNvPr>
          <p:cNvSpPr/>
          <p:nvPr/>
        </p:nvSpPr>
        <p:spPr bwMode="auto">
          <a:xfrm rot="4475379" flipV="1">
            <a:off x="2378367" y="2998654"/>
            <a:ext cx="1200169" cy="491507"/>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sp>
        <p:nvSpPr>
          <p:cNvPr id="32" name="任意多边形 111">
            <a:extLst>
              <a:ext uri="{FF2B5EF4-FFF2-40B4-BE49-F238E27FC236}">
                <a16:creationId xmlns="" xmlns:a14="http://schemas.microsoft.com/office/drawing/2010/main" xmlns:p14="http://schemas.microsoft.com/office/powerpoint/2010/main" xmlns:a16="http://schemas.microsoft.com/office/drawing/2014/main" id="{06D7AAB6-F4FA-4477-9524-11292A99A84B}"/>
              </a:ext>
            </a:extLst>
          </p:cNvPr>
          <p:cNvSpPr/>
          <p:nvPr/>
        </p:nvSpPr>
        <p:spPr bwMode="auto">
          <a:xfrm rot="15182227" flipV="1">
            <a:off x="1162829" y="3172614"/>
            <a:ext cx="1238066" cy="200929"/>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sp>
        <p:nvSpPr>
          <p:cNvPr id="35" name="任意多边形 114">
            <a:extLst>
              <a:ext uri="{FF2B5EF4-FFF2-40B4-BE49-F238E27FC236}">
                <a16:creationId xmlns="" xmlns:a14="http://schemas.microsoft.com/office/drawing/2010/main" xmlns:p14="http://schemas.microsoft.com/office/powerpoint/2010/main" xmlns:a16="http://schemas.microsoft.com/office/drawing/2014/main" id="{20746CA4-51C9-4FC2-91FC-FA7BF99031CD}"/>
              </a:ext>
            </a:extLst>
          </p:cNvPr>
          <p:cNvSpPr/>
          <p:nvPr/>
        </p:nvSpPr>
        <p:spPr bwMode="auto">
          <a:xfrm rot="4475379" flipV="1">
            <a:off x="5500590" y="3013595"/>
            <a:ext cx="1442456" cy="512471"/>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sp>
        <p:nvSpPr>
          <p:cNvPr id="36" name="任意多边形 115">
            <a:extLst>
              <a:ext uri="{FF2B5EF4-FFF2-40B4-BE49-F238E27FC236}">
                <a16:creationId xmlns="" xmlns:a14="http://schemas.microsoft.com/office/drawing/2010/main" xmlns:p14="http://schemas.microsoft.com/office/powerpoint/2010/main" xmlns:a16="http://schemas.microsoft.com/office/drawing/2014/main" id="{E04F83B4-353B-4F9E-B52D-C1553602E94F}"/>
              </a:ext>
            </a:extLst>
          </p:cNvPr>
          <p:cNvSpPr/>
          <p:nvPr/>
        </p:nvSpPr>
        <p:spPr bwMode="auto">
          <a:xfrm rot="14570923" flipV="1">
            <a:off x="4414678" y="3092792"/>
            <a:ext cx="1435830" cy="567818"/>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cxnSp>
        <p:nvCxnSpPr>
          <p:cNvPr id="40" name="直接箭头连接符 39">
            <a:extLst>
              <a:ext uri="{FF2B5EF4-FFF2-40B4-BE49-F238E27FC236}">
                <a16:creationId xmlns="" xmlns:a14="http://schemas.microsoft.com/office/drawing/2010/main" xmlns:p14="http://schemas.microsoft.com/office/powerpoint/2010/main" xmlns:a16="http://schemas.microsoft.com/office/drawing/2014/main" id="{E88B2D50-C78E-4E06-866D-16ABA69089CD}"/>
              </a:ext>
            </a:extLst>
          </p:cNvPr>
          <p:cNvCxnSpPr>
            <a:cxnSpLocks/>
          </p:cNvCxnSpPr>
          <p:nvPr/>
        </p:nvCxnSpPr>
        <p:spPr>
          <a:xfrm flipV="1">
            <a:off x="10203129" y="2321874"/>
            <a:ext cx="446177" cy="5792"/>
          </a:xfrm>
          <a:prstGeom prst="straightConnector1">
            <a:avLst/>
          </a:prstGeom>
          <a:ln>
            <a:solidFill>
              <a:srgbClr val="00B0F0"/>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任意多边形 121">
            <a:extLst>
              <a:ext uri="{FF2B5EF4-FFF2-40B4-BE49-F238E27FC236}">
                <a16:creationId xmlns="" xmlns:a14="http://schemas.microsoft.com/office/drawing/2010/main" xmlns:p14="http://schemas.microsoft.com/office/powerpoint/2010/main" xmlns:a16="http://schemas.microsoft.com/office/drawing/2014/main" id="{956D0793-E0A1-4E98-B8CE-4374985F5490}"/>
              </a:ext>
            </a:extLst>
          </p:cNvPr>
          <p:cNvSpPr/>
          <p:nvPr/>
        </p:nvSpPr>
        <p:spPr bwMode="auto">
          <a:xfrm rot="4475379" flipV="1">
            <a:off x="9115038" y="2882490"/>
            <a:ext cx="1202599" cy="421819"/>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sp>
        <p:nvSpPr>
          <p:cNvPr id="42" name="任意多边形 122">
            <a:extLst>
              <a:ext uri="{FF2B5EF4-FFF2-40B4-BE49-F238E27FC236}">
                <a16:creationId xmlns="" xmlns:a14="http://schemas.microsoft.com/office/drawing/2010/main" xmlns:p14="http://schemas.microsoft.com/office/powerpoint/2010/main" xmlns:a16="http://schemas.microsoft.com/office/drawing/2014/main" id="{C91E667B-C7BE-468D-8F1C-F47F58571F57}"/>
              </a:ext>
            </a:extLst>
          </p:cNvPr>
          <p:cNvSpPr/>
          <p:nvPr/>
        </p:nvSpPr>
        <p:spPr bwMode="auto">
          <a:xfrm rot="15072736" flipV="1">
            <a:off x="8210811" y="2935404"/>
            <a:ext cx="1202599" cy="421819"/>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sp>
        <p:nvSpPr>
          <p:cNvPr id="45" name="任意多边形 129">
            <a:extLst>
              <a:ext uri="{FF2B5EF4-FFF2-40B4-BE49-F238E27FC236}">
                <a16:creationId xmlns="" xmlns:a14="http://schemas.microsoft.com/office/drawing/2010/main" xmlns:p14="http://schemas.microsoft.com/office/powerpoint/2010/main" xmlns:a16="http://schemas.microsoft.com/office/drawing/2014/main" id="{7222282B-D865-4211-B6A5-8A66478A682D}"/>
              </a:ext>
            </a:extLst>
          </p:cNvPr>
          <p:cNvSpPr/>
          <p:nvPr/>
        </p:nvSpPr>
        <p:spPr bwMode="auto">
          <a:xfrm rot="4475379" flipV="1">
            <a:off x="10186184" y="3201857"/>
            <a:ext cx="1217132" cy="477038"/>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arrow" w="med" len="med"/>
            <a:tailEnd type="none"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grpSp>
        <p:nvGrpSpPr>
          <p:cNvPr id="47" name="组合 46">
            <a:extLst>
              <a:ext uri="{FF2B5EF4-FFF2-40B4-BE49-F238E27FC236}">
                <a16:creationId xmlns="" xmlns:a14="http://schemas.microsoft.com/office/drawing/2010/main" xmlns:p14="http://schemas.microsoft.com/office/powerpoint/2010/main" xmlns:a16="http://schemas.microsoft.com/office/drawing/2014/main" id="{B2599C99-9D73-4359-85B3-FABC57966CD0}"/>
              </a:ext>
            </a:extLst>
          </p:cNvPr>
          <p:cNvGrpSpPr/>
          <p:nvPr/>
        </p:nvGrpSpPr>
        <p:grpSpPr>
          <a:xfrm>
            <a:off x="10232597" y="1984987"/>
            <a:ext cx="1587294" cy="713990"/>
            <a:chOff x="10173750" y="3656449"/>
            <a:chExt cx="2066410" cy="929505"/>
          </a:xfrm>
        </p:grpSpPr>
        <p:pic>
          <p:nvPicPr>
            <p:cNvPr id="48" name="图片 47" descr="交换机.png">
              <a:extLst>
                <a:ext uri="{FF2B5EF4-FFF2-40B4-BE49-F238E27FC236}">
                  <a16:creationId xmlns="" xmlns:a14="http://schemas.microsoft.com/office/drawing/2010/main" xmlns:p14="http://schemas.microsoft.com/office/powerpoint/2010/main" xmlns:a16="http://schemas.microsoft.com/office/drawing/2014/main" id="{735B7577-80CF-477E-BB43-D7A9FBE4524F}"/>
                </a:ext>
              </a:extLst>
            </p:cNvPr>
            <p:cNvPicPr>
              <a:picLocks noChangeAspect="1"/>
            </p:cNvPicPr>
            <p:nvPr/>
          </p:nvPicPr>
          <p:blipFill>
            <a:blip r:embed="rId3" cstate="print"/>
            <a:stretch>
              <a:fillRect/>
            </a:stretch>
          </p:blipFill>
          <p:spPr>
            <a:xfrm>
              <a:off x="10944648" y="3656449"/>
              <a:ext cx="565432" cy="471413"/>
            </a:xfrm>
            <a:prstGeom prst="rect">
              <a:avLst/>
            </a:prstGeom>
            <a:ln>
              <a:noFill/>
            </a:ln>
          </p:spPr>
        </p:pic>
        <p:sp>
          <p:nvSpPr>
            <p:cNvPr id="49" name="矩形 48">
              <a:extLst>
                <a:ext uri="{FF2B5EF4-FFF2-40B4-BE49-F238E27FC236}">
                  <a16:creationId xmlns="" xmlns:a14="http://schemas.microsoft.com/office/drawing/2010/main" xmlns:p14="http://schemas.microsoft.com/office/powerpoint/2010/main" xmlns:a16="http://schemas.microsoft.com/office/drawing/2014/main" id="{32DB191E-1BE2-4633-A70A-AA3F68B37AC8}"/>
                </a:ext>
              </a:extLst>
            </p:cNvPr>
            <p:cNvSpPr/>
            <p:nvPr/>
          </p:nvSpPr>
          <p:spPr>
            <a:xfrm>
              <a:off x="10173750" y="4205310"/>
              <a:ext cx="2066410" cy="380644"/>
            </a:xfrm>
            <a:prstGeom prst="rect">
              <a:avLst/>
            </a:prstGeom>
          </p:spPr>
          <p:txBody>
            <a:bodyPr wrap="none">
              <a:noAutofit/>
            </a:bodyPr>
            <a:lstStyle/>
            <a:p>
              <a:pPr fontAlgn="ctr"/>
              <a:r>
                <a:rPr lang="en-US" sz="1200" dirty="0"/>
                <a:t>Registration center</a:t>
              </a:r>
            </a:p>
          </p:txBody>
        </p:sp>
      </p:grpSp>
      <p:sp>
        <p:nvSpPr>
          <p:cNvPr id="51" name="任意多边形 135">
            <a:extLst>
              <a:ext uri="{FF2B5EF4-FFF2-40B4-BE49-F238E27FC236}">
                <a16:creationId xmlns="" xmlns:a14="http://schemas.microsoft.com/office/drawing/2010/main" xmlns:p14="http://schemas.microsoft.com/office/powerpoint/2010/main" xmlns:a16="http://schemas.microsoft.com/office/drawing/2014/main" id="{77AF0AEB-2E43-4757-9D70-EC4E9EAC1664}"/>
              </a:ext>
            </a:extLst>
          </p:cNvPr>
          <p:cNvSpPr/>
          <p:nvPr/>
        </p:nvSpPr>
        <p:spPr bwMode="auto">
          <a:xfrm rot="4475379" flipV="1">
            <a:off x="6654641" y="3892809"/>
            <a:ext cx="641855" cy="369554"/>
          </a:xfrm>
          <a:custGeom>
            <a:avLst/>
            <a:gdLst>
              <a:gd name="connsiteX0" fmla="*/ 0 w 4508500"/>
              <a:gd name="connsiteY0" fmla="*/ 912283 h 912283"/>
              <a:gd name="connsiteX1" fmla="*/ 1054100 w 4508500"/>
              <a:gd name="connsiteY1" fmla="*/ 315383 h 912283"/>
              <a:gd name="connsiteX2" fmla="*/ 2095500 w 4508500"/>
              <a:gd name="connsiteY2" fmla="*/ 23283 h 912283"/>
              <a:gd name="connsiteX3" fmla="*/ 3352800 w 4508500"/>
              <a:gd name="connsiteY3" fmla="*/ 175683 h 912283"/>
              <a:gd name="connsiteX4" fmla="*/ 4508500 w 4508500"/>
              <a:gd name="connsiteY4" fmla="*/ 556683 h 912283"/>
              <a:gd name="connsiteX0-1" fmla="*/ 0 w 5286540"/>
              <a:gd name="connsiteY0-2" fmla="*/ 908613 h 908614"/>
              <a:gd name="connsiteX1-3" fmla="*/ 1832140 w 5286540"/>
              <a:gd name="connsiteY1-4" fmla="*/ 295933 h 908614"/>
              <a:gd name="connsiteX2-5" fmla="*/ 2873540 w 5286540"/>
              <a:gd name="connsiteY2-6" fmla="*/ 3833 h 908614"/>
              <a:gd name="connsiteX3-7" fmla="*/ 4130840 w 5286540"/>
              <a:gd name="connsiteY3-8" fmla="*/ 156233 h 908614"/>
              <a:gd name="connsiteX4-9" fmla="*/ 5286540 w 5286540"/>
              <a:gd name="connsiteY4-10" fmla="*/ 537233 h 908614"/>
              <a:gd name="connsiteX0-11" fmla="*/ 0 w 4305654"/>
              <a:gd name="connsiteY0-12" fmla="*/ 3143247 h 3143248"/>
              <a:gd name="connsiteX1-13" fmla="*/ 1832140 w 4305654"/>
              <a:gd name="connsiteY1-14" fmla="*/ 2530567 h 3143248"/>
              <a:gd name="connsiteX2-15" fmla="*/ 2873540 w 4305654"/>
              <a:gd name="connsiteY2-16" fmla="*/ 2238467 h 3143248"/>
              <a:gd name="connsiteX3-17" fmla="*/ 4130840 w 4305654"/>
              <a:gd name="connsiteY3-18" fmla="*/ 2390867 h 3143248"/>
              <a:gd name="connsiteX4-19" fmla="*/ 4305654 w 4305654"/>
              <a:gd name="connsiteY4-20" fmla="*/ 5888 h 3143248"/>
              <a:gd name="connsiteX0-21" fmla="*/ 0 w 4305654"/>
              <a:gd name="connsiteY0-22" fmla="*/ 3147730 h 3147731"/>
              <a:gd name="connsiteX1-23" fmla="*/ 1832140 w 4305654"/>
              <a:gd name="connsiteY1-24" fmla="*/ 2535050 h 3147731"/>
              <a:gd name="connsiteX2-25" fmla="*/ 2873540 w 4305654"/>
              <a:gd name="connsiteY2-26" fmla="*/ 2242950 h 3147731"/>
              <a:gd name="connsiteX3-27" fmla="*/ 3839284 w 4305654"/>
              <a:gd name="connsiteY3-28" fmla="*/ 1221676 h 3147731"/>
              <a:gd name="connsiteX4-29" fmla="*/ 4305654 w 4305654"/>
              <a:gd name="connsiteY4-30" fmla="*/ 10371 h 3147731"/>
              <a:gd name="connsiteX0-31" fmla="*/ 0 w 4305654"/>
              <a:gd name="connsiteY0-32" fmla="*/ 3137359 h 3137360"/>
              <a:gd name="connsiteX1-33" fmla="*/ 1832140 w 4305654"/>
              <a:gd name="connsiteY1-34" fmla="*/ 2524679 h 3137360"/>
              <a:gd name="connsiteX2-35" fmla="*/ 2873540 w 4305654"/>
              <a:gd name="connsiteY2-36" fmla="*/ 2232579 h 3137360"/>
              <a:gd name="connsiteX3-37" fmla="*/ 4305654 w 4305654"/>
              <a:gd name="connsiteY3-38" fmla="*/ 0 h 3137360"/>
              <a:gd name="connsiteX0-39" fmla="*/ 0 w 4305654"/>
              <a:gd name="connsiteY0-40" fmla="*/ 3137359 h 3137360"/>
              <a:gd name="connsiteX1-41" fmla="*/ 1832140 w 4305654"/>
              <a:gd name="connsiteY1-42" fmla="*/ 2524679 h 3137360"/>
              <a:gd name="connsiteX2-43" fmla="*/ 2913875 w 4305654"/>
              <a:gd name="connsiteY2-44" fmla="*/ 1891558 h 3137360"/>
              <a:gd name="connsiteX3-45" fmla="*/ 4305654 w 4305654"/>
              <a:gd name="connsiteY3-46" fmla="*/ 0 h 3137360"/>
              <a:gd name="connsiteX0-47" fmla="*/ 0 w 4305654"/>
              <a:gd name="connsiteY0-48" fmla="*/ 3137359 h 3137360"/>
              <a:gd name="connsiteX1-49" fmla="*/ 1832140 w 4305654"/>
              <a:gd name="connsiteY1-50" fmla="*/ 2524679 h 3137360"/>
              <a:gd name="connsiteX2-51" fmla="*/ 2914163 w 4305654"/>
              <a:gd name="connsiteY2-52" fmla="*/ 1539542 h 3137360"/>
              <a:gd name="connsiteX3-53" fmla="*/ 4305654 w 4305654"/>
              <a:gd name="connsiteY3-54" fmla="*/ 0 h 3137360"/>
              <a:gd name="connsiteX0-55" fmla="*/ 0 w 4305654"/>
              <a:gd name="connsiteY0-56" fmla="*/ 3137359 h 3137360"/>
              <a:gd name="connsiteX1-57" fmla="*/ 1832140 w 4305654"/>
              <a:gd name="connsiteY1-58" fmla="*/ 2524679 h 3137360"/>
              <a:gd name="connsiteX2-59" fmla="*/ 2914163 w 4305654"/>
              <a:gd name="connsiteY2-60" fmla="*/ 1539542 h 3137360"/>
              <a:gd name="connsiteX3-61" fmla="*/ 4305654 w 4305654"/>
              <a:gd name="connsiteY3-62" fmla="*/ 0 h 3137360"/>
              <a:gd name="connsiteX0-63" fmla="*/ 0 w 4305654"/>
              <a:gd name="connsiteY0-64" fmla="*/ 3137359 h 3137360"/>
              <a:gd name="connsiteX1-65" fmla="*/ 1760853 w 4305654"/>
              <a:gd name="connsiteY1-66" fmla="*/ 2126339 h 3137360"/>
              <a:gd name="connsiteX2-67" fmla="*/ 2914163 w 4305654"/>
              <a:gd name="connsiteY2-68" fmla="*/ 1539542 h 3137360"/>
              <a:gd name="connsiteX3-69" fmla="*/ 4305654 w 4305654"/>
              <a:gd name="connsiteY3-70" fmla="*/ 0 h 3137360"/>
              <a:gd name="connsiteX0-71" fmla="*/ 0 w 4305654"/>
              <a:gd name="connsiteY0-72" fmla="*/ 3137359 h 3137360"/>
              <a:gd name="connsiteX1-73" fmla="*/ 1760853 w 4305654"/>
              <a:gd name="connsiteY1-74" fmla="*/ 2126339 h 3137360"/>
              <a:gd name="connsiteX2-75" fmla="*/ 2888758 w 4305654"/>
              <a:gd name="connsiteY2-76" fmla="*/ 1436541 h 3137360"/>
              <a:gd name="connsiteX3-77" fmla="*/ 4305654 w 4305654"/>
              <a:gd name="connsiteY3-78" fmla="*/ 0 h 3137360"/>
              <a:gd name="connsiteX0" fmla="*/ 0 w 4408966"/>
              <a:gd name="connsiteY0" fmla="*/ 2137183 h 2152159"/>
              <a:gd name="connsiteX1" fmla="*/ 1864165 w 4408966"/>
              <a:gd name="connsiteY1" fmla="*/ 2126339 h 2152159"/>
              <a:gd name="connsiteX2" fmla="*/ 2992070 w 4408966"/>
              <a:gd name="connsiteY2" fmla="*/ 1436541 h 2152159"/>
              <a:gd name="connsiteX3" fmla="*/ 4408966 w 4408966"/>
              <a:gd name="connsiteY3" fmla="*/ 0 h 2152159"/>
              <a:gd name="connsiteX0" fmla="*/ 0 w 4377670"/>
              <a:gd name="connsiteY0" fmla="*/ 2004044 h 2019020"/>
              <a:gd name="connsiteX1" fmla="*/ 1864165 w 4377670"/>
              <a:gd name="connsiteY1" fmla="*/ 1993200 h 2019020"/>
              <a:gd name="connsiteX2" fmla="*/ 2992070 w 4377670"/>
              <a:gd name="connsiteY2" fmla="*/ 1303402 h 2019020"/>
              <a:gd name="connsiteX3" fmla="*/ 4377670 w 4377670"/>
              <a:gd name="connsiteY3" fmla="*/ 1 h 2019020"/>
              <a:gd name="connsiteX0" fmla="*/ 0 w 4377670"/>
              <a:gd name="connsiteY0" fmla="*/ 2004044 h 2004043"/>
              <a:gd name="connsiteX1" fmla="*/ 1830866 w 4377670"/>
              <a:gd name="connsiteY1" fmla="*/ 1684049 h 2004043"/>
              <a:gd name="connsiteX2" fmla="*/ 2992070 w 4377670"/>
              <a:gd name="connsiteY2" fmla="*/ 1303402 h 2004043"/>
              <a:gd name="connsiteX3" fmla="*/ 4377670 w 4377670"/>
              <a:gd name="connsiteY3" fmla="*/ 1 h 2004043"/>
              <a:gd name="connsiteX0" fmla="*/ 0 w 4377670"/>
              <a:gd name="connsiteY0" fmla="*/ 2004044 h 2004043"/>
              <a:gd name="connsiteX1" fmla="*/ 1830866 w 4377670"/>
              <a:gd name="connsiteY1" fmla="*/ 1684049 h 2004043"/>
              <a:gd name="connsiteX2" fmla="*/ 3022227 w 4377670"/>
              <a:gd name="connsiteY2" fmla="*/ 1146017 h 2004043"/>
              <a:gd name="connsiteX3" fmla="*/ 4377670 w 4377670"/>
              <a:gd name="connsiteY3" fmla="*/ 1 h 2004043"/>
              <a:gd name="connsiteX0" fmla="*/ 0 w 4377670"/>
              <a:gd name="connsiteY0" fmla="*/ 2004044 h 2004043"/>
              <a:gd name="connsiteX1" fmla="*/ 1830866 w 4377670"/>
              <a:gd name="connsiteY1" fmla="*/ 1684049 h 2004043"/>
              <a:gd name="connsiteX2" fmla="*/ 4377670 w 4377670"/>
              <a:gd name="connsiteY2" fmla="*/ 1 h 2004043"/>
              <a:gd name="connsiteX0" fmla="*/ 0 w 4386780"/>
              <a:gd name="connsiteY0" fmla="*/ 1810117 h 1810116"/>
              <a:gd name="connsiteX1" fmla="*/ 1830866 w 4386780"/>
              <a:gd name="connsiteY1" fmla="*/ 1490122 h 1810116"/>
              <a:gd name="connsiteX2" fmla="*/ 4386780 w 4386780"/>
              <a:gd name="connsiteY2" fmla="*/ -1 h 1810116"/>
              <a:gd name="connsiteX0" fmla="*/ 0 w 4415662"/>
              <a:gd name="connsiteY0" fmla="*/ 1794832 h 1794831"/>
              <a:gd name="connsiteX1" fmla="*/ 1830866 w 4415662"/>
              <a:gd name="connsiteY1" fmla="*/ 1474837 h 1794831"/>
              <a:gd name="connsiteX2" fmla="*/ 4415662 w 4415662"/>
              <a:gd name="connsiteY2" fmla="*/ 0 h 1794831"/>
              <a:gd name="connsiteX0" fmla="*/ 0 w 2283823"/>
              <a:gd name="connsiteY0" fmla="*/ 3007637 h 3007636"/>
              <a:gd name="connsiteX1" fmla="*/ 1830866 w 2283823"/>
              <a:gd name="connsiteY1" fmla="*/ 2687642 h 3007636"/>
              <a:gd name="connsiteX2" fmla="*/ 2283823 w 2283823"/>
              <a:gd name="connsiteY2" fmla="*/ 0 h 3007636"/>
              <a:gd name="connsiteX0" fmla="*/ 0 w 2283823"/>
              <a:gd name="connsiteY0" fmla="*/ 3007637 h 3063954"/>
              <a:gd name="connsiteX1" fmla="*/ 1471093 w 2283823"/>
              <a:gd name="connsiteY1" fmla="*/ 2962188 h 3063954"/>
              <a:gd name="connsiteX2" fmla="*/ 2283823 w 2283823"/>
              <a:gd name="connsiteY2" fmla="*/ 0 h 3063954"/>
              <a:gd name="connsiteX0" fmla="*/ 0 w 2283823"/>
              <a:gd name="connsiteY0" fmla="*/ 3007637 h 3063954"/>
              <a:gd name="connsiteX1" fmla="*/ 1471093 w 2283823"/>
              <a:gd name="connsiteY1" fmla="*/ 2962188 h 3063954"/>
              <a:gd name="connsiteX2" fmla="*/ 2159020 w 2283823"/>
              <a:gd name="connsiteY2" fmla="*/ 1350923 h 3063954"/>
              <a:gd name="connsiteX3" fmla="*/ 2283823 w 2283823"/>
              <a:gd name="connsiteY3" fmla="*/ 0 h 3063954"/>
              <a:gd name="connsiteX0" fmla="*/ 0 w 2283823"/>
              <a:gd name="connsiteY0" fmla="*/ 3007637 h 3007638"/>
              <a:gd name="connsiteX1" fmla="*/ 1342736 w 2283823"/>
              <a:gd name="connsiteY1" fmla="*/ 2396145 h 3007638"/>
              <a:gd name="connsiteX2" fmla="*/ 2159020 w 2283823"/>
              <a:gd name="connsiteY2" fmla="*/ 1350923 h 3007638"/>
              <a:gd name="connsiteX3" fmla="*/ 2283823 w 2283823"/>
              <a:gd name="connsiteY3"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159020 w 2283823"/>
              <a:gd name="connsiteY3" fmla="*/ 1350923 h 3007638"/>
              <a:gd name="connsiteX4" fmla="*/ 2283823 w 2283823"/>
              <a:gd name="connsiteY4" fmla="*/ 0 h 3007638"/>
              <a:gd name="connsiteX0" fmla="*/ 0 w 2283823"/>
              <a:gd name="connsiteY0" fmla="*/ 3007637 h 3007638"/>
              <a:gd name="connsiteX1" fmla="*/ 1342736 w 2283823"/>
              <a:gd name="connsiteY1" fmla="*/ 2396145 h 3007638"/>
              <a:gd name="connsiteX2" fmla="*/ 1813180 w 2283823"/>
              <a:gd name="connsiteY2" fmla="*/ 1886829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 name="connsiteX0" fmla="*/ 0 w 2283823"/>
              <a:gd name="connsiteY0" fmla="*/ 3007637 h 3007638"/>
              <a:gd name="connsiteX1" fmla="*/ 1014030 w 2283823"/>
              <a:gd name="connsiteY1" fmla="*/ 2613281 h 3007638"/>
              <a:gd name="connsiteX2" fmla="*/ 1342736 w 2283823"/>
              <a:gd name="connsiteY2" fmla="*/ 2396145 h 3007638"/>
              <a:gd name="connsiteX3" fmla="*/ 2283823 w 2283823"/>
              <a:gd name="connsiteY3" fmla="*/ 0 h 3007638"/>
              <a:gd name="connsiteX0" fmla="*/ 0 w 2283823"/>
              <a:gd name="connsiteY0" fmla="*/ 3007637 h 3007638"/>
              <a:gd name="connsiteX1" fmla="*/ 1342736 w 2283823"/>
              <a:gd name="connsiteY1" fmla="*/ 2396145 h 3007638"/>
              <a:gd name="connsiteX2" fmla="*/ 2283823 w 2283823"/>
              <a:gd name="connsiteY2" fmla="*/ 0 h 3007638"/>
            </a:gdLst>
            <a:ahLst/>
            <a:cxnLst>
              <a:cxn ang="0">
                <a:pos x="connsiteX0" y="connsiteY0"/>
              </a:cxn>
              <a:cxn ang="0">
                <a:pos x="connsiteX1" y="connsiteY1"/>
              </a:cxn>
              <a:cxn ang="0">
                <a:pos x="connsiteX2" y="connsiteY2"/>
              </a:cxn>
            </a:cxnLst>
            <a:rect l="l" t="t" r="r" b="b"/>
            <a:pathLst>
              <a:path w="2283823" h="3007638">
                <a:moveTo>
                  <a:pt x="0" y="3007637"/>
                </a:moveTo>
                <a:cubicBezTo>
                  <a:pt x="279737" y="2880243"/>
                  <a:pt x="962099" y="2897418"/>
                  <a:pt x="1342736" y="2396145"/>
                </a:cubicBezTo>
                <a:cubicBezTo>
                  <a:pt x="1723373" y="1894872"/>
                  <a:pt x="2087763" y="499197"/>
                  <a:pt x="2283823" y="0"/>
                </a:cubicBezTo>
              </a:path>
            </a:pathLst>
          </a:custGeom>
          <a:noFill/>
          <a:ln w="19050" cap="flat" cmpd="sng" algn="ctr">
            <a:solidFill>
              <a:srgbClr val="00B0F0"/>
            </a:solidFill>
            <a:prstDash val="dash"/>
            <a:round/>
            <a:headEnd type="none" w="med" len="med"/>
            <a:tailEnd type="arrow" w="med" len="med"/>
          </a:ln>
          <a:effectLst/>
        </p:spPr>
        <p:txBody>
          <a:bodyPr vert="horz" wrap="square" lIns="79218" tIns="39609" rIns="79218" bIns="39609" numCol="1" rtlCol="0" anchor="t" anchorCtr="0" compatLnSpc="1">
            <a:noAutofit/>
          </a:bodyPr>
          <a:lstStyle/>
          <a:p>
            <a:pPr defTabSz="801530" fontAlgn="ctr">
              <a:spcBef>
                <a:spcPct val="0"/>
              </a:spcBef>
              <a:spcAft>
                <a:spcPct val="0"/>
              </a:spcAft>
              <a:defRPr/>
            </a:pPr>
            <a:endParaRPr lang="en-US" altLang="zh-CN" sz="1200" kern="0" dirty="0"/>
          </a:p>
        </p:txBody>
      </p:sp>
      <p:sp>
        <p:nvSpPr>
          <p:cNvPr id="54" name="矩形 53">
            <a:extLst>
              <a:ext uri="{FF2B5EF4-FFF2-40B4-BE49-F238E27FC236}">
                <a16:creationId xmlns="" xmlns:a14="http://schemas.microsoft.com/office/drawing/2010/main" xmlns:p14="http://schemas.microsoft.com/office/powerpoint/2010/main" xmlns:a16="http://schemas.microsoft.com/office/drawing/2014/main" id="{42A4AC0A-27E4-4258-B394-0CE042D6196A}"/>
              </a:ext>
            </a:extLst>
          </p:cNvPr>
          <p:cNvSpPr/>
          <p:nvPr/>
        </p:nvSpPr>
        <p:spPr>
          <a:xfrm>
            <a:off x="6447630" y="3409891"/>
            <a:ext cx="1237775" cy="307777"/>
          </a:xfrm>
          <a:prstGeom prst="rect">
            <a:avLst/>
          </a:prstGeom>
        </p:spPr>
        <p:txBody>
          <a:bodyPr wrap="none">
            <a:noAutofit/>
          </a:bodyPr>
          <a:lstStyle/>
          <a:p>
            <a:pPr fontAlgn="ctr"/>
            <a:r>
              <a:rPr lang="en-US" sz="1200" dirty="0"/>
              <a:t>DHCP server</a:t>
            </a:r>
            <a:endParaRPr lang="en-US" altLang="zh-CN" sz="1200" dirty="0"/>
          </a:p>
        </p:txBody>
      </p:sp>
      <p:cxnSp>
        <p:nvCxnSpPr>
          <p:cNvPr id="56" name="直接连接符 55">
            <a:extLst>
              <a:ext uri="{FF2B5EF4-FFF2-40B4-BE49-F238E27FC236}">
                <a16:creationId xmlns="" xmlns:a14="http://schemas.microsoft.com/office/drawing/2010/main" xmlns:p14="http://schemas.microsoft.com/office/powerpoint/2010/main" xmlns:a16="http://schemas.microsoft.com/office/drawing/2014/main" id="{E5EDFCE0-2802-47C4-83E4-08F9E8455037}"/>
              </a:ext>
            </a:extLst>
          </p:cNvPr>
          <p:cNvCxnSpPr/>
          <p:nvPr/>
        </p:nvCxnSpPr>
        <p:spPr>
          <a:xfrm>
            <a:off x="4573616" y="1825789"/>
            <a:ext cx="0" cy="2795452"/>
          </a:xfrm>
          <a:prstGeom prst="line">
            <a:avLst/>
          </a:prstGeom>
          <a:ln>
            <a:solidFill>
              <a:schemeClr val="bg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4="http://schemas.microsoft.com/office/drawing/2010/main" xmlns:p14="http://schemas.microsoft.com/office/powerpoint/2010/main" xmlns:a16="http://schemas.microsoft.com/office/drawing/2014/main" id="{9472CB18-D8D2-4AC2-AA8D-92F28931357D}"/>
              </a:ext>
            </a:extLst>
          </p:cNvPr>
          <p:cNvCxnSpPr/>
          <p:nvPr/>
        </p:nvCxnSpPr>
        <p:spPr>
          <a:xfrm>
            <a:off x="7536111" y="1746605"/>
            <a:ext cx="0" cy="2795452"/>
          </a:xfrm>
          <a:prstGeom prst="line">
            <a:avLst/>
          </a:prstGeom>
          <a:ln>
            <a:solidFill>
              <a:schemeClr val="bg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60" name="图片 59">
            <a:extLst>
              <a:ext uri="{FF2B5EF4-FFF2-40B4-BE49-F238E27FC236}">
                <a16:creationId xmlns="" xmlns:a14="http://schemas.microsoft.com/office/drawing/2010/main" xmlns:p14="http://schemas.microsoft.com/office/powerpoint/2010/main" xmlns:a16="http://schemas.microsoft.com/office/drawing/2014/main" id="{42C4C2D7-6F74-4B6E-A4B8-5698B3E315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1835" y="1887927"/>
            <a:ext cx="1941984" cy="514612"/>
          </a:xfrm>
          <a:prstGeom prst="rect">
            <a:avLst/>
          </a:prstGeom>
        </p:spPr>
      </p:pic>
      <p:pic>
        <p:nvPicPr>
          <p:cNvPr id="68" name="图片 67">
            <a:extLst>
              <a:ext uri="{FF2B5EF4-FFF2-40B4-BE49-F238E27FC236}">
                <a16:creationId xmlns="" xmlns:a14="http://schemas.microsoft.com/office/drawing/2010/main" xmlns:p14="http://schemas.microsoft.com/office/powerpoint/2010/main" xmlns:a16="http://schemas.microsoft.com/office/drawing/2014/main" id="{DCB15AE4-1F2C-4C5F-A861-DB6D52FF0EEA}"/>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889038" y="2966372"/>
            <a:ext cx="453404" cy="371791"/>
          </a:xfrm>
          <a:prstGeom prst="rect">
            <a:avLst/>
          </a:prstGeom>
        </p:spPr>
      </p:pic>
      <p:grpSp>
        <p:nvGrpSpPr>
          <p:cNvPr id="118" name="组合 117">
            <a:extLst>
              <a:ext uri="{FF2B5EF4-FFF2-40B4-BE49-F238E27FC236}">
                <a16:creationId xmlns="" xmlns:a14="http://schemas.microsoft.com/office/drawing/2010/main" xmlns:p14="http://schemas.microsoft.com/office/powerpoint/2010/main" xmlns:a16="http://schemas.microsoft.com/office/drawing/2014/main" id="{8A963010-2ABF-4343-8BB8-D489C07EF603}"/>
              </a:ext>
            </a:extLst>
          </p:cNvPr>
          <p:cNvGrpSpPr/>
          <p:nvPr/>
        </p:nvGrpSpPr>
        <p:grpSpPr>
          <a:xfrm>
            <a:off x="1758777" y="4090444"/>
            <a:ext cx="1341497" cy="376047"/>
            <a:chOff x="2050961" y="4471152"/>
            <a:chExt cx="1582130" cy="443501"/>
          </a:xfrm>
        </p:grpSpPr>
        <p:pic>
          <p:nvPicPr>
            <p:cNvPr id="20" name="图片 19" descr="接入交换机.png">
              <a:extLst>
                <a:ext uri="{FF2B5EF4-FFF2-40B4-BE49-F238E27FC236}">
                  <a16:creationId xmlns="" xmlns:a14="http://schemas.microsoft.com/office/drawing/2010/main" xmlns:p14="http://schemas.microsoft.com/office/powerpoint/2010/main" xmlns:a16="http://schemas.microsoft.com/office/drawing/2014/main" id="{C154B600-FC12-45A5-AEDD-A4E066D3EF25}"/>
                </a:ext>
              </a:extLst>
            </p:cNvPr>
            <p:cNvPicPr>
              <a:picLocks/>
            </p:cNvPicPr>
            <p:nvPr/>
          </p:nvPicPr>
          <p:blipFill>
            <a:blip r:embed="rId6" cstate="print">
              <a:extLst>
                <a:ext uri="{28A0092B-C50C-407E-A947-70E740481C1C}">
                  <a14:useLocalDpi xmlns:a14="http://schemas.microsoft.com/office/drawing/2010/main"/>
                </a:ext>
              </a:extLst>
            </a:blip>
            <a:stretch>
              <a:fillRect/>
            </a:stretch>
          </p:blipFill>
          <p:spPr>
            <a:xfrm>
              <a:off x="3093091" y="4471152"/>
              <a:ext cx="540000" cy="442800"/>
            </a:xfrm>
            <a:prstGeom prst="rect">
              <a:avLst/>
            </a:prstGeom>
          </p:spPr>
        </p:pic>
        <p:pic>
          <p:nvPicPr>
            <p:cNvPr id="69" name="图片 68">
              <a:extLst>
                <a:ext uri="{FF2B5EF4-FFF2-40B4-BE49-F238E27FC236}">
                  <a16:creationId xmlns="" xmlns:a14="http://schemas.microsoft.com/office/drawing/2010/main" xmlns:p14="http://schemas.microsoft.com/office/powerpoint/2010/main" xmlns:a16="http://schemas.microsoft.com/office/drawing/2014/main" id="{60FB5A58-BFFA-4208-9B26-9CD3F0E567C0}"/>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050961" y="4471853"/>
              <a:ext cx="540000" cy="442800"/>
            </a:xfrm>
            <a:prstGeom prst="rect">
              <a:avLst/>
            </a:prstGeom>
          </p:spPr>
        </p:pic>
        <p:cxnSp>
          <p:nvCxnSpPr>
            <p:cNvPr id="71" name="直接连接符 70">
              <a:extLst>
                <a:ext uri="{FF2B5EF4-FFF2-40B4-BE49-F238E27FC236}">
                  <a16:creationId xmlns="" xmlns:a14="http://schemas.microsoft.com/office/drawing/2010/main" xmlns:p14="http://schemas.microsoft.com/office/powerpoint/2010/main" xmlns:a16="http://schemas.microsoft.com/office/drawing/2014/main" id="{D252320A-1FE6-424C-ADC5-E35B82C20533}"/>
                </a:ext>
              </a:extLst>
            </p:cNvPr>
            <p:cNvCxnSpPr>
              <a:cxnSpLocks/>
              <a:stCxn id="69" idx="3"/>
              <a:endCxn id="20" idx="1"/>
            </p:cNvCxnSpPr>
            <p:nvPr/>
          </p:nvCxnSpPr>
          <p:spPr>
            <a:xfrm flipV="1">
              <a:off x="2590961" y="4692552"/>
              <a:ext cx="502130" cy="701"/>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77" name="矩形 76">
            <a:extLst>
              <a:ext uri="{FF2B5EF4-FFF2-40B4-BE49-F238E27FC236}">
                <a16:creationId xmlns="" xmlns:a14="http://schemas.microsoft.com/office/drawing/2010/main" xmlns:p14="http://schemas.microsoft.com/office/powerpoint/2010/main" xmlns:a16="http://schemas.microsoft.com/office/drawing/2014/main" id="{A8F1D81E-B98C-48D6-A68D-0313644C7F56}"/>
              </a:ext>
            </a:extLst>
          </p:cNvPr>
          <p:cNvSpPr/>
          <p:nvPr/>
        </p:nvSpPr>
        <p:spPr>
          <a:xfrm>
            <a:off x="4280010" y="4740521"/>
            <a:ext cx="3440055" cy="1265090"/>
          </a:xfrm>
          <a:prstGeom prst="rect">
            <a:avLst/>
          </a:prstGeom>
        </p:spPr>
        <p:txBody>
          <a:bodyPr wrap="square">
            <a:noAutofit/>
          </a:bodyPr>
          <a:lstStyle/>
          <a:p>
            <a:pPr marL="342900" indent="-342900" fontAlgn="ctr">
              <a:lnSpc>
                <a:spcPct val="130000"/>
              </a:lnSpc>
              <a:buAutoNum type="arabicPeriod"/>
            </a:pPr>
            <a:r>
              <a:rPr lang="en-US" sz="1200" dirty="0"/>
              <a:t>Pre-configuration</a:t>
            </a:r>
          </a:p>
          <a:p>
            <a:pPr marL="342900" indent="-342900" fontAlgn="ctr">
              <a:lnSpc>
                <a:spcPct val="130000"/>
              </a:lnSpc>
              <a:buAutoNum type="arabicPeriod"/>
            </a:pPr>
            <a:r>
              <a:rPr lang="en-US" sz="1200" dirty="0"/>
              <a:t>Obtaining registration information through the DHCP server</a:t>
            </a:r>
          </a:p>
          <a:p>
            <a:pPr marL="342900" indent="-342900" fontAlgn="ctr">
              <a:lnSpc>
                <a:spcPct val="130000"/>
              </a:lnSpc>
              <a:buAutoNum type="arabicPeriod"/>
            </a:pPr>
            <a:r>
              <a:rPr lang="en-US" sz="1200" dirty="0"/>
              <a:t>Automatic device registration and login</a:t>
            </a:r>
          </a:p>
          <a:p>
            <a:pPr marL="342900" indent="-342900" fontAlgn="ctr">
              <a:lnSpc>
                <a:spcPct val="130000"/>
              </a:lnSpc>
              <a:buAutoNum type="arabicPeriod"/>
            </a:pPr>
            <a:r>
              <a:rPr lang="en-US" sz="1200" dirty="0"/>
              <a:t>Automatic configuration delivery</a:t>
            </a:r>
          </a:p>
        </p:txBody>
      </p:sp>
      <p:grpSp>
        <p:nvGrpSpPr>
          <p:cNvPr id="87" name="组合 86">
            <a:extLst>
              <a:ext uri="{FF2B5EF4-FFF2-40B4-BE49-F238E27FC236}">
                <a16:creationId xmlns="" xmlns:a14="http://schemas.microsoft.com/office/drawing/2010/main" xmlns:p14="http://schemas.microsoft.com/office/powerpoint/2010/main" xmlns:a16="http://schemas.microsoft.com/office/drawing/2014/main" id="{27255395-B50C-4CCD-A9EB-DCD0263C785E}"/>
              </a:ext>
            </a:extLst>
          </p:cNvPr>
          <p:cNvGrpSpPr/>
          <p:nvPr/>
        </p:nvGrpSpPr>
        <p:grpSpPr>
          <a:xfrm>
            <a:off x="4781550" y="3747576"/>
            <a:ext cx="2002869" cy="918784"/>
            <a:chOff x="4923535" y="3772527"/>
            <a:chExt cx="2489734" cy="1142126"/>
          </a:xfrm>
        </p:grpSpPr>
        <p:pic>
          <p:nvPicPr>
            <p:cNvPr id="80" name="图片 79">
              <a:extLst>
                <a:ext uri="{FF2B5EF4-FFF2-40B4-BE49-F238E27FC236}">
                  <a16:creationId xmlns="" xmlns:a14="http://schemas.microsoft.com/office/drawing/2010/main" xmlns:p14="http://schemas.microsoft.com/office/powerpoint/2010/main" xmlns:a16="http://schemas.microsoft.com/office/drawing/2014/main" id="{90BEB208-6C79-43B4-9B6D-43B31391C809}"/>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923535" y="4471853"/>
              <a:ext cx="540000" cy="442800"/>
            </a:xfrm>
            <a:prstGeom prst="rect">
              <a:avLst/>
            </a:prstGeom>
          </p:spPr>
        </p:pic>
        <p:grpSp>
          <p:nvGrpSpPr>
            <p:cNvPr id="86" name="组合 85">
              <a:extLst>
                <a:ext uri="{FF2B5EF4-FFF2-40B4-BE49-F238E27FC236}">
                  <a16:creationId xmlns="" xmlns:a14="http://schemas.microsoft.com/office/drawing/2010/main" xmlns:p14="http://schemas.microsoft.com/office/powerpoint/2010/main" xmlns:a16="http://schemas.microsoft.com/office/drawing/2014/main" id="{B455BBCC-626E-46BC-A281-E3E7478B44E8}"/>
                </a:ext>
              </a:extLst>
            </p:cNvPr>
            <p:cNvGrpSpPr/>
            <p:nvPr/>
          </p:nvGrpSpPr>
          <p:grpSpPr>
            <a:xfrm>
              <a:off x="5463535" y="3772527"/>
              <a:ext cx="1409734" cy="1141425"/>
              <a:chOff x="5463535" y="3772527"/>
              <a:chExt cx="1409734" cy="1141425"/>
            </a:xfrm>
          </p:grpSpPr>
          <p:pic>
            <p:nvPicPr>
              <p:cNvPr id="19" name="Picture 2" descr="G:\做的项目\公共\扁平图标切换\更新2015_01_21\oss扁平图标库2015_01_21更新-04.png">
                <a:extLst>
                  <a:ext uri="{FF2B5EF4-FFF2-40B4-BE49-F238E27FC236}">
                    <a16:creationId xmlns="" xmlns:a14="http://schemas.microsoft.com/office/drawing/2010/main" xmlns:p14="http://schemas.microsoft.com/office/powerpoint/2010/main" xmlns:a16="http://schemas.microsoft.com/office/drawing/2014/main" id="{5D99BBE7-5835-485B-B72D-3CE0125D8144}"/>
                  </a:ext>
                </a:extLst>
              </p:cNvPr>
              <p:cNvPicPr>
                <a:picLocks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5898216" y="3772527"/>
                <a:ext cx="540000" cy="442800"/>
              </a:xfrm>
              <a:prstGeom prst="rect">
                <a:avLst/>
              </a:prstGeom>
              <a:noFill/>
            </p:spPr>
          </p:pic>
          <p:pic>
            <p:nvPicPr>
              <p:cNvPr id="79" name="图片 78" descr="接入交换机.png">
                <a:extLst>
                  <a:ext uri="{FF2B5EF4-FFF2-40B4-BE49-F238E27FC236}">
                    <a16:creationId xmlns="" xmlns:a14="http://schemas.microsoft.com/office/drawing/2010/main" xmlns:p14="http://schemas.microsoft.com/office/powerpoint/2010/main" xmlns:a16="http://schemas.microsoft.com/office/drawing/2014/main" id="{4CEC3FAD-2E56-4135-8E5A-777C6AFF893D}"/>
                  </a:ext>
                </a:extLst>
              </p:cNvPr>
              <p:cNvPicPr>
                <a:picLocks/>
              </p:cNvPicPr>
              <p:nvPr/>
            </p:nvPicPr>
            <p:blipFill>
              <a:blip r:embed="rId6" cstate="print">
                <a:extLst>
                  <a:ext uri="{28A0092B-C50C-407E-A947-70E740481C1C}">
                    <a14:useLocalDpi xmlns:a14="http://schemas.microsoft.com/office/drawing/2010/main"/>
                  </a:ext>
                </a:extLst>
              </a:blip>
              <a:stretch>
                <a:fillRect/>
              </a:stretch>
            </p:blipFill>
            <p:spPr>
              <a:xfrm>
                <a:off x="5891127" y="4471152"/>
                <a:ext cx="540000" cy="442800"/>
              </a:xfrm>
              <a:prstGeom prst="rect">
                <a:avLst/>
              </a:prstGeom>
            </p:spPr>
          </p:pic>
          <p:cxnSp>
            <p:nvCxnSpPr>
              <p:cNvPr id="81" name="直接连接符 80">
                <a:extLst>
                  <a:ext uri="{FF2B5EF4-FFF2-40B4-BE49-F238E27FC236}">
                    <a16:creationId xmlns="" xmlns:a14="http://schemas.microsoft.com/office/drawing/2010/main" xmlns:p14="http://schemas.microsoft.com/office/powerpoint/2010/main" xmlns:a16="http://schemas.microsoft.com/office/drawing/2014/main" id="{84DB49A3-C0C5-4BD6-8614-0EA11C88424F}"/>
                  </a:ext>
                </a:extLst>
              </p:cNvPr>
              <p:cNvCxnSpPr>
                <a:cxnSpLocks/>
                <a:stCxn id="80" idx="3"/>
                <a:endCxn id="79" idx="1"/>
              </p:cNvCxnSpPr>
              <p:nvPr/>
            </p:nvCxnSpPr>
            <p:spPr>
              <a:xfrm flipV="1">
                <a:off x="5463535" y="4692552"/>
                <a:ext cx="427592" cy="7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4="http://schemas.microsoft.com/office/drawing/2010/main" xmlns:p14="http://schemas.microsoft.com/office/powerpoint/2010/main" xmlns:a16="http://schemas.microsoft.com/office/drawing/2014/main" id="{FAAA2419-BD0A-4FA6-BDCE-C015DD729866}"/>
                  </a:ext>
                </a:extLst>
              </p:cNvPr>
              <p:cNvCxnSpPr>
                <a:cxnSpLocks/>
                <a:stCxn id="79" idx="0"/>
                <a:endCxn id="19" idx="2"/>
              </p:cNvCxnSpPr>
              <p:nvPr/>
            </p:nvCxnSpPr>
            <p:spPr>
              <a:xfrm flipV="1">
                <a:off x="6161127" y="4215327"/>
                <a:ext cx="7089" cy="25582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 xmlns:a14="http://schemas.microsoft.com/office/drawing/2010/main" xmlns:p14="http://schemas.microsoft.com/office/powerpoint/2010/main" xmlns:a16="http://schemas.microsoft.com/office/drawing/2014/main" id="{072D7144-B6D6-41B4-A6A0-4354F265045C}"/>
                  </a:ext>
                </a:extLst>
              </p:cNvPr>
              <p:cNvCxnSpPr>
                <a:cxnSpLocks/>
                <a:stCxn id="88" idx="1"/>
                <a:endCxn id="79" idx="3"/>
              </p:cNvCxnSpPr>
              <p:nvPr/>
            </p:nvCxnSpPr>
            <p:spPr>
              <a:xfrm flipH="1" flipV="1">
                <a:off x="6431127" y="4692552"/>
                <a:ext cx="442142" cy="701"/>
              </a:xfrm>
              <a:prstGeom prst="line">
                <a:avLst/>
              </a:prstGeom>
              <a:ln w="19050"/>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 xmlns:a14="http://schemas.microsoft.com/office/drawing/2010/main" xmlns:p14="http://schemas.microsoft.com/office/powerpoint/2010/main" xmlns:a16="http://schemas.microsoft.com/office/drawing/2014/main" id="{4F6659F2-D31C-4FAE-86B5-65A711003978}"/>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873269" y="4471853"/>
              <a:ext cx="540000" cy="442800"/>
            </a:xfrm>
            <a:prstGeom prst="rect">
              <a:avLst/>
            </a:prstGeom>
          </p:spPr>
        </p:pic>
      </p:grpSp>
      <p:grpSp>
        <p:nvGrpSpPr>
          <p:cNvPr id="114" name="组合 113">
            <a:extLst>
              <a:ext uri="{FF2B5EF4-FFF2-40B4-BE49-F238E27FC236}">
                <a16:creationId xmlns="" xmlns:a14="http://schemas.microsoft.com/office/drawing/2010/main" xmlns:p14="http://schemas.microsoft.com/office/powerpoint/2010/main" xmlns:a16="http://schemas.microsoft.com/office/drawing/2014/main" id="{DB728B5E-8107-4FAB-8F0F-A7B86B30B8EB}"/>
              </a:ext>
            </a:extLst>
          </p:cNvPr>
          <p:cNvGrpSpPr/>
          <p:nvPr/>
        </p:nvGrpSpPr>
        <p:grpSpPr>
          <a:xfrm>
            <a:off x="9000797" y="3795203"/>
            <a:ext cx="1799370" cy="822966"/>
            <a:chOff x="8183906" y="3823888"/>
            <a:chExt cx="2497195" cy="1142126"/>
          </a:xfrm>
        </p:grpSpPr>
        <p:pic>
          <p:nvPicPr>
            <p:cNvPr id="26" name="图片 25">
              <a:extLst>
                <a:ext uri="{FF2B5EF4-FFF2-40B4-BE49-F238E27FC236}">
                  <a16:creationId xmlns="" xmlns:a14="http://schemas.microsoft.com/office/drawing/2010/main" xmlns:p14="http://schemas.microsoft.com/office/powerpoint/2010/main" xmlns:a16="http://schemas.microsoft.com/office/drawing/2014/main" id="{0E3C505E-80DD-466B-97D0-412DDF52303D}"/>
                </a:ext>
              </a:extLst>
            </p:cNvPr>
            <p:cNvPicPr>
              <a:picLocks/>
            </p:cNvPicPr>
            <p:nvPr/>
          </p:nvPicPr>
          <p:blipFill>
            <a:blip r:embed="rId9" cstate="print">
              <a:extLst>
                <a:ext uri="{28A0092B-C50C-407E-A947-70E740481C1C}">
                  <a14:useLocalDpi xmlns:a14="http://schemas.microsoft.com/office/drawing/2010/main"/>
                </a:ext>
              </a:extLst>
            </a:blip>
            <a:stretch>
              <a:fillRect/>
            </a:stretch>
          </p:blipFill>
          <p:spPr>
            <a:xfrm>
              <a:off x="8183906" y="3827520"/>
              <a:ext cx="540000" cy="442800"/>
            </a:xfrm>
            <a:prstGeom prst="rect">
              <a:avLst/>
            </a:prstGeom>
          </p:spPr>
        </p:pic>
        <p:grpSp>
          <p:nvGrpSpPr>
            <p:cNvPr id="101" name="组合 100">
              <a:extLst>
                <a:ext uri="{FF2B5EF4-FFF2-40B4-BE49-F238E27FC236}">
                  <a16:creationId xmlns="" xmlns:a14="http://schemas.microsoft.com/office/drawing/2010/main" xmlns:p14="http://schemas.microsoft.com/office/powerpoint/2010/main" xmlns:a16="http://schemas.microsoft.com/office/drawing/2014/main" id="{E72ADDB5-17DC-4386-83A0-B35C24D65403}"/>
                </a:ext>
              </a:extLst>
            </p:cNvPr>
            <p:cNvGrpSpPr/>
            <p:nvPr/>
          </p:nvGrpSpPr>
          <p:grpSpPr>
            <a:xfrm>
              <a:off x="8191367" y="3823888"/>
              <a:ext cx="2489734" cy="1142126"/>
              <a:chOff x="4923535" y="3772527"/>
              <a:chExt cx="2489734" cy="1142126"/>
            </a:xfrm>
          </p:grpSpPr>
          <p:pic>
            <p:nvPicPr>
              <p:cNvPr id="102" name="图片 101">
                <a:extLst>
                  <a:ext uri="{FF2B5EF4-FFF2-40B4-BE49-F238E27FC236}">
                    <a16:creationId xmlns="" xmlns:a14="http://schemas.microsoft.com/office/drawing/2010/main" xmlns:p14="http://schemas.microsoft.com/office/powerpoint/2010/main" xmlns:a16="http://schemas.microsoft.com/office/drawing/2014/main" id="{4678CAAA-3319-481C-BA5A-8362212E7687}"/>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923535" y="4471853"/>
                <a:ext cx="540000" cy="442800"/>
              </a:xfrm>
              <a:prstGeom prst="rect">
                <a:avLst/>
              </a:prstGeom>
            </p:spPr>
          </p:pic>
          <p:grpSp>
            <p:nvGrpSpPr>
              <p:cNvPr id="103" name="组合 102">
                <a:extLst>
                  <a:ext uri="{FF2B5EF4-FFF2-40B4-BE49-F238E27FC236}">
                    <a16:creationId xmlns="" xmlns:a14="http://schemas.microsoft.com/office/drawing/2010/main" xmlns:p14="http://schemas.microsoft.com/office/powerpoint/2010/main" xmlns:a16="http://schemas.microsoft.com/office/drawing/2014/main" id="{B1B63A96-4FB1-4BED-AA29-5CA4DAD90EDB}"/>
                  </a:ext>
                </a:extLst>
              </p:cNvPr>
              <p:cNvGrpSpPr/>
              <p:nvPr/>
            </p:nvGrpSpPr>
            <p:grpSpPr>
              <a:xfrm>
                <a:off x="5456074" y="3772527"/>
                <a:ext cx="1417195" cy="1141425"/>
                <a:chOff x="5456074" y="3772527"/>
                <a:chExt cx="1417195" cy="1141425"/>
              </a:xfrm>
            </p:grpSpPr>
            <p:pic>
              <p:nvPicPr>
                <p:cNvPr id="105" name="Picture 2" descr="G:\做的项目\公共\扁平图标切换\更新2015_01_21\oss扁平图标库2015_01_21更新-04.png">
                  <a:extLst>
                    <a:ext uri="{FF2B5EF4-FFF2-40B4-BE49-F238E27FC236}">
                      <a16:creationId xmlns="" xmlns:a14="http://schemas.microsoft.com/office/drawing/2010/main" xmlns:p14="http://schemas.microsoft.com/office/powerpoint/2010/main" xmlns:a16="http://schemas.microsoft.com/office/drawing/2014/main" id="{B6A859ED-D969-4959-9776-FB3736056427}"/>
                    </a:ext>
                  </a:extLst>
                </p:cNvPr>
                <p:cNvPicPr>
                  <a:picLocks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5898216" y="3772527"/>
                  <a:ext cx="540000" cy="442800"/>
                </a:xfrm>
                <a:prstGeom prst="rect">
                  <a:avLst/>
                </a:prstGeom>
                <a:noFill/>
              </p:spPr>
            </p:pic>
            <p:pic>
              <p:nvPicPr>
                <p:cNvPr id="106" name="图片 105" descr="接入交换机.png">
                  <a:extLst>
                    <a:ext uri="{FF2B5EF4-FFF2-40B4-BE49-F238E27FC236}">
                      <a16:creationId xmlns="" xmlns:a14="http://schemas.microsoft.com/office/drawing/2010/main" xmlns:p14="http://schemas.microsoft.com/office/powerpoint/2010/main" xmlns:a16="http://schemas.microsoft.com/office/drawing/2014/main" id="{0DDFD113-A3D2-458E-A418-1094F6A770B1}"/>
                    </a:ext>
                  </a:extLst>
                </p:cNvPr>
                <p:cNvPicPr>
                  <a:picLocks/>
                </p:cNvPicPr>
                <p:nvPr/>
              </p:nvPicPr>
              <p:blipFill>
                <a:blip r:embed="rId6" cstate="print">
                  <a:extLst>
                    <a:ext uri="{28A0092B-C50C-407E-A947-70E740481C1C}">
                      <a14:useLocalDpi xmlns:a14="http://schemas.microsoft.com/office/drawing/2010/main"/>
                    </a:ext>
                  </a:extLst>
                </a:blip>
                <a:stretch>
                  <a:fillRect/>
                </a:stretch>
              </p:blipFill>
              <p:spPr>
                <a:xfrm>
                  <a:off x="5891127" y="4471152"/>
                  <a:ext cx="540000" cy="442800"/>
                </a:xfrm>
                <a:prstGeom prst="rect">
                  <a:avLst/>
                </a:prstGeom>
              </p:spPr>
            </p:pic>
            <p:cxnSp>
              <p:nvCxnSpPr>
                <p:cNvPr id="107" name="直接连接符 106">
                  <a:extLst>
                    <a:ext uri="{FF2B5EF4-FFF2-40B4-BE49-F238E27FC236}">
                      <a16:creationId xmlns="" xmlns:a14="http://schemas.microsoft.com/office/drawing/2010/main" xmlns:p14="http://schemas.microsoft.com/office/powerpoint/2010/main" xmlns:a16="http://schemas.microsoft.com/office/drawing/2014/main" id="{35359C92-6616-48EF-A1A2-024C05FE87D2}"/>
                    </a:ext>
                  </a:extLst>
                </p:cNvPr>
                <p:cNvCxnSpPr>
                  <a:cxnSpLocks/>
                  <a:stCxn id="102" idx="3"/>
                  <a:endCxn id="106" idx="1"/>
                </p:cNvCxnSpPr>
                <p:nvPr/>
              </p:nvCxnSpPr>
              <p:spPr>
                <a:xfrm flipV="1">
                  <a:off x="5463535" y="4692552"/>
                  <a:ext cx="427592" cy="7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 xmlns:a14="http://schemas.microsoft.com/office/drawing/2010/main" xmlns:p14="http://schemas.microsoft.com/office/powerpoint/2010/main" xmlns:a16="http://schemas.microsoft.com/office/drawing/2014/main" id="{E7F0628B-EAE8-4A97-BFE8-7874F5F2F4B0}"/>
                    </a:ext>
                  </a:extLst>
                </p:cNvPr>
                <p:cNvCxnSpPr>
                  <a:cxnSpLocks/>
                  <a:stCxn id="106" idx="0"/>
                  <a:endCxn id="105" idx="2"/>
                </p:cNvCxnSpPr>
                <p:nvPr/>
              </p:nvCxnSpPr>
              <p:spPr>
                <a:xfrm flipV="1">
                  <a:off x="6161127" y="4215327"/>
                  <a:ext cx="7089" cy="25582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4="http://schemas.microsoft.com/office/drawing/2010/main" xmlns:p14="http://schemas.microsoft.com/office/powerpoint/2010/main" xmlns:a16="http://schemas.microsoft.com/office/drawing/2014/main" id="{26026EA4-CEFE-4E4D-B950-0E96643C0636}"/>
                    </a:ext>
                  </a:extLst>
                </p:cNvPr>
                <p:cNvCxnSpPr>
                  <a:cxnSpLocks/>
                  <a:stCxn id="104" idx="1"/>
                  <a:endCxn id="106" idx="3"/>
                </p:cNvCxnSpPr>
                <p:nvPr/>
              </p:nvCxnSpPr>
              <p:spPr>
                <a:xfrm flipH="1" flipV="1">
                  <a:off x="6431127" y="4692552"/>
                  <a:ext cx="442142" cy="7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4="http://schemas.microsoft.com/office/drawing/2010/main" xmlns:p14="http://schemas.microsoft.com/office/powerpoint/2010/main" xmlns:a16="http://schemas.microsoft.com/office/drawing/2014/main" id="{274323DB-DA3B-4A73-94BC-B62F5B390263}"/>
                    </a:ext>
                  </a:extLst>
                </p:cNvPr>
                <p:cNvCxnSpPr>
                  <a:cxnSpLocks/>
                  <a:stCxn id="26" idx="3"/>
                  <a:endCxn id="105" idx="1"/>
                </p:cNvCxnSpPr>
                <p:nvPr/>
              </p:nvCxnSpPr>
              <p:spPr>
                <a:xfrm flipV="1">
                  <a:off x="5456074" y="3993927"/>
                  <a:ext cx="442142" cy="3632"/>
                </a:xfrm>
                <a:prstGeom prst="line">
                  <a:avLst/>
                </a:prstGeom>
                <a:ln w="19050"/>
              </p:spPr>
              <p:style>
                <a:lnRef idx="1">
                  <a:schemeClr val="accent1"/>
                </a:lnRef>
                <a:fillRef idx="0">
                  <a:schemeClr val="accent1"/>
                </a:fillRef>
                <a:effectRef idx="0">
                  <a:schemeClr val="accent1"/>
                </a:effectRef>
                <a:fontRef idx="minor">
                  <a:schemeClr val="tx1"/>
                </a:fontRef>
              </p:style>
            </p:cxnSp>
          </p:grpSp>
          <p:pic>
            <p:nvPicPr>
              <p:cNvPr id="104" name="图片 103">
                <a:extLst>
                  <a:ext uri="{FF2B5EF4-FFF2-40B4-BE49-F238E27FC236}">
                    <a16:creationId xmlns="" xmlns:a14="http://schemas.microsoft.com/office/drawing/2010/main" xmlns:p14="http://schemas.microsoft.com/office/powerpoint/2010/main" xmlns:a16="http://schemas.microsoft.com/office/drawing/2014/main" id="{54FFBE1B-4A3F-4E3F-872E-9E3646F59E3B}"/>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873269" y="4471853"/>
                <a:ext cx="540000" cy="442800"/>
              </a:xfrm>
              <a:prstGeom prst="rect">
                <a:avLst/>
              </a:prstGeom>
            </p:spPr>
          </p:pic>
        </p:grpSp>
      </p:grpSp>
      <p:sp>
        <p:nvSpPr>
          <p:cNvPr id="119" name="圆角矩形 75">
            <a:extLst>
              <a:ext uri="{FF2B5EF4-FFF2-40B4-BE49-F238E27FC236}">
                <a16:creationId xmlns="" xmlns:a14="http://schemas.microsoft.com/office/drawing/2010/main" xmlns:p14="http://schemas.microsoft.com/office/powerpoint/2010/main" xmlns:a16="http://schemas.microsoft.com/office/drawing/2014/main" id="{1F1DFB5D-C5DB-4914-BCCC-BC853AB8E717}"/>
              </a:ext>
            </a:extLst>
          </p:cNvPr>
          <p:cNvSpPr/>
          <p:nvPr/>
        </p:nvSpPr>
        <p:spPr>
          <a:xfrm>
            <a:off x="475109" y="1255992"/>
            <a:ext cx="3664135" cy="495805"/>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r>
              <a:rPr lang="en-US" sz="1400" b="1" dirty="0">
                <a:solidFill>
                  <a:prstClr val="white"/>
                </a:solidFill>
              </a:rPr>
              <a:t>Deployment Through Barcode Scanning</a:t>
            </a:r>
            <a:endParaRPr lang="en-US" altLang="zh-CN" sz="1400" b="1" dirty="0">
              <a:solidFill>
                <a:prstClr val="white"/>
              </a:solidFill>
            </a:endParaRPr>
          </a:p>
        </p:txBody>
      </p:sp>
      <p:sp>
        <p:nvSpPr>
          <p:cNvPr id="120" name="圆角矩形 75">
            <a:extLst>
              <a:ext uri="{FF2B5EF4-FFF2-40B4-BE49-F238E27FC236}">
                <a16:creationId xmlns="" xmlns:a14="http://schemas.microsoft.com/office/drawing/2010/main" xmlns:p14="http://schemas.microsoft.com/office/powerpoint/2010/main" xmlns:a16="http://schemas.microsoft.com/office/drawing/2014/main" id="{3E0051CE-7D60-4E8A-85DD-67E8C9FC39E1}"/>
              </a:ext>
            </a:extLst>
          </p:cNvPr>
          <p:cNvSpPr/>
          <p:nvPr/>
        </p:nvSpPr>
        <p:spPr>
          <a:xfrm>
            <a:off x="478243" y="1828800"/>
            <a:ext cx="3664135" cy="45529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endParaRPr>
          </a:p>
        </p:txBody>
      </p:sp>
      <p:sp>
        <p:nvSpPr>
          <p:cNvPr id="123" name="圆角矩形 75">
            <a:extLst>
              <a:ext uri="{FF2B5EF4-FFF2-40B4-BE49-F238E27FC236}">
                <a16:creationId xmlns="" xmlns:a14="http://schemas.microsoft.com/office/drawing/2010/main" xmlns:p14="http://schemas.microsoft.com/office/powerpoint/2010/main" xmlns:a16="http://schemas.microsoft.com/office/drawing/2014/main" id="{A1816BE9-EE06-4469-AC00-827013873EBE}"/>
              </a:ext>
            </a:extLst>
          </p:cNvPr>
          <p:cNvSpPr/>
          <p:nvPr/>
        </p:nvSpPr>
        <p:spPr>
          <a:xfrm>
            <a:off x="4183668" y="1255992"/>
            <a:ext cx="3664135" cy="495805"/>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r>
              <a:rPr lang="en-US" sz="1400" b="1" dirty="0">
                <a:solidFill>
                  <a:prstClr val="white"/>
                </a:solidFill>
              </a:rPr>
              <a:t>DHCP-based Deployment</a:t>
            </a:r>
          </a:p>
        </p:txBody>
      </p:sp>
      <p:sp>
        <p:nvSpPr>
          <p:cNvPr id="124" name="圆角矩形 75">
            <a:extLst>
              <a:ext uri="{FF2B5EF4-FFF2-40B4-BE49-F238E27FC236}">
                <a16:creationId xmlns="" xmlns:a14="http://schemas.microsoft.com/office/drawing/2010/main" xmlns:p14="http://schemas.microsoft.com/office/powerpoint/2010/main" xmlns:a16="http://schemas.microsoft.com/office/drawing/2014/main" id="{06B862CA-F0FB-41A2-AE7E-403CF9822B72}"/>
              </a:ext>
            </a:extLst>
          </p:cNvPr>
          <p:cNvSpPr/>
          <p:nvPr/>
        </p:nvSpPr>
        <p:spPr>
          <a:xfrm>
            <a:off x="4186802" y="1828800"/>
            <a:ext cx="3664135" cy="45529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endParaRPr>
          </a:p>
        </p:txBody>
      </p:sp>
      <p:sp>
        <p:nvSpPr>
          <p:cNvPr id="125" name="圆角矩形 75">
            <a:extLst>
              <a:ext uri="{FF2B5EF4-FFF2-40B4-BE49-F238E27FC236}">
                <a16:creationId xmlns="" xmlns:a14="http://schemas.microsoft.com/office/drawing/2010/main" xmlns:p14="http://schemas.microsoft.com/office/powerpoint/2010/main" xmlns:a16="http://schemas.microsoft.com/office/drawing/2014/main" id="{4C04B3AD-4290-45FE-B9A6-D5BE00051EFC}"/>
              </a:ext>
            </a:extLst>
          </p:cNvPr>
          <p:cNvSpPr/>
          <p:nvPr/>
        </p:nvSpPr>
        <p:spPr>
          <a:xfrm>
            <a:off x="7939441" y="1255992"/>
            <a:ext cx="3718495" cy="495805"/>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r>
              <a:rPr lang="en-US" sz="1400" b="1" dirty="0">
                <a:solidFill>
                  <a:prstClr val="white"/>
                </a:solidFill>
              </a:rPr>
              <a:t>Deployment Through the Registration Center</a:t>
            </a:r>
          </a:p>
        </p:txBody>
      </p:sp>
      <p:sp>
        <p:nvSpPr>
          <p:cNvPr id="126" name="圆角矩形 75">
            <a:extLst>
              <a:ext uri="{FF2B5EF4-FFF2-40B4-BE49-F238E27FC236}">
                <a16:creationId xmlns="" xmlns:a14="http://schemas.microsoft.com/office/drawing/2010/main" xmlns:p14="http://schemas.microsoft.com/office/powerpoint/2010/main" xmlns:a16="http://schemas.microsoft.com/office/drawing/2014/main" id="{EC5EF4B1-AA50-44B0-911B-6623208AC736}"/>
              </a:ext>
            </a:extLst>
          </p:cNvPr>
          <p:cNvSpPr/>
          <p:nvPr/>
        </p:nvSpPr>
        <p:spPr>
          <a:xfrm>
            <a:off x="7942575" y="1828800"/>
            <a:ext cx="3718495" cy="45529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endParaRPr>
          </a:p>
        </p:txBody>
      </p:sp>
      <p:sp>
        <p:nvSpPr>
          <p:cNvPr id="127" name="AutoShape 10">
            <a:extLst>
              <a:ext uri="{FF2B5EF4-FFF2-40B4-BE49-F238E27FC236}">
                <a16:creationId xmlns="" xmlns:a14="http://schemas.microsoft.com/office/drawing/2010/main" xmlns:p14="http://schemas.microsoft.com/office/powerpoint/2010/main" xmlns:a16="http://schemas.microsoft.com/office/drawing/2014/main" id="{11F42D12-229D-4AED-BE9C-DE6EAFA1F729}"/>
              </a:ext>
            </a:extLst>
          </p:cNvPr>
          <p:cNvSpPr>
            <a:spLocks noChangeArrowheads="1"/>
          </p:cNvSpPr>
          <p:nvPr/>
        </p:nvSpPr>
        <p:spPr bwMode="auto">
          <a:xfrm rot="10800000">
            <a:off x="4574015" y="2445683"/>
            <a:ext cx="2265241" cy="147298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93 w 21600"/>
              <a:gd name="T13" fmla="*/ 6093 h 21600"/>
              <a:gd name="T14" fmla="*/ 15507 w 21600"/>
              <a:gd name="T15" fmla="*/ 15507 h 21600"/>
              <a:gd name="connsiteX0" fmla="*/ 0 w 21600"/>
              <a:gd name="connsiteY0" fmla="*/ 0 h 21949"/>
              <a:gd name="connsiteX1" fmla="*/ 9334 w 21600"/>
              <a:gd name="connsiteY1" fmla="*/ 21949 h 21949"/>
              <a:gd name="connsiteX2" fmla="*/ 13015 w 21600"/>
              <a:gd name="connsiteY2" fmla="*/ 21600 h 21949"/>
              <a:gd name="connsiteX3" fmla="*/ 21600 w 21600"/>
              <a:gd name="connsiteY3" fmla="*/ 0 h 21949"/>
              <a:gd name="connsiteX4" fmla="*/ 0 w 21600"/>
              <a:gd name="connsiteY4" fmla="*/ 0 h 2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949">
                <a:moveTo>
                  <a:pt x="0" y="0"/>
                </a:moveTo>
                <a:lnTo>
                  <a:pt x="9334" y="21949"/>
                </a:lnTo>
                <a:lnTo>
                  <a:pt x="13015" y="21600"/>
                </a:lnTo>
                <a:lnTo>
                  <a:pt x="21600" y="0"/>
                </a:lnTo>
                <a:lnTo>
                  <a:pt x="0" y="0"/>
                </a:lnTo>
                <a:close/>
              </a:path>
            </a:pathLst>
          </a:custGeom>
          <a:gradFill rotWithShape="1">
            <a:gsLst>
              <a:gs pos="0">
                <a:schemeClr val="bg1">
                  <a:alpha val="0"/>
                </a:schemeClr>
              </a:gs>
              <a:gs pos="67000">
                <a:srgbClr val="CCCCFF">
                  <a:alpha val="32000"/>
                </a:srgbClr>
              </a:gs>
            </a:gsLst>
            <a:lin ang="5400000" scaled="1"/>
          </a:gradFill>
          <a:ln w="9525" algn="ctr">
            <a:noFill/>
            <a:miter lim="800000"/>
            <a:headEnd/>
            <a:tailEnd/>
          </a:ln>
        </p:spPr>
        <p:txBody>
          <a:bodyPr rot="10800000" vert="eaVert" wrap="square" lIns="105556" tIns="52776" rIns="105556" bIns="52776" anchor="ctr">
            <a:noAutofit/>
          </a:bodyPr>
          <a:lstStyle/>
          <a:p>
            <a:pPr defTabSz="1218624" fontAlgn="ctr"/>
            <a:endParaRPr lang="en-US" altLang="zh-CN" sz="1200" b="1" dirty="0">
              <a:solidFill>
                <a:prstClr val="black"/>
              </a:solidFill>
            </a:endParaRPr>
          </a:p>
        </p:txBody>
      </p:sp>
      <p:pic>
        <p:nvPicPr>
          <p:cNvPr id="128" name="图片 127">
            <a:extLst>
              <a:ext uri="{FF2B5EF4-FFF2-40B4-BE49-F238E27FC236}">
                <a16:creationId xmlns="" xmlns:a14="http://schemas.microsoft.com/office/drawing/2010/main" xmlns:p14="http://schemas.microsoft.com/office/powerpoint/2010/main" xmlns:a16="http://schemas.microsoft.com/office/drawing/2014/main" id="{0F256E24-812F-41ED-893E-15654B5D6E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6135" y="1887927"/>
            <a:ext cx="1941984" cy="514612"/>
          </a:xfrm>
          <a:prstGeom prst="rect">
            <a:avLst/>
          </a:prstGeom>
        </p:spPr>
      </p:pic>
      <p:pic>
        <p:nvPicPr>
          <p:cNvPr id="129" name="图片 128">
            <a:extLst>
              <a:ext uri="{FF2B5EF4-FFF2-40B4-BE49-F238E27FC236}">
                <a16:creationId xmlns="" xmlns:a14="http://schemas.microsoft.com/office/drawing/2010/main" xmlns:p14="http://schemas.microsoft.com/office/powerpoint/2010/main" xmlns:a16="http://schemas.microsoft.com/office/drawing/2014/main" id="{3712B4F0-3544-4A00-91A6-5A5E86924A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1145" y="1863096"/>
            <a:ext cx="1941984" cy="514612"/>
          </a:xfrm>
          <a:prstGeom prst="rect">
            <a:avLst/>
          </a:prstGeom>
        </p:spPr>
      </p:pic>
      <p:sp>
        <p:nvSpPr>
          <p:cNvPr id="133" name="Oval 4">
            <a:extLst>
              <a:ext uri="{FF2B5EF4-FFF2-40B4-BE49-F238E27FC236}">
                <a16:creationId xmlns="" xmlns:a14="http://schemas.microsoft.com/office/drawing/2010/main" xmlns:p14="http://schemas.microsoft.com/office/powerpoint/2010/main" xmlns:a16="http://schemas.microsoft.com/office/drawing/2014/main" id="{1473DB11-84B0-4A69-BE1A-0CB874C2BA8C}"/>
              </a:ext>
            </a:extLst>
          </p:cNvPr>
          <p:cNvSpPr>
            <a:spLocks noChangeAspect="1"/>
          </p:cNvSpPr>
          <p:nvPr/>
        </p:nvSpPr>
        <p:spPr>
          <a:xfrm>
            <a:off x="1073317" y="201580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1</a:t>
            </a:r>
            <a:endParaRPr lang="en-US" altLang="zh-CN" sz="1100" b="1" dirty="0">
              <a:solidFill>
                <a:schemeClr val="bg1"/>
              </a:solidFill>
            </a:endParaRPr>
          </a:p>
        </p:txBody>
      </p:sp>
      <p:sp>
        <p:nvSpPr>
          <p:cNvPr id="134" name="Oval 4">
            <a:extLst>
              <a:ext uri="{FF2B5EF4-FFF2-40B4-BE49-F238E27FC236}">
                <a16:creationId xmlns="" xmlns:a14="http://schemas.microsoft.com/office/drawing/2010/main" xmlns:p14="http://schemas.microsoft.com/office/powerpoint/2010/main" xmlns:a16="http://schemas.microsoft.com/office/drawing/2014/main" id="{AD2542F2-2734-42F5-A498-86C90EB20C54}"/>
              </a:ext>
            </a:extLst>
          </p:cNvPr>
          <p:cNvSpPr>
            <a:spLocks noChangeAspect="1"/>
          </p:cNvSpPr>
          <p:nvPr/>
        </p:nvSpPr>
        <p:spPr>
          <a:xfrm>
            <a:off x="741107" y="415217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2</a:t>
            </a:r>
            <a:endParaRPr lang="en-US" altLang="zh-CN" sz="1100" b="1" dirty="0">
              <a:solidFill>
                <a:schemeClr val="bg1"/>
              </a:solidFill>
            </a:endParaRPr>
          </a:p>
        </p:txBody>
      </p:sp>
      <p:sp>
        <p:nvSpPr>
          <p:cNvPr id="135" name="Oval 4">
            <a:extLst>
              <a:ext uri="{FF2B5EF4-FFF2-40B4-BE49-F238E27FC236}">
                <a16:creationId xmlns="" xmlns:a14="http://schemas.microsoft.com/office/drawing/2010/main" xmlns:p14="http://schemas.microsoft.com/office/powerpoint/2010/main" xmlns:a16="http://schemas.microsoft.com/office/drawing/2014/main" id="{AB9ABCCC-9F99-4C18-A8EE-B41FC9776E94}"/>
              </a:ext>
            </a:extLst>
          </p:cNvPr>
          <p:cNvSpPr>
            <a:spLocks noChangeAspect="1"/>
          </p:cNvSpPr>
          <p:nvPr/>
        </p:nvSpPr>
        <p:spPr>
          <a:xfrm>
            <a:off x="3339991" y="303161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3</a:t>
            </a:r>
            <a:endParaRPr lang="en-US" altLang="zh-CN" sz="1100" b="1" dirty="0">
              <a:solidFill>
                <a:schemeClr val="bg1"/>
              </a:solidFill>
            </a:endParaRPr>
          </a:p>
        </p:txBody>
      </p:sp>
      <p:sp>
        <p:nvSpPr>
          <p:cNvPr id="136" name="Oval 4">
            <a:extLst>
              <a:ext uri="{FF2B5EF4-FFF2-40B4-BE49-F238E27FC236}">
                <a16:creationId xmlns="" xmlns:a14="http://schemas.microsoft.com/office/drawing/2010/main" xmlns:p14="http://schemas.microsoft.com/office/powerpoint/2010/main" xmlns:a16="http://schemas.microsoft.com/office/drawing/2014/main" id="{8E2D3C39-1B93-4B93-B067-B3FD56C0D9AC}"/>
              </a:ext>
            </a:extLst>
          </p:cNvPr>
          <p:cNvSpPr>
            <a:spLocks noChangeAspect="1"/>
          </p:cNvSpPr>
          <p:nvPr/>
        </p:nvSpPr>
        <p:spPr>
          <a:xfrm>
            <a:off x="1823475" y="3022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4</a:t>
            </a:r>
            <a:endParaRPr lang="en-US" altLang="zh-CN" sz="1100" b="1" dirty="0">
              <a:solidFill>
                <a:schemeClr val="bg1"/>
              </a:solidFill>
            </a:endParaRPr>
          </a:p>
        </p:txBody>
      </p:sp>
      <p:sp>
        <p:nvSpPr>
          <p:cNvPr id="137" name="Oval 4">
            <a:extLst>
              <a:ext uri="{FF2B5EF4-FFF2-40B4-BE49-F238E27FC236}">
                <a16:creationId xmlns="" xmlns:a14="http://schemas.microsoft.com/office/drawing/2010/main" xmlns:p14="http://schemas.microsoft.com/office/powerpoint/2010/main" xmlns:a16="http://schemas.microsoft.com/office/drawing/2014/main" id="{19313005-A5CF-430A-8DB5-81ECD5693864}"/>
              </a:ext>
            </a:extLst>
          </p:cNvPr>
          <p:cNvSpPr>
            <a:spLocks noChangeAspect="1"/>
          </p:cNvSpPr>
          <p:nvPr/>
        </p:nvSpPr>
        <p:spPr>
          <a:xfrm>
            <a:off x="4434451" y="201580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1</a:t>
            </a:r>
            <a:endParaRPr lang="en-US" altLang="zh-CN" sz="1100" b="1" dirty="0">
              <a:solidFill>
                <a:schemeClr val="bg1"/>
              </a:solidFill>
            </a:endParaRPr>
          </a:p>
        </p:txBody>
      </p:sp>
      <p:sp>
        <p:nvSpPr>
          <p:cNvPr id="138" name="Oval 4">
            <a:extLst>
              <a:ext uri="{FF2B5EF4-FFF2-40B4-BE49-F238E27FC236}">
                <a16:creationId xmlns="" xmlns:a14="http://schemas.microsoft.com/office/drawing/2010/main" xmlns:p14="http://schemas.microsoft.com/office/powerpoint/2010/main" xmlns:a16="http://schemas.microsoft.com/office/drawing/2014/main" id="{A5230D36-D206-4151-B4BB-EB90474C77A7}"/>
              </a:ext>
            </a:extLst>
          </p:cNvPr>
          <p:cNvSpPr>
            <a:spLocks noChangeAspect="1"/>
          </p:cNvSpPr>
          <p:nvPr/>
        </p:nvSpPr>
        <p:spPr>
          <a:xfrm>
            <a:off x="8044623" y="201580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1</a:t>
            </a:r>
            <a:endParaRPr lang="en-US" altLang="zh-CN" sz="1100" b="1" dirty="0">
              <a:solidFill>
                <a:schemeClr val="bg1"/>
              </a:solidFill>
            </a:endParaRPr>
          </a:p>
        </p:txBody>
      </p:sp>
      <p:sp>
        <p:nvSpPr>
          <p:cNvPr id="141" name="Oval 4">
            <a:extLst>
              <a:ext uri="{FF2B5EF4-FFF2-40B4-BE49-F238E27FC236}">
                <a16:creationId xmlns="" xmlns:a14="http://schemas.microsoft.com/office/drawing/2010/main" xmlns:p14="http://schemas.microsoft.com/office/powerpoint/2010/main" xmlns:a16="http://schemas.microsoft.com/office/drawing/2014/main" id="{8A26382A-37BE-4B60-B975-61439CF5FFA8}"/>
              </a:ext>
            </a:extLst>
          </p:cNvPr>
          <p:cNvSpPr>
            <a:spLocks noChangeAspect="1"/>
          </p:cNvSpPr>
          <p:nvPr/>
        </p:nvSpPr>
        <p:spPr>
          <a:xfrm>
            <a:off x="7178302" y="409103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2</a:t>
            </a:r>
            <a:endParaRPr lang="en-US" altLang="zh-CN" sz="1100" b="1" dirty="0">
              <a:solidFill>
                <a:schemeClr val="bg1"/>
              </a:solidFill>
            </a:endParaRPr>
          </a:p>
        </p:txBody>
      </p:sp>
      <p:sp>
        <p:nvSpPr>
          <p:cNvPr id="142" name="Oval 4">
            <a:extLst>
              <a:ext uri="{FF2B5EF4-FFF2-40B4-BE49-F238E27FC236}">
                <a16:creationId xmlns="" xmlns:a14="http://schemas.microsoft.com/office/drawing/2010/main" xmlns:p14="http://schemas.microsoft.com/office/powerpoint/2010/main" xmlns:a16="http://schemas.microsoft.com/office/drawing/2014/main" id="{D7457C65-1DB8-4ABE-B44D-63205BF5B586}"/>
              </a:ext>
            </a:extLst>
          </p:cNvPr>
          <p:cNvSpPr>
            <a:spLocks noChangeAspect="1"/>
          </p:cNvSpPr>
          <p:nvPr/>
        </p:nvSpPr>
        <p:spPr>
          <a:xfrm>
            <a:off x="10288752" y="194574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2</a:t>
            </a:r>
            <a:endParaRPr lang="en-US" altLang="zh-CN" sz="1100" b="1" dirty="0">
              <a:solidFill>
                <a:schemeClr val="bg1"/>
              </a:solidFill>
            </a:endParaRPr>
          </a:p>
        </p:txBody>
      </p:sp>
      <p:sp>
        <p:nvSpPr>
          <p:cNvPr id="143" name="Oval 4">
            <a:extLst>
              <a:ext uri="{FF2B5EF4-FFF2-40B4-BE49-F238E27FC236}">
                <a16:creationId xmlns="" xmlns:a14="http://schemas.microsoft.com/office/drawing/2010/main" xmlns:p14="http://schemas.microsoft.com/office/powerpoint/2010/main" xmlns:a16="http://schemas.microsoft.com/office/drawing/2014/main" id="{10E966B7-4E40-4AB6-A3D1-9E96E729A298}"/>
              </a:ext>
            </a:extLst>
          </p:cNvPr>
          <p:cNvSpPr>
            <a:spLocks noChangeAspect="1"/>
          </p:cNvSpPr>
          <p:nvPr/>
        </p:nvSpPr>
        <p:spPr>
          <a:xfrm>
            <a:off x="6470610" y="293931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3</a:t>
            </a:r>
            <a:endParaRPr lang="en-US" altLang="zh-CN" sz="1100" b="1" dirty="0">
              <a:solidFill>
                <a:schemeClr val="bg1"/>
              </a:solidFill>
            </a:endParaRPr>
          </a:p>
        </p:txBody>
      </p:sp>
      <p:sp>
        <p:nvSpPr>
          <p:cNvPr id="144" name="Oval 4">
            <a:extLst>
              <a:ext uri="{FF2B5EF4-FFF2-40B4-BE49-F238E27FC236}">
                <a16:creationId xmlns="" xmlns:a14="http://schemas.microsoft.com/office/drawing/2010/main" xmlns:p14="http://schemas.microsoft.com/office/powerpoint/2010/main" xmlns:a16="http://schemas.microsoft.com/office/drawing/2014/main" id="{70BB6BA3-2C30-4B83-A03D-D89C4E46A1FD}"/>
              </a:ext>
            </a:extLst>
          </p:cNvPr>
          <p:cNvSpPr>
            <a:spLocks noChangeAspect="1"/>
          </p:cNvSpPr>
          <p:nvPr/>
        </p:nvSpPr>
        <p:spPr>
          <a:xfrm>
            <a:off x="11116718" y="363781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3</a:t>
            </a:r>
            <a:endParaRPr lang="en-US" altLang="zh-CN" sz="1100" b="1" dirty="0">
              <a:solidFill>
                <a:schemeClr val="bg1"/>
              </a:solidFill>
            </a:endParaRPr>
          </a:p>
        </p:txBody>
      </p:sp>
      <p:sp>
        <p:nvSpPr>
          <p:cNvPr id="145" name="Oval 4">
            <a:extLst>
              <a:ext uri="{FF2B5EF4-FFF2-40B4-BE49-F238E27FC236}">
                <a16:creationId xmlns="" xmlns:a14="http://schemas.microsoft.com/office/drawing/2010/main" xmlns:p14="http://schemas.microsoft.com/office/powerpoint/2010/main" xmlns:a16="http://schemas.microsoft.com/office/drawing/2014/main" id="{86624C17-4547-41AF-99F6-174F766FD62A}"/>
              </a:ext>
            </a:extLst>
          </p:cNvPr>
          <p:cNvSpPr>
            <a:spLocks noChangeAspect="1"/>
          </p:cNvSpPr>
          <p:nvPr/>
        </p:nvSpPr>
        <p:spPr>
          <a:xfrm>
            <a:off x="5104060" y="3022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4</a:t>
            </a:r>
            <a:endParaRPr lang="en-US" altLang="zh-CN" sz="1100" b="1" dirty="0">
              <a:solidFill>
                <a:schemeClr val="bg1"/>
              </a:solidFill>
            </a:endParaRPr>
          </a:p>
        </p:txBody>
      </p:sp>
      <p:sp>
        <p:nvSpPr>
          <p:cNvPr id="148" name="Oval 4">
            <a:extLst>
              <a:ext uri="{FF2B5EF4-FFF2-40B4-BE49-F238E27FC236}">
                <a16:creationId xmlns="" xmlns:a14="http://schemas.microsoft.com/office/drawing/2010/main" xmlns:p14="http://schemas.microsoft.com/office/powerpoint/2010/main" xmlns:a16="http://schemas.microsoft.com/office/drawing/2014/main" id="{6DA47A08-C110-46A1-88BC-279FCE49C36D}"/>
              </a:ext>
            </a:extLst>
          </p:cNvPr>
          <p:cNvSpPr>
            <a:spLocks noChangeAspect="1"/>
          </p:cNvSpPr>
          <p:nvPr/>
        </p:nvSpPr>
        <p:spPr>
          <a:xfrm>
            <a:off x="9999772" y="304616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4</a:t>
            </a:r>
            <a:endParaRPr lang="en-US" altLang="zh-CN" sz="1100" b="1" dirty="0">
              <a:solidFill>
                <a:schemeClr val="bg1"/>
              </a:solidFill>
            </a:endParaRPr>
          </a:p>
        </p:txBody>
      </p:sp>
      <p:sp>
        <p:nvSpPr>
          <p:cNvPr id="149" name="Oval 4">
            <a:extLst>
              <a:ext uri="{FF2B5EF4-FFF2-40B4-BE49-F238E27FC236}">
                <a16:creationId xmlns="" xmlns:a14="http://schemas.microsoft.com/office/drawing/2010/main" xmlns:p14="http://schemas.microsoft.com/office/powerpoint/2010/main" xmlns:a16="http://schemas.microsoft.com/office/drawing/2014/main" id="{DC6AE9EA-821F-4941-9025-B59FCF0DD482}"/>
              </a:ext>
            </a:extLst>
          </p:cNvPr>
          <p:cNvSpPr>
            <a:spLocks noChangeAspect="1"/>
          </p:cNvSpPr>
          <p:nvPr/>
        </p:nvSpPr>
        <p:spPr>
          <a:xfrm>
            <a:off x="8777955" y="3022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a:solidFill>
                  <a:schemeClr val="bg1"/>
                </a:solidFill>
              </a:rPr>
              <a:t>5</a:t>
            </a:r>
            <a:endParaRPr lang="en-US" altLang="zh-CN" sz="1100" b="1" dirty="0">
              <a:solidFill>
                <a:schemeClr val="bg1"/>
              </a:solidFill>
            </a:endParaRPr>
          </a:p>
        </p:txBody>
      </p:sp>
      <p:sp>
        <p:nvSpPr>
          <p:cNvPr id="150" name="矩形 149">
            <a:extLst>
              <a:ext uri="{FF2B5EF4-FFF2-40B4-BE49-F238E27FC236}">
                <a16:creationId xmlns="" xmlns:a14="http://schemas.microsoft.com/office/drawing/2010/main" xmlns:p14="http://schemas.microsoft.com/office/powerpoint/2010/main" xmlns:a16="http://schemas.microsoft.com/office/drawing/2014/main" id="{F69EB8E3-5B04-4999-B685-6B50B05E6C6A}"/>
              </a:ext>
            </a:extLst>
          </p:cNvPr>
          <p:cNvSpPr/>
          <p:nvPr/>
        </p:nvSpPr>
        <p:spPr>
          <a:xfrm>
            <a:off x="462142" y="4740521"/>
            <a:ext cx="3410640" cy="1592744"/>
          </a:xfrm>
          <a:prstGeom prst="rect">
            <a:avLst/>
          </a:prstGeom>
        </p:spPr>
        <p:txBody>
          <a:bodyPr wrap="square">
            <a:noAutofit/>
          </a:bodyPr>
          <a:lstStyle/>
          <a:p>
            <a:pPr marL="342900" indent="-342900" fontAlgn="ctr">
              <a:lnSpc>
                <a:spcPct val="130000"/>
              </a:lnSpc>
              <a:buAutoNum type="arabicPeriod"/>
            </a:pPr>
            <a:r>
              <a:rPr lang="en-US" sz="1200" dirty="0"/>
              <a:t>Pre-configuration</a:t>
            </a:r>
          </a:p>
          <a:p>
            <a:pPr marL="342900" indent="-342900" fontAlgn="ctr">
              <a:lnSpc>
                <a:spcPct val="130000"/>
              </a:lnSpc>
              <a:buAutoNum type="arabicPeriod"/>
            </a:pPr>
            <a:r>
              <a:rPr lang="en-US" sz="1200" dirty="0"/>
              <a:t>Deployment by scanning barcodes</a:t>
            </a:r>
          </a:p>
          <a:p>
            <a:pPr marL="342900" indent="-342900" fontAlgn="ctr">
              <a:lnSpc>
                <a:spcPct val="130000"/>
              </a:lnSpc>
              <a:buAutoNum type="arabicPeriod"/>
            </a:pPr>
            <a:r>
              <a:rPr lang="en-US" sz="1200" dirty="0"/>
              <a:t>Automatic device registration and login</a:t>
            </a:r>
          </a:p>
          <a:p>
            <a:pPr marL="342900" indent="-342900" fontAlgn="ctr">
              <a:lnSpc>
                <a:spcPct val="130000"/>
              </a:lnSpc>
              <a:buAutoNum type="arabicPeriod"/>
            </a:pPr>
            <a:r>
              <a:rPr lang="en-US" sz="1200" dirty="0"/>
              <a:t>Automatic configuration delivery</a:t>
            </a:r>
          </a:p>
        </p:txBody>
      </p:sp>
      <p:sp>
        <p:nvSpPr>
          <p:cNvPr id="82" name="矩形 81">
            <a:extLst>
              <a:ext uri="{FF2B5EF4-FFF2-40B4-BE49-F238E27FC236}">
                <a16:creationId xmlns="" xmlns:a14="http://schemas.microsoft.com/office/drawing/2010/main" xmlns:p14="http://schemas.microsoft.com/office/powerpoint/2010/main" xmlns:a16="http://schemas.microsoft.com/office/drawing/2014/main" id="{A3BEBF7C-6D00-4AAB-A635-3FFE66CA986C}"/>
              </a:ext>
            </a:extLst>
          </p:cNvPr>
          <p:cNvSpPr/>
          <p:nvPr/>
        </p:nvSpPr>
        <p:spPr>
          <a:xfrm>
            <a:off x="7996309" y="4740521"/>
            <a:ext cx="3709916" cy="1832809"/>
          </a:xfrm>
          <a:prstGeom prst="rect">
            <a:avLst/>
          </a:prstGeom>
        </p:spPr>
        <p:txBody>
          <a:bodyPr wrap="square">
            <a:noAutofit/>
          </a:bodyPr>
          <a:lstStyle/>
          <a:p>
            <a:pPr marL="342900" indent="-342900" fontAlgn="ctr">
              <a:lnSpc>
                <a:spcPct val="130000"/>
              </a:lnSpc>
              <a:buAutoNum type="arabicPeriod"/>
            </a:pPr>
            <a:r>
              <a:rPr lang="en-US" sz="1200" dirty="0"/>
              <a:t>Pre-configuration</a:t>
            </a:r>
          </a:p>
          <a:p>
            <a:pPr marL="342900" indent="-342900" fontAlgn="ctr">
              <a:lnSpc>
                <a:spcPct val="130000"/>
              </a:lnSpc>
              <a:buAutoNum type="arabicPeriod"/>
            </a:pPr>
            <a:r>
              <a:rPr lang="en-US" sz="1200" dirty="0"/>
              <a:t>Information synchronization</a:t>
            </a:r>
          </a:p>
          <a:p>
            <a:pPr marL="342900" indent="-342900" fontAlgn="ctr">
              <a:lnSpc>
                <a:spcPct val="130000"/>
              </a:lnSpc>
              <a:buAutoNum type="arabicPeriod"/>
            </a:pPr>
            <a:r>
              <a:rPr lang="en-US" sz="1200" dirty="0"/>
              <a:t>Obtaining registration information through the registration query center</a:t>
            </a:r>
          </a:p>
          <a:p>
            <a:pPr marL="342900" indent="-342900" fontAlgn="ctr">
              <a:lnSpc>
                <a:spcPct val="130000"/>
              </a:lnSpc>
              <a:buAutoNum type="arabicPeriod"/>
            </a:pPr>
            <a:r>
              <a:rPr lang="en-US" sz="1200" dirty="0"/>
              <a:t>Automatic device registration and login</a:t>
            </a:r>
          </a:p>
          <a:p>
            <a:pPr marL="342900" indent="-342900" fontAlgn="ctr">
              <a:lnSpc>
                <a:spcPct val="130000"/>
              </a:lnSpc>
              <a:buAutoNum type="arabicPeriod"/>
            </a:pPr>
            <a:r>
              <a:rPr lang="en-US" sz="1200" dirty="0"/>
              <a:t>Automatic configuration delivery</a:t>
            </a:r>
          </a:p>
        </p:txBody>
      </p:sp>
      <p:pic>
        <p:nvPicPr>
          <p:cNvPr id="74" name="图片 158" descr="SAN网络-蓝.png">
            <a:extLst>
              <a:ext uri="{FF2B5EF4-FFF2-40B4-BE49-F238E27FC236}">
                <a16:creationId xmlns="" xmlns:a14="http://schemas.microsoft.com/office/drawing/2010/main" xmlns:p14="http://schemas.microsoft.com/office/powerpoint/2010/main" xmlns:a16="http://schemas.microsoft.com/office/drawing/2014/main" id="{118558C2-4564-4B25-A532-506BEC226B79}"/>
              </a:ext>
            </a:extLst>
          </p:cNvPr>
          <p:cNvPicPr>
            <a:picLocks noChangeAspect="1"/>
          </p:cNvPicPr>
          <p:nvPr/>
        </p:nvPicPr>
        <p:blipFill>
          <a:blip r:embed="rId10"/>
          <a:stretch>
            <a:fillRect/>
          </a:stretch>
        </p:blipFill>
        <p:spPr>
          <a:xfrm>
            <a:off x="1143769" y="3946211"/>
            <a:ext cx="350045" cy="573480"/>
          </a:xfrm>
          <a:prstGeom prst="rect">
            <a:avLst/>
          </a:prstGeom>
        </p:spPr>
      </p:pic>
    </p:spTree>
    <p:extLst>
      <p:ext uri="{BB962C8B-B14F-4D97-AF65-F5344CB8AC3E}">
        <p14:creationId xmlns:p14="http://schemas.microsoft.com/office/powerpoint/2010/main" val="32302973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梯形 29">
            <a:extLst>
              <a:ext uri="{FF2B5EF4-FFF2-40B4-BE49-F238E27FC236}">
                <a16:creationId xmlns="" xmlns:a14="http://schemas.microsoft.com/office/drawing/2010/main" xmlns:p14="http://schemas.microsoft.com/office/powerpoint/2010/main" xmlns:a16="http://schemas.microsoft.com/office/drawing/2014/main" id="{E158AC1E-E691-4D2D-BFA3-6EA6F9E7C31E}"/>
              </a:ext>
            </a:extLst>
          </p:cNvPr>
          <p:cNvSpPr/>
          <p:nvPr/>
        </p:nvSpPr>
        <p:spPr>
          <a:xfrm>
            <a:off x="967740" y="3255608"/>
            <a:ext cx="3645065" cy="1630207"/>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endParaRPr>
          </a:p>
        </p:txBody>
      </p:sp>
      <p:sp>
        <p:nvSpPr>
          <p:cNvPr id="31" name="梯形 30">
            <a:extLst>
              <a:ext uri="{FF2B5EF4-FFF2-40B4-BE49-F238E27FC236}">
                <a16:creationId xmlns="" xmlns:a14="http://schemas.microsoft.com/office/drawing/2010/main" xmlns:p14="http://schemas.microsoft.com/office/powerpoint/2010/main" xmlns:a16="http://schemas.microsoft.com/office/drawing/2014/main" id="{B98E2F93-EB06-45EA-8C92-BACE3F4668B9}"/>
              </a:ext>
            </a:extLst>
          </p:cNvPr>
          <p:cNvSpPr/>
          <p:nvPr/>
        </p:nvSpPr>
        <p:spPr>
          <a:xfrm>
            <a:off x="1030905" y="2701778"/>
            <a:ext cx="3483704" cy="163493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endParaRPr>
          </a:p>
        </p:txBody>
      </p:sp>
      <p:sp>
        <p:nvSpPr>
          <p:cNvPr id="2" name="标题 1">
            <a:extLst>
              <a:ext uri="{FF2B5EF4-FFF2-40B4-BE49-F238E27FC236}">
                <a16:creationId xmlns="" xmlns:a14="http://schemas.microsoft.com/office/drawing/2010/main" xmlns:p14="http://schemas.microsoft.com/office/powerpoint/2010/main" xmlns:a16="http://schemas.microsoft.com/office/drawing/2014/main" id="{1AE7B0B9-E38B-44BD-A516-1AE2E5343904}"/>
              </a:ext>
            </a:extLst>
          </p:cNvPr>
          <p:cNvSpPr>
            <a:spLocks noGrp="1"/>
          </p:cNvSpPr>
          <p:nvPr>
            <p:ph type="title"/>
          </p:nvPr>
        </p:nvSpPr>
        <p:spPr/>
        <p:txBody>
          <a:bodyPr/>
          <a:lstStyle/>
          <a:p>
            <a:r>
              <a:rPr lang="en-US" dirty="0"/>
              <a:t>One Network for Multiple Purposes</a:t>
            </a:r>
          </a:p>
        </p:txBody>
      </p:sp>
      <p:grpSp>
        <p:nvGrpSpPr>
          <p:cNvPr id="3" name="Group 165">
            <a:extLst>
              <a:ext uri="{FF2B5EF4-FFF2-40B4-BE49-F238E27FC236}">
                <a16:creationId xmlns="" xmlns:a14="http://schemas.microsoft.com/office/drawing/2010/main" xmlns:p14="http://schemas.microsoft.com/office/powerpoint/2010/main" xmlns:a16="http://schemas.microsoft.com/office/drawing/2014/main" id="{9186B875-823F-46A5-8C30-AAC8944E7751}"/>
              </a:ext>
            </a:extLst>
          </p:cNvPr>
          <p:cNvGrpSpPr/>
          <p:nvPr/>
        </p:nvGrpSpPr>
        <p:grpSpPr>
          <a:xfrm rot="10800000">
            <a:off x="1038229" y="5036457"/>
            <a:ext cx="980710" cy="502927"/>
            <a:chOff x="-1233037" y="914446"/>
            <a:chExt cx="1573823" cy="778776"/>
          </a:xfrm>
        </p:grpSpPr>
        <p:cxnSp>
          <p:nvCxnSpPr>
            <p:cNvPr id="4" name="Straight Connector 166">
              <a:extLst>
                <a:ext uri="{FF2B5EF4-FFF2-40B4-BE49-F238E27FC236}">
                  <a16:creationId xmlns="" xmlns:a14="http://schemas.microsoft.com/office/drawing/2010/main" xmlns:p14="http://schemas.microsoft.com/office/powerpoint/2010/main" xmlns:a16="http://schemas.microsoft.com/office/drawing/2014/main" id="{18FC7573-5EBA-4B12-BE9A-FC5E7334F6C9}"/>
                </a:ext>
              </a:extLst>
            </p:cNvPr>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7">
              <a:extLst>
                <a:ext uri="{FF2B5EF4-FFF2-40B4-BE49-F238E27FC236}">
                  <a16:creationId xmlns="" xmlns:a14="http://schemas.microsoft.com/office/drawing/2010/main" xmlns:p14="http://schemas.microsoft.com/office/powerpoint/2010/main" xmlns:a16="http://schemas.microsoft.com/office/drawing/2014/main" id="{F22DE18C-FB32-4531-AD2C-78E2506F730E}"/>
                </a:ext>
              </a:extLst>
            </p:cNvPr>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4="http://schemas.microsoft.com/office/drawing/2010/main" xmlns:p14="http://schemas.microsoft.com/office/powerpoint/2010/main" xmlns:a16="http://schemas.microsoft.com/office/drawing/2014/main" id="{D70504C8-368F-42BF-AB3D-10B49D1A6325}"/>
              </a:ext>
            </a:extLst>
          </p:cNvPr>
          <p:cNvCxnSpPr>
            <a:cxnSpLocks/>
          </p:cNvCxnSpPr>
          <p:nvPr/>
        </p:nvCxnSpPr>
        <p:spPr>
          <a:xfrm>
            <a:off x="2674500" y="1610938"/>
            <a:ext cx="0" cy="191278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9">
            <a:extLst>
              <a:ext uri="{FF2B5EF4-FFF2-40B4-BE49-F238E27FC236}">
                <a16:creationId xmlns="" xmlns:a14="http://schemas.microsoft.com/office/drawing/2010/main" xmlns:p14="http://schemas.microsoft.com/office/powerpoint/2010/main" xmlns:a16="http://schemas.microsoft.com/office/drawing/2014/main" id="{BC3C8E7E-123E-44E5-ABD4-ED94327BAE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2667" y="2273327"/>
            <a:ext cx="443667" cy="363001"/>
          </a:xfrm>
          <a:prstGeom prst="rect">
            <a:avLst/>
          </a:prstGeom>
        </p:spPr>
      </p:pic>
      <p:grpSp>
        <p:nvGrpSpPr>
          <p:cNvPr id="8" name="组合 758">
            <a:extLst>
              <a:ext uri="{FF2B5EF4-FFF2-40B4-BE49-F238E27FC236}">
                <a16:creationId xmlns="" xmlns:a14="http://schemas.microsoft.com/office/drawing/2010/main" xmlns:p14="http://schemas.microsoft.com/office/powerpoint/2010/main" xmlns:a16="http://schemas.microsoft.com/office/drawing/2014/main" id="{820B75B4-5CE6-497B-925E-7EEE22097EE7}"/>
              </a:ext>
            </a:extLst>
          </p:cNvPr>
          <p:cNvGrpSpPr/>
          <p:nvPr/>
        </p:nvGrpSpPr>
        <p:grpSpPr bwMode="auto">
          <a:xfrm flipV="1">
            <a:off x="4770222" y="5208546"/>
            <a:ext cx="225699" cy="191129"/>
            <a:chOff x="7440613" y="4868863"/>
            <a:chExt cx="1019175" cy="828675"/>
          </a:xfrm>
          <a:solidFill>
            <a:schemeClr val="bg1">
              <a:lumMod val="50000"/>
            </a:schemeClr>
          </a:solidFill>
        </p:grpSpPr>
        <p:sp>
          <p:nvSpPr>
            <p:cNvPr id="9" name="Freeform 15">
              <a:extLst>
                <a:ext uri="{FF2B5EF4-FFF2-40B4-BE49-F238E27FC236}">
                  <a16:creationId xmlns="" xmlns:a14="http://schemas.microsoft.com/office/drawing/2010/main" xmlns:p14="http://schemas.microsoft.com/office/powerpoint/2010/main" xmlns:a16="http://schemas.microsoft.com/office/drawing/2014/main" id="{6CE99CD5-B324-42CC-A285-EF4C1F062D9A}"/>
                </a:ext>
              </a:extLst>
            </p:cNvPr>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endParaRPr>
            </a:p>
          </p:txBody>
        </p:sp>
        <p:sp>
          <p:nvSpPr>
            <p:cNvPr id="10" name="Freeform 16">
              <a:extLst>
                <a:ext uri="{FF2B5EF4-FFF2-40B4-BE49-F238E27FC236}">
                  <a16:creationId xmlns="" xmlns:a14="http://schemas.microsoft.com/office/drawing/2010/main" xmlns:p14="http://schemas.microsoft.com/office/powerpoint/2010/main" xmlns:a16="http://schemas.microsoft.com/office/drawing/2014/main" id="{E08ABC3B-20B4-456B-A86D-C38145A15308}"/>
                </a:ext>
              </a:extLst>
            </p:cNvPr>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endParaRPr>
            </a:p>
          </p:txBody>
        </p:sp>
      </p:grpSp>
      <p:pic>
        <p:nvPicPr>
          <p:cNvPr id="11" name="图片 11" descr="开放网络-蓝.png">
            <a:extLst>
              <a:ext uri="{FF2B5EF4-FFF2-40B4-BE49-F238E27FC236}">
                <a16:creationId xmlns="" xmlns:a14="http://schemas.microsoft.com/office/drawing/2010/main" xmlns:p14="http://schemas.microsoft.com/office/powerpoint/2010/main" xmlns:a16="http://schemas.microsoft.com/office/drawing/2014/main" id="{1FBFB350-E2B2-4F61-854F-98DF58246E30}"/>
              </a:ext>
            </a:extLst>
          </p:cNvPr>
          <p:cNvPicPr>
            <a:picLocks noChangeAspect="1"/>
          </p:cNvPicPr>
          <p:nvPr/>
        </p:nvPicPr>
        <p:blipFill>
          <a:blip r:embed="rId4" cstate="print"/>
          <a:stretch>
            <a:fillRect/>
          </a:stretch>
        </p:blipFill>
        <p:spPr>
          <a:xfrm>
            <a:off x="4716526" y="5498732"/>
            <a:ext cx="333091" cy="256408"/>
          </a:xfrm>
          <a:prstGeom prst="rect">
            <a:avLst/>
          </a:prstGeom>
        </p:spPr>
      </p:pic>
      <p:pic>
        <p:nvPicPr>
          <p:cNvPr id="12" name="图片 11" descr="开放网络-蓝.png">
            <a:extLst>
              <a:ext uri="{FF2B5EF4-FFF2-40B4-BE49-F238E27FC236}">
                <a16:creationId xmlns="" xmlns:a14="http://schemas.microsoft.com/office/drawing/2010/main" xmlns:p14="http://schemas.microsoft.com/office/powerpoint/2010/main" xmlns:a16="http://schemas.microsoft.com/office/drawing/2014/main" id="{859487DC-7EA9-458C-9E88-448A43269933}"/>
              </a:ext>
            </a:extLst>
          </p:cNvPr>
          <p:cNvPicPr>
            <a:picLocks noChangeAspect="1"/>
          </p:cNvPicPr>
          <p:nvPr/>
        </p:nvPicPr>
        <p:blipFill>
          <a:blip r:embed="rId4" cstate="print"/>
          <a:stretch>
            <a:fillRect/>
          </a:stretch>
        </p:blipFill>
        <p:spPr>
          <a:xfrm>
            <a:off x="3759230" y="5498732"/>
            <a:ext cx="333091" cy="256408"/>
          </a:xfrm>
          <a:prstGeom prst="rect">
            <a:avLst/>
          </a:prstGeom>
        </p:spPr>
      </p:pic>
      <p:pic>
        <p:nvPicPr>
          <p:cNvPr id="13" name="图片 11" descr="开放网络-蓝.png">
            <a:extLst>
              <a:ext uri="{FF2B5EF4-FFF2-40B4-BE49-F238E27FC236}">
                <a16:creationId xmlns="" xmlns:a14="http://schemas.microsoft.com/office/drawing/2010/main" xmlns:p14="http://schemas.microsoft.com/office/powerpoint/2010/main" xmlns:a16="http://schemas.microsoft.com/office/drawing/2014/main" id="{016744F1-A5C5-4FAE-B800-97ED88711F44}"/>
              </a:ext>
            </a:extLst>
          </p:cNvPr>
          <p:cNvPicPr>
            <a:picLocks noChangeAspect="1"/>
          </p:cNvPicPr>
          <p:nvPr/>
        </p:nvPicPr>
        <p:blipFill>
          <a:blip r:embed="rId4" cstate="print"/>
          <a:stretch>
            <a:fillRect/>
          </a:stretch>
        </p:blipFill>
        <p:spPr>
          <a:xfrm>
            <a:off x="891320" y="5498732"/>
            <a:ext cx="333091" cy="256408"/>
          </a:xfrm>
          <a:prstGeom prst="rect">
            <a:avLst/>
          </a:prstGeom>
        </p:spPr>
      </p:pic>
      <p:pic>
        <p:nvPicPr>
          <p:cNvPr id="14" name="图片 11" descr="开放网络-蓝.png">
            <a:extLst>
              <a:ext uri="{FF2B5EF4-FFF2-40B4-BE49-F238E27FC236}">
                <a16:creationId xmlns="" xmlns:a14="http://schemas.microsoft.com/office/drawing/2010/main" xmlns:p14="http://schemas.microsoft.com/office/powerpoint/2010/main" xmlns:a16="http://schemas.microsoft.com/office/drawing/2014/main" id="{525B1C52-5019-40A9-8955-494741F24EC4}"/>
              </a:ext>
            </a:extLst>
          </p:cNvPr>
          <p:cNvPicPr>
            <a:picLocks noChangeAspect="1"/>
          </p:cNvPicPr>
          <p:nvPr/>
        </p:nvPicPr>
        <p:blipFill>
          <a:blip r:embed="rId4" cstate="print"/>
          <a:stretch>
            <a:fillRect/>
          </a:stretch>
        </p:blipFill>
        <p:spPr>
          <a:xfrm>
            <a:off x="1817612" y="5498732"/>
            <a:ext cx="333091" cy="256408"/>
          </a:xfrm>
          <a:prstGeom prst="rect">
            <a:avLst/>
          </a:prstGeom>
        </p:spPr>
      </p:pic>
      <p:sp>
        <p:nvSpPr>
          <p:cNvPr id="15" name="Freeform 159">
            <a:extLst>
              <a:ext uri="{FF2B5EF4-FFF2-40B4-BE49-F238E27FC236}">
                <a16:creationId xmlns="" xmlns:a14="http://schemas.microsoft.com/office/drawing/2010/main" xmlns:p14="http://schemas.microsoft.com/office/powerpoint/2010/main" xmlns:a16="http://schemas.microsoft.com/office/drawing/2014/main" id="{49BB793D-6D5E-4281-A05B-B67F950A8C1C}"/>
              </a:ext>
            </a:extLst>
          </p:cNvPr>
          <p:cNvSpPr/>
          <p:nvPr/>
        </p:nvSpPr>
        <p:spPr>
          <a:xfrm flipH="1">
            <a:off x="2173951" y="1350279"/>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rPr>
              <a:t>Internet</a:t>
            </a:r>
          </a:p>
        </p:txBody>
      </p:sp>
      <p:cxnSp>
        <p:nvCxnSpPr>
          <p:cNvPr id="16" name="直接连接符 15">
            <a:extLst>
              <a:ext uri="{FF2B5EF4-FFF2-40B4-BE49-F238E27FC236}">
                <a16:creationId xmlns="" xmlns:a14="http://schemas.microsoft.com/office/drawing/2010/main" xmlns:p14="http://schemas.microsoft.com/office/powerpoint/2010/main" xmlns:a16="http://schemas.microsoft.com/office/drawing/2014/main" id="{C9122A24-45FA-40F7-80DE-A6E9124A37C8}"/>
              </a:ext>
            </a:extLst>
          </p:cNvPr>
          <p:cNvCxnSpPr/>
          <p:nvPr/>
        </p:nvCxnSpPr>
        <p:spPr>
          <a:xfrm flipH="1">
            <a:off x="4057020" y="4985568"/>
            <a:ext cx="6816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4="http://schemas.microsoft.com/office/drawing/2010/main" xmlns:p14="http://schemas.microsoft.com/office/powerpoint/2010/main" xmlns:a16="http://schemas.microsoft.com/office/drawing/2014/main" id="{5E314045-9741-4779-AACA-8C1EC366616B}"/>
              </a:ext>
            </a:extLst>
          </p:cNvPr>
          <p:cNvCxnSpPr/>
          <p:nvPr/>
        </p:nvCxnSpPr>
        <p:spPr>
          <a:xfrm>
            <a:off x="3925777" y="4293755"/>
            <a:ext cx="0" cy="1204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Group 165">
            <a:extLst>
              <a:ext uri="{FF2B5EF4-FFF2-40B4-BE49-F238E27FC236}">
                <a16:creationId xmlns="" xmlns:a14="http://schemas.microsoft.com/office/drawing/2010/main" xmlns:p14="http://schemas.microsoft.com/office/powerpoint/2010/main" xmlns:a16="http://schemas.microsoft.com/office/drawing/2014/main" id="{B3A947F7-2A98-4DEB-A097-8C059634B825}"/>
              </a:ext>
            </a:extLst>
          </p:cNvPr>
          <p:cNvGrpSpPr/>
          <p:nvPr/>
        </p:nvGrpSpPr>
        <p:grpSpPr>
          <a:xfrm rot="10800000">
            <a:off x="1495475" y="3378753"/>
            <a:ext cx="2358049" cy="863686"/>
            <a:chOff x="-1233037" y="914446"/>
            <a:chExt cx="1573823" cy="778776"/>
          </a:xfrm>
        </p:grpSpPr>
        <p:cxnSp>
          <p:nvCxnSpPr>
            <p:cNvPr id="19" name="Straight Connector 166">
              <a:extLst>
                <a:ext uri="{FF2B5EF4-FFF2-40B4-BE49-F238E27FC236}">
                  <a16:creationId xmlns="" xmlns:a14="http://schemas.microsoft.com/office/drawing/2010/main" xmlns:p14="http://schemas.microsoft.com/office/powerpoint/2010/main" xmlns:a16="http://schemas.microsoft.com/office/drawing/2014/main" id="{3DBC1652-D82D-41CD-BFF9-E9D3FDED885A}"/>
                </a:ext>
              </a:extLst>
            </p:cNvPr>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a:extLst>
                <a:ext uri="{FF2B5EF4-FFF2-40B4-BE49-F238E27FC236}">
                  <a16:creationId xmlns="" xmlns:a14="http://schemas.microsoft.com/office/drawing/2010/main" xmlns:p14="http://schemas.microsoft.com/office/powerpoint/2010/main" xmlns:a16="http://schemas.microsoft.com/office/drawing/2014/main" id="{DBF2BEA4-4390-44EA-8F2A-584B7BD600CB}"/>
                </a:ext>
              </a:extLst>
            </p:cNvPr>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105" descr="AP.png">
            <a:extLst>
              <a:ext uri="{FF2B5EF4-FFF2-40B4-BE49-F238E27FC236}">
                <a16:creationId xmlns="" xmlns:a14="http://schemas.microsoft.com/office/drawing/2010/main" xmlns:p14="http://schemas.microsoft.com/office/powerpoint/2010/main" xmlns:a16="http://schemas.microsoft.com/office/drawing/2014/main" id="{F82A9685-6118-4E18-A82E-82D22F57C779}"/>
              </a:ext>
            </a:extLst>
          </p:cNvPr>
          <p:cNvPicPr>
            <a:picLocks noChangeAspect="1"/>
          </p:cNvPicPr>
          <p:nvPr/>
        </p:nvPicPr>
        <p:blipFill>
          <a:blip r:embed="rId5" cstate="print"/>
          <a:stretch>
            <a:fillRect/>
          </a:stretch>
        </p:blipFill>
        <p:spPr>
          <a:xfrm>
            <a:off x="4699738" y="4839952"/>
            <a:ext cx="366667" cy="300001"/>
          </a:xfrm>
          <a:prstGeom prst="rect">
            <a:avLst/>
          </a:prstGeom>
        </p:spPr>
      </p:pic>
      <p:pic>
        <p:nvPicPr>
          <p:cNvPr id="22" name="图片 76" descr="接入交换机.png">
            <a:extLst>
              <a:ext uri="{FF2B5EF4-FFF2-40B4-BE49-F238E27FC236}">
                <a16:creationId xmlns="" xmlns:a14="http://schemas.microsoft.com/office/drawing/2010/main" xmlns:p14="http://schemas.microsoft.com/office/powerpoint/2010/main" xmlns:a16="http://schemas.microsoft.com/office/drawing/2014/main" id="{B5BD2E47-CEB4-43F0-9F51-E37A9369D104}"/>
              </a:ext>
            </a:extLst>
          </p:cNvPr>
          <p:cNvPicPr>
            <a:picLocks noChangeAspect="1"/>
          </p:cNvPicPr>
          <p:nvPr/>
        </p:nvPicPr>
        <p:blipFill>
          <a:blip r:embed="rId6" cstate="print"/>
          <a:stretch>
            <a:fillRect/>
          </a:stretch>
        </p:blipFill>
        <p:spPr>
          <a:xfrm>
            <a:off x="3742443" y="4858351"/>
            <a:ext cx="366667" cy="300001"/>
          </a:xfrm>
          <a:prstGeom prst="rect">
            <a:avLst/>
          </a:prstGeom>
        </p:spPr>
      </p:pic>
      <p:pic>
        <p:nvPicPr>
          <p:cNvPr id="23" name="图片 22" descr="汇聚交换机.png">
            <a:extLst>
              <a:ext uri="{FF2B5EF4-FFF2-40B4-BE49-F238E27FC236}">
                <a16:creationId xmlns="" xmlns:a14="http://schemas.microsoft.com/office/drawing/2010/main" xmlns:p14="http://schemas.microsoft.com/office/powerpoint/2010/main" xmlns:a16="http://schemas.microsoft.com/office/drawing/2014/main" id="{179DC2EB-5BC7-455A-8A80-367CD9DE5E67}"/>
              </a:ext>
            </a:extLst>
          </p:cNvPr>
          <p:cNvPicPr>
            <a:picLocks noChangeAspect="1"/>
          </p:cNvPicPr>
          <p:nvPr/>
        </p:nvPicPr>
        <p:blipFill>
          <a:blip r:embed="rId7" cstate="print"/>
          <a:stretch>
            <a:fillRect/>
          </a:stretch>
        </p:blipFill>
        <p:spPr>
          <a:xfrm>
            <a:off x="1371212" y="4166348"/>
            <a:ext cx="366667" cy="300001"/>
          </a:xfrm>
          <a:prstGeom prst="rect">
            <a:avLst/>
          </a:prstGeom>
        </p:spPr>
      </p:pic>
      <p:pic>
        <p:nvPicPr>
          <p:cNvPr id="24" name="图片 87" descr="汇聚交换机.png">
            <a:extLst>
              <a:ext uri="{FF2B5EF4-FFF2-40B4-BE49-F238E27FC236}">
                <a16:creationId xmlns="" xmlns:a14="http://schemas.microsoft.com/office/drawing/2010/main" xmlns:p14="http://schemas.microsoft.com/office/powerpoint/2010/main" xmlns:a16="http://schemas.microsoft.com/office/drawing/2014/main" id="{2079ED47-83DC-4F3D-BBAD-F76DE6436F65}"/>
              </a:ext>
            </a:extLst>
          </p:cNvPr>
          <p:cNvPicPr>
            <a:picLocks noChangeAspect="1"/>
          </p:cNvPicPr>
          <p:nvPr/>
        </p:nvPicPr>
        <p:blipFill>
          <a:blip r:embed="rId7" cstate="print"/>
          <a:stretch>
            <a:fillRect/>
          </a:stretch>
        </p:blipFill>
        <p:spPr>
          <a:xfrm>
            <a:off x="3746829" y="4166348"/>
            <a:ext cx="366667" cy="300001"/>
          </a:xfrm>
          <a:prstGeom prst="rect">
            <a:avLst/>
          </a:prstGeom>
        </p:spPr>
      </p:pic>
      <p:pic>
        <p:nvPicPr>
          <p:cNvPr id="25" name="图片 76" descr="接入交换机.png">
            <a:extLst>
              <a:ext uri="{FF2B5EF4-FFF2-40B4-BE49-F238E27FC236}">
                <a16:creationId xmlns="" xmlns:a14="http://schemas.microsoft.com/office/drawing/2010/main" xmlns:p14="http://schemas.microsoft.com/office/powerpoint/2010/main" xmlns:a16="http://schemas.microsoft.com/office/drawing/2014/main" id="{BF0385C7-CF07-462F-92E9-3EC69F28708B}"/>
              </a:ext>
            </a:extLst>
          </p:cNvPr>
          <p:cNvPicPr>
            <a:picLocks noChangeAspect="1"/>
          </p:cNvPicPr>
          <p:nvPr/>
        </p:nvPicPr>
        <p:blipFill>
          <a:blip r:embed="rId6" cstate="print"/>
          <a:stretch>
            <a:fillRect/>
          </a:stretch>
        </p:blipFill>
        <p:spPr>
          <a:xfrm>
            <a:off x="1367031" y="4868231"/>
            <a:ext cx="366667" cy="300001"/>
          </a:xfrm>
          <a:prstGeom prst="rect">
            <a:avLst/>
          </a:prstGeom>
        </p:spPr>
      </p:pic>
      <p:sp>
        <p:nvSpPr>
          <p:cNvPr id="26" name="文本框 25">
            <a:extLst>
              <a:ext uri="{FF2B5EF4-FFF2-40B4-BE49-F238E27FC236}">
                <a16:creationId xmlns="" xmlns:a14="http://schemas.microsoft.com/office/drawing/2010/main" xmlns:p14="http://schemas.microsoft.com/office/powerpoint/2010/main" xmlns:a16="http://schemas.microsoft.com/office/drawing/2014/main" id="{0AE51197-C25F-47AE-AA8C-9E0BCFF2DFA1}"/>
              </a:ext>
            </a:extLst>
          </p:cNvPr>
          <p:cNvSpPr txBox="1"/>
          <p:nvPr/>
        </p:nvSpPr>
        <p:spPr>
          <a:xfrm>
            <a:off x="2370276" y="3616271"/>
            <a:ext cx="604653" cy="246221"/>
          </a:xfrm>
          <a:prstGeom prst="rect">
            <a:avLst/>
          </a:prstGeom>
          <a:noFill/>
        </p:spPr>
        <p:txBody>
          <a:bodyPr wrap="none" rtlCol="0">
            <a:noAutofit/>
          </a:bodyPr>
          <a:lstStyle/>
          <a:p>
            <a:pPr algn="ctr" fontAlgn="ctr"/>
            <a:r>
              <a:rPr lang="en-US" sz="1000" b="1" dirty="0"/>
              <a:t>Border</a:t>
            </a:r>
          </a:p>
        </p:txBody>
      </p:sp>
      <p:pic>
        <p:nvPicPr>
          <p:cNvPr id="27" name="图片 86" descr="核心交换机.png">
            <a:extLst>
              <a:ext uri="{FF2B5EF4-FFF2-40B4-BE49-F238E27FC236}">
                <a16:creationId xmlns="" xmlns:a14="http://schemas.microsoft.com/office/drawing/2010/main" xmlns:p14="http://schemas.microsoft.com/office/powerpoint/2010/main" xmlns:a16="http://schemas.microsoft.com/office/drawing/2014/main" id="{E53D1803-9BCB-41BC-87BE-ECB00B2E156F}"/>
              </a:ext>
            </a:extLst>
          </p:cNvPr>
          <p:cNvPicPr>
            <a:picLocks noChangeAspect="1"/>
          </p:cNvPicPr>
          <p:nvPr/>
        </p:nvPicPr>
        <p:blipFill>
          <a:blip r:embed="rId8" cstate="print"/>
          <a:stretch>
            <a:fillRect/>
          </a:stretch>
        </p:blipFill>
        <p:spPr>
          <a:xfrm>
            <a:off x="2452668" y="3241184"/>
            <a:ext cx="443667" cy="363001"/>
          </a:xfrm>
          <a:prstGeom prst="rect">
            <a:avLst/>
          </a:prstGeom>
        </p:spPr>
      </p:pic>
      <p:sp>
        <p:nvSpPr>
          <p:cNvPr id="28" name="文本框 27">
            <a:extLst>
              <a:ext uri="{FF2B5EF4-FFF2-40B4-BE49-F238E27FC236}">
                <a16:creationId xmlns="" xmlns:a14="http://schemas.microsoft.com/office/drawing/2010/main" xmlns:p14="http://schemas.microsoft.com/office/powerpoint/2010/main" xmlns:a16="http://schemas.microsoft.com/office/drawing/2014/main" id="{C7BF4E14-30D5-47B3-A536-C5209D36311A}"/>
              </a:ext>
            </a:extLst>
          </p:cNvPr>
          <p:cNvSpPr txBox="1"/>
          <p:nvPr/>
        </p:nvSpPr>
        <p:spPr>
          <a:xfrm>
            <a:off x="4716526" y="4609382"/>
            <a:ext cx="362600" cy="246221"/>
          </a:xfrm>
          <a:prstGeom prst="rect">
            <a:avLst/>
          </a:prstGeom>
          <a:noFill/>
        </p:spPr>
        <p:txBody>
          <a:bodyPr wrap="none" rtlCol="0">
            <a:noAutofit/>
          </a:bodyPr>
          <a:lstStyle/>
          <a:p>
            <a:pPr algn="r" fontAlgn="ctr"/>
            <a:r>
              <a:rPr lang="en-US" sz="1000" b="1" dirty="0"/>
              <a:t>AP</a:t>
            </a:r>
          </a:p>
        </p:txBody>
      </p:sp>
      <p:sp>
        <p:nvSpPr>
          <p:cNvPr id="29" name="梯形 28">
            <a:extLst>
              <a:ext uri="{FF2B5EF4-FFF2-40B4-BE49-F238E27FC236}">
                <a16:creationId xmlns="" xmlns:a14="http://schemas.microsoft.com/office/drawing/2010/main" xmlns:p14="http://schemas.microsoft.com/office/powerpoint/2010/main" xmlns:a16="http://schemas.microsoft.com/office/drawing/2014/main" id="{8058FBDF-D0EA-4534-B785-3F1EC502EB63}"/>
              </a:ext>
            </a:extLst>
          </p:cNvPr>
          <p:cNvSpPr/>
          <p:nvPr/>
        </p:nvSpPr>
        <p:spPr>
          <a:xfrm>
            <a:off x="967740" y="3697158"/>
            <a:ext cx="4268893" cy="1724415"/>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endParaRPr>
          </a:p>
        </p:txBody>
      </p:sp>
      <p:sp>
        <p:nvSpPr>
          <p:cNvPr id="32" name="文本框 31">
            <a:extLst>
              <a:ext uri="{FF2B5EF4-FFF2-40B4-BE49-F238E27FC236}">
                <a16:creationId xmlns="" xmlns:a14="http://schemas.microsoft.com/office/drawing/2010/main" xmlns:p14="http://schemas.microsoft.com/office/powerpoint/2010/main" xmlns:a16="http://schemas.microsoft.com/office/drawing/2014/main" id="{ABDE5EF4-1F9C-4F40-A251-A0D2D82004BA}"/>
              </a:ext>
            </a:extLst>
          </p:cNvPr>
          <p:cNvSpPr txBox="1"/>
          <p:nvPr/>
        </p:nvSpPr>
        <p:spPr>
          <a:xfrm>
            <a:off x="644560" y="5751781"/>
            <a:ext cx="902811" cy="523220"/>
          </a:xfrm>
          <a:prstGeom prst="rect">
            <a:avLst/>
          </a:prstGeom>
          <a:noFill/>
        </p:spPr>
        <p:txBody>
          <a:bodyPr wrap="none" rtlCol="0">
            <a:noAutofit/>
          </a:bodyPr>
          <a:lstStyle/>
          <a:p>
            <a:pPr algn="ctr" fontAlgn="ctr"/>
            <a:r>
              <a:rPr lang="en-US" sz="1200" dirty="0"/>
              <a:t>Host 1</a:t>
            </a:r>
          </a:p>
          <a:p>
            <a:pPr algn="ctr" fontAlgn="ctr"/>
            <a:r>
              <a:rPr lang="en-US" sz="1200" dirty="0">
                <a:solidFill>
                  <a:srgbClr val="00B050"/>
                </a:solidFill>
              </a:rPr>
              <a:t>Sales staff</a:t>
            </a:r>
            <a:endParaRPr lang="en-US" altLang="zh-CN" sz="1200" dirty="0">
              <a:solidFill>
                <a:srgbClr val="00B050"/>
              </a:solidFill>
            </a:endParaRPr>
          </a:p>
        </p:txBody>
      </p:sp>
      <p:sp>
        <p:nvSpPr>
          <p:cNvPr id="33" name="文本框 32">
            <a:extLst>
              <a:ext uri="{FF2B5EF4-FFF2-40B4-BE49-F238E27FC236}">
                <a16:creationId xmlns="" xmlns:a14="http://schemas.microsoft.com/office/drawing/2010/main" xmlns:p14="http://schemas.microsoft.com/office/powerpoint/2010/main" xmlns:a16="http://schemas.microsoft.com/office/drawing/2014/main" id="{68C109AF-D003-4001-9EAA-7082A6C7AF01}"/>
              </a:ext>
            </a:extLst>
          </p:cNvPr>
          <p:cNvSpPr txBox="1"/>
          <p:nvPr/>
        </p:nvSpPr>
        <p:spPr>
          <a:xfrm>
            <a:off x="1570853" y="5751781"/>
            <a:ext cx="902811" cy="523220"/>
          </a:xfrm>
          <a:prstGeom prst="rect">
            <a:avLst/>
          </a:prstGeom>
          <a:noFill/>
        </p:spPr>
        <p:txBody>
          <a:bodyPr wrap="none" rtlCol="0">
            <a:noAutofit/>
          </a:bodyPr>
          <a:lstStyle/>
          <a:p>
            <a:pPr algn="ctr" fontAlgn="ctr"/>
            <a:r>
              <a:rPr lang="en-US" sz="1200" dirty="0"/>
              <a:t>Host 2</a:t>
            </a:r>
          </a:p>
          <a:p>
            <a:pPr algn="ctr" fontAlgn="ctr"/>
            <a:r>
              <a:rPr lang="en-US" sz="1200" dirty="0">
                <a:solidFill>
                  <a:srgbClr val="F08500"/>
                </a:solidFill>
              </a:rPr>
              <a:t>R&amp;D employee</a:t>
            </a:r>
            <a:endParaRPr lang="en-US" altLang="zh-CN" sz="1200" dirty="0">
              <a:solidFill>
                <a:srgbClr val="F08500"/>
              </a:solidFill>
            </a:endParaRPr>
          </a:p>
        </p:txBody>
      </p:sp>
      <p:sp>
        <p:nvSpPr>
          <p:cNvPr id="34" name="文本框 33">
            <a:extLst>
              <a:ext uri="{FF2B5EF4-FFF2-40B4-BE49-F238E27FC236}">
                <a16:creationId xmlns="" xmlns:a14="http://schemas.microsoft.com/office/drawing/2010/main" xmlns:p14="http://schemas.microsoft.com/office/powerpoint/2010/main" xmlns:a16="http://schemas.microsoft.com/office/drawing/2014/main" id="{5F474FF7-194B-481C-9F15-D920C682EF0B}"/>
              </a:ext>
            </a:extLst>
          </p:cNvPr>
          <p:cNvSpPr txBox="1"/>
          <p:nvPr/>
        </p:nvSpPr>
        <p:spPr>
          <a:xfrm>
            <a:off x="3555222" y="5751781"/>
            <a:ext cx="800220" cy="523220"/>
          </a:xfrm>
          <a:prstGeom prst="rect">
            <a:avLst/>
          </a:prstGeom>
          <a:noFill/>
        </p:spPr>
        <p:txBody>
          <a:bodyPr wrap="none" rtlCol="0">
            <a:noAutofit/>
          </a:bodyPr>
          <a:lstStyle/>
          <a:p>
            <a:pPr algn="ctr" fontAlgn="ctr"/>
            <a:r>
              <a:rPr lang="en-US" sz="1200" dirty="0"/>
              <a:t>Host 3</a:t>
            </a:r>
          </a:p>
          <a:p>
            <a:pPr algn="ctr" fontAlgn="ctr"/>
            <a:r>
              <a:rPr lang="en-US" sz="1200" dirty="0" err="1">
                <a:solidFill>
                  <a:srgbClr val="C00000"/>
                </a:solidFill>
              </a:rPr>
              <a:t>IoT</a:t>
            </a:r>
            <a:r>
              <a:rPr lang="en-US" sz="1200" dirty="0">
                <a:solidFill>
                  <a:srgbClr val="C00000"/>
                </a:solidFill>
              </a:rPr>
              <a:t> device</a:t>
            </a:r>
            <a:endParaRPr lang="en-US" altLang="zh-CN" sz="1200" dirty="0">
              <a:solidFill>
                <a:srgbClr val="C00000"/>
              </a:solidFill>
            </a:endParaRPr>
          </a:p>
        </p:txBody>
      </p:sp>
      <p:sp>
        <p:nvSpPr>
          <p:cNvPr id="35" name="文本框 34">
            <a:extLst>
              <a:ext uri="{FF2B5EF4-FFF2-40B4-BE49-F238E27FC236}">
                <a16:creationId xmlns="" xmlns:a14="http://schemas.microsoft.com/office/drawing/2010/main" xmlns:p14="http://schemas.microsoft.com/office/powerpoint/2010/main" xmlns:a16="http://schemas.microsoft.com/office/drawing/2014/main" id="{F0D1AD75-421B-4ECB-BFFF-8DD81FE9D72B}"/>
              </a:ext>
            </a:extLst>
          </p:cNvPr>
          <p:cNvSpPr txBox="1"/>
          <p:nvPr/>
        </p:nvSpPr>
        <p:spPr>
          <a:xfrm>
            <a:off x="4587588" y="5751781"/>
            <a:ext cx="667170" cy="523220"/>
          </a:xfrm>
          <a:prstGeom prst="rect">
            <a:avLst/>
          </a:prstGeom>
          <a:noFill/>
        </p:spPr>
        <p:txBody>
          <a:bodyPr wrap="none" rtlCol="0">
            <a:noAutofit/>
          </a:bodyPr>
          <a:lstStyle/>
          <a:p>
            <a:pPr algn="ctr" fontAlgn="ctr"/>
            <a:r>
              <a:rPr lang="en-US" sz="1200" dirty="0"/>
              <a:t>Host 4</a:t>
            </a:r>
          </a:p>
          <a:p>
            <a:pPr algn="ctr" fontAlgn="ctr"/>
            <a:r>
              <a:rPr lang="en-US" sz="1200" dirty="0">
                <a:solidFill>
                  <a:srgbClr val="00B050"/>
                </a:solidFill>
              </a:rPr>
              <a:t>Guest</a:t>
            </a:r>
            <a:endParaRPr lang="en-US" altLang="zh-CN" sz="1200" dirty="0">
              <a:solidFill>
                <a:srgbClr val="00B050"/>
              </a:solidFill>
            </a:endParaRPr>
          </a:p>
        </p:txBody>
      </p:sp>
      <p:sp>
        <p:nvSpPr>
          <p:cNvPr id="36" name="文本框 35">
            <a:extLst>
              <a:ext uri="{FF2B5EF4-FFF2-40B4-BE49-F238E27FC236}">
                <a16:creationId xmlns="" xmlns:a14="http://schemas.microsoft.com/office/drawing/2010/main" xmlns:p14="http://schemas.microsoft.com/office/powerpoint/2010/main" xmlns:a16="http://schemas.microsoft.com/office/drawing/2014/main" id="{8BA666A5-57D4-4600-8DAA-802AB9A949F8}"/>
              </a:ext>
            </a:extLst>
          </p:cNvPr>
          <p:cNvSpPr txBox="1"/>
          <p:nvPr/>
        </p:nvSpPr>
        <p:spPr>
          <a:xfrm>
            <a:off x="2431459" y="5153951"/>
            <a:ext cx="646331" cy="276999"/>
          </a:xfrm>
          <a:prstGeom prst="rect">
            <a:avLst/>
          </a:prstGeom>
          <a:noFill/>
        </p:spPr>
        <p:txBody>
          <a:bodyPr wrap="none" rtlCol="0">
            <a:noAutofit/>
          </a:bodyPr>
          <a:lstStyle/>
          <a:p>
            <a:pPr algn="ctr" fontAlgn="ctr"/>
            <a:r>
              <a:rPr lang="en-US" sz="1200" b="1" dirty="0">
                <a:solidFill>
                  <a:schemeClr val="accent6">
                    <a:lumMod val="75000"/>
                  </a:schemeClr>
                </a:solidFill>
              </a:rPr>
              <a:t>Office network</a:t>
            </a:r>
            <a:endParaRPr lang="en-US" altLang="zh-CN" sz="1200" b="1" dirty="0">
              <a:solidFill>
                <a:schemeClr val="accent6">
                  <a:lumMod val="75000"/>
                </a:schemeClr>
              </a:solidFill>
            </a:endParaRPr>
          </a:p>
        </p:txBody>
      </p:sp>
      <p:sp>
        <p:nvSpPr>
          <p:cNvPr id="37" name="文本框 36">
            <a:extLst>
              <a:ext uri="{FF2B5EF4-FFF2-40B4-BE49-F238E27FC236}">
                <a16:creationId xmlns="" xmlns:a14="http://schemas.microsoft.com/office/drawing/2010/main" xmlns:p14="http://schemas.microsoft.com/office/powerpoint/2010/main" xmlns:a16="http://schemas.microsoft.com/office/drawing/2014/main" id="{47F918CE-C634-4FBB-BD0C-29C7DB2EC52D}"/>
              </a:ext>
            </a:extLst>
          </p:cNvPr>
          <p:cNvSpPr txBox="1"/>
          <p:nvPr/>
        </p:nvSpPr>
        <p:spPr>
          <a:xfrm>
            <a:off x="2431459" y="4623445"/>
            <a:ext cx="646331" cy="276999"/>
          </a:xfrm>
          <a:prstGeom prst="rect">
            <a:avLst/>
          </a:prstGeom>
          <a:noFill/>
        </p:spPr>
        <p:txBody>
          <a:bodyPr wrap="none" rtlCol="0">
            <a:noAutofit/>
          </a:bodyPr>
          <a:lstStyle/>
          <a:p>
            <a:pPr algn="ctr" fontAlgn="ctr"/>
            <a:r>
              <a:rPr lang="en-US" sz="1200" b="1" dirty="0">
                <a:solidFill>
                  <a:srgbClr val="F08500"/>
                </a:solidFill>
              </a:rPr>
              <a:t>R&amp;D network</a:t>
            </a:r>
            <a:endParaRPr lang="en-US" altLang="zh-CN" sz="1200" b="1" dirty="0">
              <a:solidFill>
                <a:srgbClr val="F08500"/>
              </a:solidFill>
            </a:endParaRPr>
          </a:p>
        </p:txBody>
      </p:sp>
      <p:sp>
        <p:nvSpPr>
          <p:cNvPr id="38" name="文本框 37">
            <a:extLst>
              <a:ext uri="{FF2B5EF4-FFF2-40B4-BE49-F238E27FC236}">
                <a16:creationId xmlns="" xmlns:a14="http://schemas.microsoft.com/office/drawing/2010/main" xmlns:p14="http://schemas.microsoft.com/office/powerpoint/2010/main" xmlns:a16="http://schemas.microsoft.com/office/drawing/2014/main" id="{4AF6CD29-D171-4B1D-AEF8-827E12EFC0C5}"/>
              </a:ext>
            </a:extLst>
          </p:cNvPr>
          <p:cNvSpPr txBox="1"/>
          <p:nvPr/>
        </p:nvSpPr>
        <p:spPr>
          <a:xfrm>
            <a:off x="2090233" y="4071796"/>
            <a:ext cx="1186543" cy="276999"/>
          </a:xfrm>
          <a:prstGeom prst="rect">
            <a:avLst/>
          </a:prstGeom>
          <a:noFill/>
        </p:spPr>
        <p:txBody>
          <a:bodyPr wrap="none" rtlCol="0">
            <a:noAutofit/>
          </a:bodyPr>
          <a:lstStyle/>
          <a:p>
            <a:pPr algn="ctr" fontAlgn="ctr"/>
            <a:r>
              <a:rPr lang="en-US" sz="1200" b="1" dirty="0" err="1">
                <a:solidFill>
                  <a:srgbClr val="C00000"/>
                </a:solidFill>
              </a:rPr>
              <a:t>IoT</a:t>
            </a:r>
            <a:endParaRPr lang="en-US" altLang="zh-CN" sz="1200" b="1" dirty="0">
              <a:solidFill>
                <a:srgbClr val="C00000"/>
              </a:solidFill>
            </a:endParaRPr>
          </a:p>
        </p:txBody>
      </p:sp>
      <p:sp>
        <p:nvSpPr>
          <p:cNvPr id="39" name="矩形 38">
            <a:extLst>
              <a:ext uri="{FF2B5EF4-FFF2-40B4-BE49-F238E27FC236}">
                <a16:creationId xmlns="" xmlns:a14="http://schemas.microsoft.com/office/drawing/2010/main" xmlns:p14="http://schemas.microsoft.com/office/powerpoint/2010/main" xmlns:a16="http://schemas.microsoft.com/office/drawing/2014/main" id="{544658CE-A79A-4BA8-947E-B5842CEC8C10}"/>
              </a:ext>
            </a:extLst>
          </p:cNvPr>
          <p:cNvSpPr/>
          <p:nvPr/>
        </p:nvSpPr>
        <p:spPr>
          <a:xfrm>
            <a:off x="6186036" y="1606320"/>
            <a:ext cx="5510185" cy="4145462"/>
          </a:xfrm>
          <a:prstGeom prst="rect">
            <a:avLst/>
          </a:prstGeom>
          <a:solidFill>
            <a:srgbClr val="F4FBFE"/>
          </a:solidFill>
          <a:ln>
            <a:solidFill>
              <a:srgbClr val="00B0F0"/>
            </a:solidFill>
          </a:ln>
        </p:spPr>
        <p:txBody>
          <a:bodyPr wrap="square">
            <a:noAutofit/>
          </a:bodyPr>
          <a:lstStyle/>
          <a:p>
            <a:pPr marL="179388" indent="-179388" fontAlgn="ctr">
              <a:lnSpc>
                <a:spcPts val="2600"/>
              </a:lnSpc>
              <a:spcAft>
                <a:spcPts val="600"/>
              </a:spcAft>
              <a:buFont typeface="Arial" panose="020B0604020202020204" pitchFamily="34" charset="0"/>
              <a:buChar char="•"/>
            </a:pPr>
            <a:r>
              <a:rPr lang="en-US" sz="1600" dirty="0"/>
              <a:t>By leveraging the virtualization technology, multiple VNs are created on a physical campus network, each deployed with a unique service, such as office, R&amp;D, and </a:t>
            </a:r>
            <a:r>
              <a:rPr lang="en-US" sz="1600" dirty="0" err="1"/>
              <a:t>IoT</a:t>
            </a:r>
            <a:r>
              <a:rPr lang="en-US" sz="1600" dirty="0"/>
              <a:t>.</a:t>
            </a:r>
          </a:p>
          <a:p>
            <a:pPr marL="179388" indent="-179388" fontAlgn="ctr">
              <a:lnSpc>
                <a:spcPts val="2600"/>
              </a:lnSpc>
              <a:spcAft>
                <a:spcPts val="600"/>
              </a:spcAft>
              <a:buFont typeface="Arial" panose="020B0604020202020204" pitchFamily="34" charset="0"/>
              <a:buChar char="•"/>
            </a:pPr>
            <a:r>
              <a:rPr lang="en-US" sz="1600" dirty="0" err="1"/>
              <a:t>iMaster</a:t>
            </a:r>
            <a:r>
              <a:rPr lang="en-US" sz="1600" dirty="0"/>
              <a:t> NCE manages network-wide devices in a centralized manner. Administrators can configure networks on the </a:t>
            </a:r>
            <a:r>
              <a:rPr lang="en-US" sz="1600" dirty="0" err="1"/>
              <a:t>iMaster</a:t>
            </a:r>
            <a:r>
              <a:rPr lang="en-US" sz="1600" dirty="0"/>
              <a:t> NCE web UI.</a:t>
            </a:r>
          </a:p>
          <a:p>
            <a:pPr marL="179388" indent="-179388" fontAlgn="ctr">
              <a:lnSpc>
                <a:spcPts val="2600"/>
              </a:lnSpc>
              <a:spcAft>
                <a:spcPts val="600"/>
              </a:spcAft>
              <a:buFont typeface="Arial" panose="020B0604020202020204" pitchFamily="34" charset="0"/>
              <a:buChar char="•"/>
            </a:pPr>
            <a:r>
              <a:rPr lang="en-US" sz="1600" dirty="0"/>
              <a:t>iMaster NCE translates service configuration intents of an administrator into configuration commands and delivers them to devices through NETCONF to implement network autonomous driving.</a:t>
            </a:r>
          </a:p>
        </p:txBody>
      </p:sp>
      <p:pic>
        <p:nvPicPr>
          <p:cNvPr id="41" name="图片 40">
            <a:extLst>
              <a:ext uri="{FF2B5EF4-FFF2-40B4-BE49-F238E27FC236}">
                <a16:creationId xmlns="" xmlns:a14="http://schemas.microsoft.com/office/drawing/2010/main" xmlns:p14="http://schemas.microsoft.com/office/powerpoint/2010/main" xmlns:a16="http://schemas.microsoft.com/office/drawing/2014/main" id="{734380E3-AFDC-455F-8131-99DA29A195C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93488" y="2613853"/>
            <a:ext cx="1619317" cy="298645"/>
          </a:xfrm>
          <a:prstGeom prst="rect">
            <a:avLst/>
          </a:prstGeom>
        </p:spPr>
      </p:pic>
    </p:spTree>
    <p:extLst>
      <p:ext uri="{BB962C8B-B14F-4D97-AF65-F5344CB8AC3E}">
        <p14:creationId xmlns:p14="http://schemas.microsoft.com/office/powerpoint/2010/main" val="12907634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9"/>
          <p:cNvSpPr/>
          <p:nvPr/>
        </p:nvSpPr>
        <p:spPr>
          <a:xfrm flipH="1">
            <a:off x="794268" y="2693936"/>
            <a:ext cx="6336264" cy="36878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p>
        </p:txBody>
      </p:sp>
      <p:sp>
        <p:nvSpPr>
          <p:cNvPr id="41" name="圆角矩形 40"/>
          <p:cNvSpPr/>
          <p:nvPr/>
        </p:nvSpPr>
        <p:spPr>
          <a:xfrm>
            <a:off x="1016001" y="2052360"/>
            <a:ext cx="5892800" cy="1558883"/>
          </a:xfrm>
          <a:prstGeom prst="roundRect">
            <a:avLst>
              <a:gd name="adj" fmla="val 7334"/>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39" name="Freeform 159"/>
          <p:cNvSpPr/>
          <p:nvPr/>
        </p:nvSpPr>
        <p:spPr>
          <a:xfrm flipH="1">
            <a:off x="3335867" y="4380454"/>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p>
        </p:txBody>
      </p:sp>
      <p:sp>
        <p:nvSpPr>
          <p:cNvPr id="2" name="标题 1"/>
          <p:cNvSpPr>
            <a:spLocks noGrp="1"/>
          </p:cNvSpPr>
          <p:nvPr>
            <p:ph type="title"/>
          </p:nvPr>
        </p:nvSpPr>
        <p:spPr/>
        <p:txBody>
          <a:bodyPr/>
          <a:lstStyle/>
          <a:p>
            <a:r>
              <a:rPr lang="en-US"/>
              <a:t>Free Mobility</a:t>
            </a:r>
            <a:endParaRPr lang="en-US" dirty="0"/>
          </a:p>
        </p:txBody>
      </p:sp>
      <p:sp>
        <p:nvSpPr>
          <p:cNvPr id="4" name="文本框 3"/>
          <p:cNvSpPr txBox="1"/>
          <p:nvPr/>
        </p:nvSpPr>
        <p:spPr>
          <a:xfrm>
            <a:off x="3459698" y="4610235"/>
            <a:ext cx="1005404" cy="338554"/>
          </a:xfrm>
          <a:prstGeom prst="rect">
            <a:avLst/>
          </a:prstGeom>
          <a:noFill/>
        </p:spPr>
        <p:txBody>
          <a:bodyPr wrap="square" rtlCol="0">
            <a:noAutofit/>
          </a:bodyPr>
          <a:lstStyle/>
          <a:p>
            <a:pPr algn="ctr" fontAlgn="ctr"/>
            <a:r>
              <a:rPr lang="en-US" sz="1400" dirty="0">
                <a:solidFill>
                  <a:schemeClr val="bg1"/>
                </a:solidFill>
              </a:rPr>
              <a:t>Campus network</a:t>
            </a:r>
          </a:p>
        </p:txBody>
      </p:sp>
      <p:sp>
        <p:nvSpPr>
          <p:cNvPr id="6" name="矩形 5"/>
          <p:cNvSpPr/>
          <p:nvPr/>
        </p:nvSpPr>
        <p:spPr>
          <a:xfrm>
            <a:off x="470797" y="1338593"/>
            <a:ext cx="11441112" cy="646331"/>
          </a:xfrm>
          <a:prstGeom prst="rect">
            <a:avLst/>
          </a:prstGeom>
        </p:spPr>
        <p:txBody>
          <a:bodyPr wrap="square">
            <a:noAutofit/>
          </a:bodyPr>
          <a:lstStyle/>
          <a:p>
            <a:pPr marL="285750" indent="-285750" fontAlgn="ctr">
              <a:spcAft>
                <a:spcPts val="600"/>
              </a:spcAft>
              <a:buFont typeface="Arial" panose="020B0604020202020204" pitchFamily="34" charset="0"/>
              <a:buChar char="•"/>
            </a:pPr>
            <a:r>
              <a:rPr lang="en-US" dirty="0"/>
              <a:t>Free mobility: Enables users to have consistent network rights and security policies regardless of their locations and IP addresses.</a:t>
            </a:r>
          </a:p>
        </p:txBody>
      </p:sp>
      <p:grpSp>
        <p:nvGrpSpPr>
          <p:cNvPr id="9" name="组合 362"/>
          <p:cNvGrpSpPr>
            <a:grpSpLocks noChangeAspect="1"/>
          </p:cNvGrpSpPr>
          <p:nvPr/>
        </p:nvGrpSpPr>
        <p:grpSpPr bwMode="auto">
          <a:xfrm>
            <a:off x="1445998" y="2229544"/>
            <a:ext cx="416479" cy="416479"/>
            <a:chOff x="373063" y="2114551"/>
            <a:chExt cx="1114425" cy="1116013"/>
          </a:xfrm>
        </p:grpSpPr>
        <p:sp>
          <p:nvSpPr>
            <p:cNvPr id="10"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grpSp>
          <p:nvGrpSpPr>
            <p:cNvPr id="11" name="组合 341"/>
            <p:cNvGrpSpPr>
              <a:grpSpLocks/>
            </p:cNvGrpSpPr>
            <p:nvPr/>
          </p:nvGrpSpPr>
          <p:grpSpPr bwMode="auto">
            <a:xfrm>
              <a:off x="649288" y="2289176"/>
              <a:ext cx="561975" cy="769938"/>
              <a:chOff x="649288" y="2289176"/>
              <a:chExt cx="561975" cy="769938"/>
            </a:xfrm>
          </p:grpSpPr>
          <p:sp>
            <p:nvSpPr>
              <p:cNvPr id="12"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13"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14"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15"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16"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17"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grpSp>
      </p:grpSp>
      <p:grpSp>
        <p:nvGrpSpPr>
          <p:cNvPr id="18" name="组合 362"/>
          <p:cNvGrpSpPr>
            <a:grpSpLocks noChangeAspect="1"/>
          </p:cNvGrpSpPr>
          <p:nvPr/>
        </p:nvGrpSpPr>
        <p:grpSpPr bwMode="auto">
          <a:xfrm>
            <a:off x="3386164" y="2229544"/>
            <a:ext cx="416479" cy="416479"/>
            <a:chOff x="373063" y="2114551"/>
            <a:chExt cx="1114425" cy="1116013"/>
          </a:xfrm>
        </p:grpSpPr>
        <p:sp>
          <p:nvSpPr>
            <p:cNvPr id="19"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grpSp>
          <p:nvGrpSpPr>
            <p:cNvPr id="20" name="组合 341"/>
            <p:cNvGrpSpPr>
              <a:grpSpLocks/>
            </p:cNvGrpSpPr>
            <p:nvPr/>
          </p:nvGrpSpPr>
          <p:grpSpPr bwMode="auto">
            <a:xfrm>
              <a:off x="649288" y="2289176"/>
              <a:ext cx="561975" cy="769938"/>
              <a:chOff x="649288" y="2289176"/>
              <a:chExt cx="561975" cy="769938"/>
            </a:xfrm>
          </p:grpSpPr>
          <p:sp>
            <p:nvSpPr>
              <p:cNvPr id="21"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22"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23"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24"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25"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26"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grpSp>
      </p:grpSp>
      <p:grpSp>
        <p:nvGrpSpPr>
          <p:cNvPr id="27" name="组合 362"/>
          <p:cNvGrpSpPr>
            <a:grpSpLocks noChangeAspect="1"/>
          </p:cNvGrpSpPr>
          <p:nvPr/>
        </p:nvGrpSpPr>
        <p:grpSpPr bwMode="auto">
          <a:xfrm>
            <a:off x="5132425" y="2229544"/>
            <a:ext cx="416479" cy="416479"/>
            <a:chOff x="373063" y="2114551"/>
            <a:chExt cx="1114425" cy="1116013"/>
          </a:xfrm>
        </p:grpSpPr>
        <p:sp>
          <p:nvSpPr>
            <p:cNvPr id="28"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grpSp>
          <p:nvGrpSpPr>
            <p:cNvPr id="29" name="组合 341"/>
            <p:cNvGrpSpPr>
              <a:grpSpLocks/>
            </p:cNvGrpSpPr>
            <p:nvPr/>
          </p:nvGrpSpPr>
          <p:grpSpPr bwMode="auto">
            <a:xfrm>
              <a:off x="649288" y="2289176"/>
              <a:ext cx="561975" cy="769938"/>
              <a:chOff x="649288" y="2289176"/>
              <a:chExt cx="561975" cy="769938"/>
            </a:xfrm>
          </p:grpSpPr>
          <p:sp>
            <p:nvSpPr>
              <p:cNvPr id="30"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31"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32"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33"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34"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sp>
            <p:nvSpPr>
              <p:cNvPr id="35"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p>
            </p:txBody>
          </p:sp>
        </p:grpSp>
      </p:grpSp>
      <p:sp>
        <p:nvSpPr>
          <p:cNvPr id="36" name="文本框 35"/>
          <p:cNvSpPr txBox="1"/>
          <p:nvPr/>
        </p:nvSpPr>
        <p:spPr>
          <a:xfrm>
            <a:off x="1819120" y="2194028"/>
            <a:ext cx="1005403" cy="584775"/>
          </a:xfrm>
          <a:prstGeom prst="rect">
            <a:avLst/>
          </a:prstGeom>
          <a:noFill/>
        </p:spPr>
        <p:txBody>
          <a:bodyPr wrap="none" rtlCol="0">
            <a:noAutofit/>
          </a:bodyPr>
          <a:lstStyle/>
          <a:p>
            <a:pPr fontAlgn="ctr"/>
            <a:r>
              <a:rPr lang="en-US" sz="1400" dirty="0">
                <a:solidFill>
                  <a:srgbClr val="0070C0"/>
                </a:solidFill>
              </a:rPr>
              <a:t>Sales user</a:t>
            </a:r>
            <a:endParaRPr lang="en-US" altLang="zh-CN" sz="1400" dirty="0">
              <a:solidFill>
                <a:srgbClr val="0070C0"/>
              </a:solidFill>
            </a:endParaRPr>
          </a:p>
          <a:p>
            <a:pPr fontAlgn="ctr"/>
            <a:r>
              <a:rPr lang="en-US" sz="1400" dirty="0">
                <a:solidFill>
                  <a:srgbClr val="0070C0"/>
                </a:solidFill>
              </a:rPr>
              <a:t>security group</a:t>
            </a:r>
          </a:p>
        </p:txBody>
      </p:sp>
      <p:sp>
        <p:nvSpPr>
          <p:cNvPr id="37" name="文本框 36"/>
          <p:cNvSpPr txBox="1"/>
          <p:nvPr/>
        </p:nvSpPr>
        <p:spPr>
          <a:xfrm>
            <a:off x="3763376" y="2194028"/>
            <a:ext cx="1473480" cy="584775"/>
          </a:xfrm>
          <a:prstGeom prst="rect">
            <a:avLst/>
          </a:prstGeom>
          <a:noFill/>
        </p:spPr>
        <p:txBody>
          <a:bodyPr wrap="none" rtlCol="0">
            <a:noAutofit/>
          </a:bodyPr>
          <a:lstStyle/>
          <a:p>
            <a:pPr fontAlgn="ctr"/>
            <a:r>
              <a:rPr lang="en-US" sz="1400" dirty="0">
                <a:solidFill>
                  <a:srgbClr val="0070C0"/>
                </a:solidFill>
              </a:rPr>
              <a:t>R&amp;D user</a:t>
            </a:r>
            <a:endParaRPr lang="en-US" altLang="zh-CN" sz="1400" dirty="0">
              <a:solidFill>
                <a:srgbClr val="0070C0"/>
              </a:solidFill>
            </a:endParaRPr>
          </a:p>
          <a:p>
            <a:pPr fontAlgn="ctr"/>
            <a:r>
              <a:rPr lang="en-US" sz="1400" dirty="0">
                <a:solidFill>
                  <a:srgbClr val="0070C0"/>
                </a:solidFill>
              </a:rPr>
              <a:t>security group</a:t>
            </a:r>
          </a:p>
        </p:txBody>
      </p:sp>
      <p:sp>
        <p:nvSpPr>
          <p:cNvPr id="38" name="文本框 37"/>
          <p:cNvSpPr txBox="1"/>
          <p:nvPr/>
        </p:nvSpPr>
        <p:spPr>
          <a:xfrm>
            <a:off x="5517274" y="2194028"/>
            <a:ext cx="1645002" cy="584775"/>
          </a:xfrm>
          <a:prstGeom prst="rect">
            <a:avLst/>
          </a:prstGeom>
          <a:noFill/>
        </p:spPr>
        <p:txBody>
          <a:bodyPr wrap="none" rtlCol="0">
            <a:noAutofit/>
          </a:bodyPr>
          <a:lstStyle/>
          <a:p>
            <a:pPr fontAlgn="ctr"/>
            <a:r>
              <a:rPr lang="en-US" sz="1400" dirty="0">
                <a:solidFill>
                  <a:srgbClr val="0070C0"/>
                </a:solidFill>
              </a:rPr>
              <a:t>Server resource</a:t>
            </a:r>
            <a:endParaRPr lang="en-US" altLang="zh-CN" sz="1400" dirty="0">
              <a:solidFill>
                <a:srgbClr val="0070C0"/>
              </a:solidFill>
            </a:endParaRPr>
          </a:p>
          <a:p>
            <a:pPr fontAlgn="ctr"/>
            <a:r>
              <a:rPr lang="en-US" sz="1400" dirty="0">
                <a:solidFill>
                  <a:srgbClr val="0070C0"/>
                </a:solidFill>
              </a:rPr>
              <a:t>security group</a:t>
            </a:r>
          </a:p>
        </p:txBody>
      </p:sp>
      <p:cxnSp>
        <p:nvCxnSpPr>
          <p:cNvPr id="43" name="直接连接符 42"/>
          <p:cNvCxnSpPr>
            <a:stCxn id="41" idx="1"/>
            <a:endCxn id="41" idx="3"/>
          </p:cNvCxnSpPr>
          <p:nvPr/>
        </p:nvCxnSpPr>
        <p:spPr>
          <a:xfrm>
            <a:off x="1016001" y="2831802"/>
            <a:ext cx="58928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362"/>
          <p:cNvGrpSpPr>
            <a:grpSpLocks noChangeAspect="1"/>
          </p:cNvGrpSpPr>
          <p:nvPr/>
        </p:nvGrpSpPr>
        <p:grpSpPr bwMode="auto">
          <a:xfrm>
            <a:off x="2205608" y="5892800"/>
            <a:ext cx="416479" cy="416479"/>
            <a:chOff x="373063" y="2114551"/>
            <a:chExt cx="1114425" cy="1116013"/>
          </a:xfrm>
        </p:grpSpPr>
        <p:sp>
          <p:nvSpPr>
            <p:cNvPr id="64"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grpSp>
          <p:nvGrpSpPr>
            <p:cNvPr id="65" name="组合 341"/>
            <p:cNvGrpSpPr>
              <a:grpSpLocks/>
            </p:cNvGrpSpPr>
            <p:nvPr/>
          </p:nvGrpSpPr>
          <p:grpSpPr bwMode="auto">
            <a:xfrm>
              <a:off x="649288" y="2289176"/>
              <a:ext cx="561975" cy="769938"/>
              <a:chOff x="649288" y="2289176"/>
              <a:chExt cx="561975" cy="769938"/>
            </a:xfrm>
          </p:grpSpPr>
          <p:sp>
            <p:nvSpPr>
              <p:cNvPr id="66"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67"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68"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69"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70"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71"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grpSp>
      </p:grpSp>
      <p:grpSp>
        <p:nvGrpSpPr>
          <p:cNvPr id="72" name="组合 362"/>
          <p:cNvGrpSpPr>
            <a:grpSpLocks noChangeAspect="1"/>
          </p:cNvGrpSpPr>
          <p:nvPr/>
        </p:nvGrpSpPr>
        <p:grpSpPr bwMode="auto">
          <a:xfrm>
            <a:off x="3754161" y="5892800"/>
            <a:ext cx="416479" cy="416479"/>
            <a:chOff x="373063" y="2114551"/>
            <a:chExt cx="1114425" cy="1116013"/>
          </a:xfrm>
        </p:grpSpPr>
        <p:sp>
          <p:nvSpPr>
            <p:cNvPr id="73"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grpSp>
          <p:nvGrpSpPr>
            <p:cNvPr id="74" name="组合 341"/>
            <p:cNvGrpSpPr>
              <a:grpSpLocks/>
            </p:cNvGrpSpPr>
            <p:nvPr/>
          </p:nvGrpSpPr>
          <p:grpSpPr bwMode="auto">
            <a:xfrm>
              <a:off x="649288" y="2289176"/>
              <a:ext cx="561975" cy="769938"/>
              <a:chOff x="649288" y="2289176"/>
              <a:chExt cx="561975" cy="769938"/>
            </a:xfrm>
          </p:grpSpPr>
          <p:sp>
            <p:nvSpPr>
              <p:cNvPr id="75"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76"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77"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78"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79"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80"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grpSp>
      </p:grpSp>
      <p:grpSp>
        <p:nvGrpSpPr>
          <p:cNvPr id="81" name="组合 362"/>
          <p:cNvGrpSpPr>
            <a:grpSpLocks noChangeAspect="1"/>
          </p:cNvGrpSpPr>
          <p:nvPr/>
        </p:nvGrpSpPr>
        <p:grpSpPr bwMode="auto">
          <a:xfrm>
            <a:off x="5302713" y="5892800"/>
            <a:ext cx="416479" cy="416479"/>
            <a:chOff x="373063" y="2114551"/>
            <a:chExt cx="1114425" cy="1116013"/>
          </a:xfrm>
        </p:grpSpPr>
        <p:sp>
          <p:nvSpPr>
            <p:cNvPr id="82"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grpSp>
          <p:nvGrpSpPr>
            <p:cNvPr id="83" name="组合 341"/>
            <p:cNvGrpSpPr>
              <a:grpSpLocks/>
            </p:cNvGrpSpPr>
            <p:nvPr/>
          </p:nvGrpSpPr>
          <p:grpSpPr bwMode="auto">
            <a:xfrm>
              <a:off x="649288" y="2289176"/>
              <a:ext cx="561975" cy="769938"/>
              <a:chOff x="649288" y="2289176"/>
              <a:chExt cx="561975" cy="769938"/>
            </a:xfrm>
          </p:grpSpPr>
          <p:sp>
            <p:nvSpPr>
              <p:cNvPr id="84"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85"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86"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87"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88"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sp>
            <p:nvSpPr>
              <p:cNvPr id="89"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sz="1600" dirty="0"/>
              </a:p>
            </p:txBody>
          </p:sp>
        </p:grpSp>
      </p:grpSp>
      <p:sp>
        <p:nvSpPr>
          <p:cNvPr id="94" name="Freeform 222"/>
          <p:cNvSpPr/>
          <p:nvPr/>
        </p:nvSpPr>
        <p:spPr>
          <a:xfrm rot="16761088">
            <a:off x="2180414" y="5052470"/>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95" name="Freeform 222"/>
          <p:cNvSpPr/>
          <p:nvPr/>
        </p:nvSpPr>
        <p:spPr>
          <a:xfrm rot="15742895" flipV="1">
            <a:off x="4719850" y="5145972"/>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96" name="Right Arrow 158"/>
          <p:cNvSpPr/>
          <p:nvPr/>
        </p:nvSpPr>
        <p:spPr>
          <a:xfrm rot="16200000">
            <a:off x="3555387" y="5009459"/>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104" name="文本框 103"/>
          <p:cNvSpPr txBox="1"/>
          <p:nvPr/>
        </p:nvSpPr>
        <p:spPr>
          <a:xfrm>
            <a:off x="2573605" y="5972920"/>
            <a:ext cx="660758" cy="307777"/>
          </a:xfrm>
          <a:prstGeom prst="rect">
            <a:avLst/>
          </a:prstGeom>
          <a:noFill/>
        </p:spPr>
        <p:txBody>
          <a:bodyPr wrap="none" rtlCol="0">
            <a:noAutofit/>
          </a:bodyPr>
          <a:lstStyle/>
          <a:p>
            <a:pPr fontAlgn="ctr"/>
            <a:r>
              <a:rPr lang="en-US" sz="1200" dirty="0">
                <a:solidFill>
                  <a:srgbClr val="0070C0"/>
                </a:solidFill>
              </a:rPr>
              <a:t>User A</a:t>
            </a:r>
          </a:p>
        </p:txBody>
      </p:sp>
      <p:sp>
        <p:nvSpPr>
          <p:cNvPr id="105" name="文本框 104"/>
          <p:cNvSpPr txBox="1"/>
          <p:nvPr/>
        </p:nvSpPr>
        <p:spPr>
          <a:xfrm>
            <a:off x="4148999" y="5972920"/>
            <a:ext cx="660758" cy="307777"/>
          </a:xfrm>
          <a:prstGeom prst="rect">
            <a:avLst/>
          </a:prstGeom>
          <a:noFill/>
        </p:spPr>
        <p:txBody>
          <a:bodyPr wrap="none" rtlCol="0">
            <a:noAutofit/>
          </a:bodyPr>
          <a:lstStyle/>
          <a:p>
            <a:pPr fontAlgn="ctr"/>
            <a:r>
              <a:rPr lang="en-US" sz="1200" dirty="0">
                <a:solidFill>
                  <a:srgbClr val="0070C0"/>
                </a:solidFill>
              </a:rPr>
              <a:t>User B</a:t>
            </a:r>
          </a:p>
        </p:txBody>
      </p:sp>
      <p:sp>
        <p:nvSpPr>
          <p:cNvPr id="106" name="文本框 105"/>
          <p:cNvSpPr txBox="1"/>
          <p:nvPr/>
        </p:nvSpPr>
        <p:spPr>
          <a:xfrm>
            <a:off x="5672384" y="5972920"/>
            <a:ext cx="660758" cy="307777"/>
          </a:xfrm>
          <a:prstGeom prst="rect">
            <a:avLst/>
          </a:prstGeom>
          <a:noFill/>
        </p:spPr>
        <p:txBody>
          <a:bodyPr wrap="none" rtlCol="0">
            <a:noAutofit/>
          </a:bodyPr>
          <a:lstStyle/>
          <a:p>
            <a:pPr fontAlgn="ctr"/>
            <a:r>
              <a:rPr lang="en-US" sz="1200" dirty="0">
                <a:solidFill>
                  <a:srgbClr val="0070C0"/>
                </a:solidFill>
              </a:rPr>
              <a:t>User C</a:t>
            </a:r>
          </a:p>
        </p:txBody>
      </p:sp>
      <p:sp>
        <p:nvSpPr>
          <p:cNvPr id="108" name="文本框 107"/>
          <p:cNvSpPr txBox="1"/>
          <p:nvPr/>
        </p:nvSpPr>
        <p:spPr>
          <a:xfrm>
            <a:off x="1789145" y="5570662"/>
            <a:ext cx="902811" cy="307777"/>
          </a:xfrm>
          <a:prstGeom prst="rect">
            <a:avLst/>
          </a:prstGeom>
          <a:noFill/>
        </p:spPr>
        <p:txBody>
          <a:bodyPr wrap="none" rtlCol="0">
            <a:noAutofit/>
          </a:bodyPr>
          <a:lstStyle/>
          <a:p>
            <a:pPr algn="ctr" fontAlgn="ctr"/>
            <a:r>
              <a:rPr lang="en-US" sz="1200" dirty="0">
                <a:solidFill>
                  <a:srgbClr val="EC7061"/>
                </a:solidFill>
              </a:rPr>
              <a:t>Access authentication</a:t>
            </a:r>
            <a:endParaRPr lang="en-US" altLang="zh-CN" sz="1200" dirty="0">
              <a:solidFill>
                <a:srgbClr val="EC7061"/>
              </a:solidFill>
            </a:endParaRPr>
          </a:p>
        </p:txBody>
      </p:sp>
      <p:sp>
        <p:nvSpPr>
          <p:cNvPr id="109" name="文本框 108"/>
          <p:cNvSpPr txBox="1"/>
          <p:nvPr/>
        </p:nvSpPr>
        <p:spPr>
          <a:xfrm>
            <a:off x="3392879" y="5570662"/>
            <a:ext cx="902811" cy="307777"/>
          </a:xfrm>
          <a:prstGeom prst="rect">
            <a:avLst/>
          </a:prstGeom>
          <a:noFill/>
        </p:spPr>
        <p:txBody>
          <a:bodyPr wrap="none" rtlCol="0">
            <a:noAutofit/>
          </a:bodyPr>
          <a:lstStyle/>
          <a:p>
            <a:pPr algn="ctr" fontAlgn="ctr"/>
            <a:r>
              <a:rPr lang="en-US" sz="1200" dirty="0">
                <a:solidFill>
                  <a:srgbClr val="EC7061"/>
                </a:solidFill>
              </a:rPr>
              <a:t>Access authentication</a:t>
            </a:r>
            <a:endParaRPr lang="en-US" altLang="zh-CN" sz="1200" dirty="0">
              <a:solidFill>
                <a:srgbClr val="EC7061"/>
              </a:solidFill>
            </a:endParaRPr>
          </a:p>
        </p:txBody>
      </p:sp>
      <p:sp>
        <p:nvSpPr>
          <p:cNvPr id="110" name="文本框 109"/>
          <p:cNvSpPr txBox="1"/>
          <p:nvPr/>
        </p:nvSpPr>
        <p:spPr>
          <a:xfrm>
            <a:off x="4996613" y="5570662"/>
            <a:ext cx="902811" cy="307777"/>
          </a:xfrm>
          <a:prstGeom prst="rect">
            <a:avLst/>
          </a:prstGeom>
          <a:noFill/>
        </p:spPr>
        <p:txBody>
          <a:bodyPr wrap="none" rtlCol="0">
            <a:noAutofit/>
          </a:bodyPr>
          <a:lstStyle/>
          <a:p>
            <a:pPr algn="ctr" fontAlgn="ctr"/>
            <a:r>
              <a:rPr lang="en-US" sz="1200" dirty="0">
                <a:solidFill>
                  <a:srgbClr val="EC7061"/>
                </a:solidFill>
              </a:rPr>
              <a:t>Access authentication</a:t>
            </a:r>
            <a:endParaRPr lang="en-US" altLang="zh-CN" sz="1200" dirty="0">
              <a:solidFill>
                <a:srgbClr val="EC7061"/>
              </a:solidFill>
            </a:endParaRPr>
          </a:p>
        </p:txBody>
      </p:sp>
      <p:sp>
        <p:nvSpPr>
          <p:cNvPr id="111" name="文本框 110"/>
          <p:cNvSpPr txBox="1"/>
          <p:nvPr/>
        </p:nvSpPr>
        <p:spPr>
          <a:xfrm>
            <a:off x="7597038" y="2025542"/>
            <a:ext cx="3838539" cy="830997"/>
          </a:xfrm>
          <a:prstGeom prst="rect">
            <a:avLst/>
          </a:prstGeom>
          <a:noFill/>
        </p:spPr>
        <p:txBody>
          <a:bodyPr wrap="square" rtlCol="0">
            <a:noAutofit/>
          </a:bodyPr>
          <a:lstStyle/>
          <a:p>
            <a:pPr fontAlgn="ctr"/>
            <a:r>
              <a:rPr lang="en-US" sz="1600" dirty="0"/>
              <a:t>Configure security groups. A security group is a group of users for which the same security policy is used.</a:t>
            </a:r>
          </a:p>
        </p:txBody>
      </p:sp>
      <p:sp>
        <p:nvSpPr>
          <p:cNvPr id="112" name="文本框 111"/>
          <p:cNvSpPr txBox="1"/>
          <p:nvPr/>
        </p:nvSpPr>
        <p:spPr>
          <a:xfrm>
            <a:off x="7633743" y="2986915"/>
            <a:ext cx="3838539" cy="584775"/>
          </a:xfrm>
          <a:prstGeom prst="rect">
            <a:avLst/>
          </a:prstGeom>
          <a:noFill/>
        </p:spPr>
        <p:txBody>
          <a:bodyPr wrap="square" rtlCol="0">
            <a:noAutofit/>
          </a:bodyPr>
          <a:lstStyle/>
          <a:p>
            <a:pPr fontAlgn="ctr"/>
            <a:r>
              <a:rPr lang="en-US" sz="1600" dirty="0"/>
              <a:t>Define security group-based permission control policies and user experience policies and deliver the policies to network devices.</a:t>
            </a:r>
          </a:p>
        </p:txBody>
      </p:sp>
      <p:sp>
        <p:nvSpPr>
          <p:cNvPr id="113" name="文本框 112"/>
          <p:cNvSpPr txBox="1"/>
          <p:nvPr/>
        </p:nvSpPr>
        <p:spPr>
          <a:xfrm>
            <a:off x="7633743" y="5647613"/>
            <a:ext cx="4289966" cy="338554"/>
          </a:xfrm>
          <a:prstGeom prst="rect">
            <a:avLst/>
          </a:prstGeom>
          <a:noFill/>
        </p:spPr>
        <p:txBody>
          <a:bodyPr wrap="square" rtlCol="0">
            <a:noAutofit/>
          </a:bodyPr>
          <a:lstStyle/>
          <a:p>
            <a:pPr fontAlgn="ctr"/>
            <a:r>
              <a:rPr lang="en-US" sz="1600" dirty="0"/>
              <a:t>A security group is authorized to a user after the user passes access authentication.</a:t>
            </a:r>
          </a:p>
        </p:txBody>
      </p:sp>
      <p:sp>
        <p:nvSpPr>
          <p:cNvPr id="114" name="Oval 4"/>
          <p:cNvSpPr>
            <a:spLocks noChangeAspect="1"/>
          </p:cNvSpPr>
          <p:nvPr/>
        </p:nvSpPr>
        <p:spPr>
          <a:xfrm>
            <a:off x="7293771" y="2155791"/>
            <a:ext cx="256186" cy="256186"/>
          </a:xfrm>
          <a:prstGeom prst="ellipse">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rPr>
              <a:t>1</a:t>
            </a:r>
            <a:endParaRPr lang="en-US" altLang="zh-CN" sz="1600" b="1" dirty="0">
              <a:solidFill>
                <a:schemeClr val="bg1"/>
              </a:solidFill>
            </a:endParaRPr>
          </a:p>
        </p:txBody>
      </p:sp>
      <p:sp>
        <p:nvSpPr>
          <p:cNvPr id="115" name="Oval 4"/>
          <p:cNvSpPr>
            <a:spLocks noChangeAspect="1"/>
          </p:cNvSpPr>
          <p:nvPr/>
        </p:nvSpPr>
        <p:spPr>
          <a:xfrm>
            <a:off x="7283919" y="3417891"/>
            <a:ext cx="256186" cy="256186"/>
          </a:xfrm>
          <a:prstGeom prst="ellipse">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rPr>
              <a:t>2</a:t>
            </a:r>
            <a:endParaRPr lang="en-US" altLang="zh-CN" sz="1600" b="1" dirty="0">
              <a:solidFill>
                <a:schemeClr val="bg1"/>
              </a:solidFill>
            </a:endParaRPr>
          </a:p>
        </p:txBody>
      </p:sp>
      <p:sp>
        <p:nvSpPr>
          <p:cNvPr id="116" name="Oval 4"/>
          <p:cNvSpPr>
            <a:spLocks noChangeAspect="1"/>
          </p:cNvSpPr>
          <p:nvPr/>
        </p:nvSpPr>
        <p:spPr>
          <a:xfrm>
            <a:off x="7282752" y="5791898"/>
            <a:ext cx="256186" cy="256186"/>
          </a:xfrm>
          <a:prstGeom prst="ellipse">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rPr>
              <a:t>3</a:t>
            </a:r>
            <a:endParaRPr lang="en-US" altLang="zh-CN" sz="1600" b="1" dirty="0">
              <a:solidFill>
                <a:schemeClr val="bg1"/>
              </a:solidFill>
            </a:endParaRPr>
          </a:p>
        </p:txBody>
      </p:sp>
      <p:sp>
        <p:nvSpPr>
          <p:cNvPr id="117" name="文本框 116"/>
          <p:cNvSpPr txBox="1"/>
          <p:nvPr/>
        </p:nvSpPr>
        <p:spPr>
          <a:xfrm>
            <a:off x="7639182" y="4237930"/>
            <a:ext cx="3838539" cy="584775"/>
          </a:xfrm>
          <a:prstGeom prst="rect">
            <a:avLst/>
          </a:prstGeom>
          <a:noFill/>
        </p:spPr>
        <p:txBody>
          <a:bodyPr wrap="square" rtlCol="0">
            <a:noAutofit/>
          </a:bodyPr>
          <a:lstStyle/>
          <a:p>
            <a:pPr fontAlgn="ctr"/>
            <a:r>
              <a:rPr lang="en-US" sz="1600" dirty="0"/>
              <a:t>After user traffic enters a network, network devices enforce policies based on the source and destination security groups of the traffic.</a:t>
            </a:r>
          </a:p>
        </p:txBody>
      </p:sp>
      <p:sp>
        <p:nvSpPr>
          <p:cNvPr id="118" name="Oval 4"/>
          <p:cNvSpPr>
            <a:spLocks noChangeAspect="1"/>
          </p:cNvSpPr>
          <p:nvPr/>
        </p:nvSpPr>
        <p:spPr>
          <a:xfrm>
            <a:off x="7283919" y="4566519"/>
            <a:ext cx="256186" cy="256186"/>
          </a:xfrm>
          <a:prstGeom prst="ellipse">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rPr>
              <a:t>4</a:t>
            </a:r>
            <a:endParaRPr lang="en-US" altLang="zh-CN" sz="1600" b="1" dirty="0">
              <a:solidFill>
                <a:schemeClr val="bg1"/>
              </a:solidFill>
            </a:endParaRPr>
          </a:p>
        </p:txBody>
      </p:sp>
      <p:sp>
        <p:nvSpPr>
          <p:cNvPr id="119" name="Right Arrow 158"/>
          <p:cNvSpPr/>
          <p:nvPr/>
        </p:nvSpPr>
        <p:spPr>
          <a:xfrm rot="16200000" flipH="1">
            <a:off x="3603549" y="1170023"/>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316036 w 1183012"/>
              <a:gd name="connsiteY0" fmla="*/ 0 h 6729497"/>
              <a:gd name="connsiteX1" fmla="*/ 935860 w 1183012"/>
              <a:gd name="connsiteY1" fmla="*/ 5514892 h 6729497"/>
              <a:gd name="connsiteX2" fmla="*/ 935860 w 1183012"/>
              <a:gd name="connsiteY2" fmla="*/ 5374277 h 6729497"/>
              <a:gd name="connsiteX3" fmla="*/ 1183012 w 1183012"/>
              <a:gd name="connsiteY3" fmla="*/ 5621430 h 6729497"/>
              <a:gd name="connsiteX4" fmla="*/ 935860 w 1183012"/>
              <a:gd name="connsiteY4" fmla="*/ 5868582 h 6729497"/>
              <a:gd name="connsiteX5" fmla="*/ 935860 w 1183012"/>
              <a:gd name="connsiteY5" fmla="*/ 5727967 h 6729497"/>
              <a:gd name="connsiteX6" fmla="*/ 0 w 1183012"/>
              <a:gd name="connsiteY6" fmla="*/ 6729497 h 6729497"/>
              <a:gd name="connsiteX7" fmla="*/ 316036 w 1183012"/>
              <a:gd name="connsiteY7" fmla="*/ 0 h 6729497"/>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 name="connsiteX0" fmla="*/ 45644 w 912620"/>
              <a:gd name="connsiteY0" fmla="*/ 0 h 11295955"/>
              <a:gd name="connsiteX1" fmla="*/ 665468 w 912620"/>
              <a:gd name="connsiteY1" fmla="*/ 5514892 h 11295955"/>
              <a:gd name="connsiteX2" fmla="*/ 665468 w 912620"/>
              <a:gd name="connsiteY2" fmla="*/ 5374277 h 11295955"/>
              <a:gd name="connsiteX3" fmla="*/ 912620 w 912620"/>
              <a:gd name="connsiteY3" fmla="*/ 5621430 h 11295955"/>
              <a:gd name="connsiteX4" fmla="*/ 665468 w 912620"/>
              <a:gd name="connsiteY4" fmla="*/ 5868582 h 11295955"/>
              <a:gd name="connsiteX5" fmla="*/ 665468 w 912620"/>
              <a:gd name="connsiteY5" fmla="*/ 5727967 h 11295955"/>
              <a:gd name="connsiteX6" fmla="*/ -1 w 912620"/>
              <a:gd name="connsiteY6" fmla="*/ 11295956 h 11295955"/>
              <a:gd name="connsiteX7" fmla="*/ 45644 w 912620"/>
              <a:gd name="connsiteY7" fmla="*/ 0 h 11295955"/>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chemeClr val="accent2">
                  <a:lumMod val="40000"/>
                  <a:lumOff val="60000"/>
                </a:schemeClr>
              </a:gs>
            </a:gsLst>
            <a:lin ang="0" scaled="1"/>
            <a:tileRect/>
          </a:gradFill>
          <a:ln>
            <a:gradFill flip="none" rotWithShape="1">
              <a:gsLst>
                <a:gs pos="11000">
                  <a:schemeClr val="accent1">
                    <a:lumMod val="0"/>
                    <a:lumOff val="100000"/>
                    <a:alpha val="0"/>
                  </a:schemeClr>
                </a:gs>
                <a:gs pos="67000">
                  <a:srgbClr val="EC706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122" name="文本框 121"/>
          <p:cNvSpPr txBox="1"/>
          <p:nvPr/>
        </p:nvSpPr>
        <p:spPr>
          <a:xfrm>
            <a:off x="3141231" y="3670351"/>
            <a:ext cx="1620957" cy="307777"/>
          </a:xfrm>
          <a:prstGeom prst="rect">
            <a:avLst/>
          </a:prstGeom>
          <a:noFill/>
        </p:spPr>
        <p:txBody>
          <a:bodyPr wrap="none" rtlCol="0">
            <a:noAutofit/>
          </a:bodyPr>
          <a:lstStyle/>
          <a:p>
            <a:pPr algn="ctr" fontAlgn="ctr"/>
            <a:r>
              <a:rPr lang="en-US" sz="1200" dirty="0">
                <a:solidFill>
                  <a:srgbClr val="EC7061"/>
                </a:solidFill>
              </a:rPr>
              <a:t>Security group configuration and policy delivery</a:t>
            </a:r>
            <a:endParaRPr lang="en-US" altLang="zh-CN" sz="1200" dirty="0">
              <a:solidFill>
                <a:srgbClr val="EC7061"/>
              </a:solidFill>
            </a:endParaRPr>
          </a:p>
        </p:txBody>
      </p:sp>
      <p:sp>
        <p:nvSpPr>
          <p:cNvPr id="124" name="文本框 123"/>
          <p:cNvSpPr txBox="1"/>
          <p:nvPr/>
        </p:nvSpPr>
        <p:spPr>
          <a:xfrm>
            <a:off x="2394863" y="3072194"/>
            <a:ext cx="1005403" cy="338554"/>
          </a:xfrm>
          <a:prstGeom prst="rect">
            <a:avLst/>
          </a:prstGeom>
          <a:noFill/>
        </p:spPr>
        <p:txBody>
          <a:bodyPr wrap="none" rtlCol="0">
            <a:noAutofit/>
          </a:bodyPr>
          <a:lstStyle/>
          <a:p>
            <a:pPr fontAlgn="ctr"/>
            <a:r>
              <a:rPr lang="en-US" sz="1400" dirty="0">
                <a:solidFill>
                  <a:srgbClr val="0070C0"/>
                </a:solidFill>
              </a:rPr>
              <a:t>Rights policy</a:t>
            </a:r>
          </a:p>
        </p:txBody>
      </p:sp>
      <p:sp>
        <p:nvSpPr>
          <p:cNvPr id="125" name="文本框 124"/>
          <p:cNvSpPr txBox="1"/>
          <p:nvPr/>
        </p:nvSpPr>
        <p:spPr>
          <a:xfrm>
            <a:off x="4586844" y="3072194"/>
            <a:ext cx="1789272" cy="338554"/>
          </a:xfrm>
          <a:prstGeom prst="rect">
            <a:avLst/>
          </a:prstGeom>
          <a:noFill/>
        </p:spPr>
        <p:txBody>
          <a:bodyPr wrap="none" rtlCol="0">
            <a:noAutofit/>
          </a:bodyPr>
          <a:lstStyle/>
          <a:p>
            <a:pPr fontAlgn="ctr"/>
            <a:r>
              <a:rPr lang="en-US" sz="1400" dirty="0">
                <a:solidFill>
                  <a:srgbClr val="0070C0"/>
                </a:solidFill>
              </a:rPr>
              <a:t>Experience policy</a:t>
            </a:r>
          </a:p>
        </p:txBody>
      </p:sp>
    </p:spTree>
    <p:extLst>
      <p:ext uri="{BB962C8B-B14F-4D97-AF65-F5344CB8AC3E}">
        <p14:creationId xmlns:p14="http://schemas.microsoft.com/office/powerpoint/2010/main" val="29491973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Wired and Wireless Convergence</a:t>
            </a:r>
          </a:p>
        </p:txBody>
      </p:sp>
      <p:grpSp>
        <p:nvGrpSpPr>
          <p:cNvPr id="9" name="Group 165"/>
          <p:cNvGrpSpPr/>
          <p:nvPr/>
        </p:nvGrpSpPr>
        <p:grpSpPr>
          <a:xfrm rot="10800000">
            <a:off x="1793713" y="4806657"/>
            <a:ext cx="1159468" cy="758789"/>
            <a:chOff x="-1233037" y="914446"/>
            <a:chExt cx="1573823" cy="778776"/>
          </a:xfrm>
        </p:grpSpPr>
        <p:cxnSp>
          <p:nvCxnSpPr>
            <p:cNvPr id="10"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100" descr="汇聚交换机.png"/>
          <p:cNvPicPr>
            <a:picLocks noChangeAspect="1"/>
          </p:cNvPicPr>
          <p:nvPr/>
        </p:nvPicPr>
        <p:blipFill>
          <a:blip r:embed="rId3" cstate="print"/>
          <a:stretch>
            <a:fillRect/>
          </a:stretch>
        </p:blipFill>
        <p:spPr>
          <a:xfrm>
            <a:off x="2155672" y="4767269"/>
            <a:ext cx="446281" cy="365140"/>
          </a:xfrm>
          <a:prstGeom prst="rect">
            <a:avLst/>
          </a:prstGeom>
        </p:spPr>
      </p:pic>
      <p:cxnSp>
        <p:nvCxnSpPr>
          <p:cNvPr id="13" name="直接连接符 12"/>
          <p:cNvCxnSpPr/>
          <p:nvPr/>
        </p:nvCxnSpPr>
        <p:spPr>
          <a:xfrm>
            <a:off x="1991115" y="2163400"/>
            <a:ext cx="69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65"/>
          <p:cNvGrpSpPr/>
          <p:nvPr/>
        </p:nvGrpSpPr>
        <p:grpSpPr>
          <a:xfrm rot="10800000">
            <a:off x="1413403" y="2041025"/>
            <a:ext cx="1159468" cy="758789"/>
            <a:chOff x="-1233037" y="914446"/>
            <a:chExt cx="1573823" cy="778776"/>
          </a:xfrm>
        </p:grpSpPr>
        <p:cxnSp>
          <p:nvCxnSpPr>
            <p:cNvPr id="15"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7" name="矩形 300"/>
          <p:cNvSpPr/>
          <p:nvPr/>
        </p:nvSpPr>
        <p:spPr>
          <a:xfrm>
            <a:off x="3632659" y="4586554"/>
            <a:ext cx="7534609" cy="2092881"/>
          </a:xfrm>
          <a:prstGeom prst="rect">
            <a:avLst/>
          </a:prstGeom>
        </p:spPr>
        <p:txBody>
          <a:bodyPr wrap="square">
            <a:noAutofit/>
          </a:bodyPr>
          <a:lstStyle/>
          <a:p>
            <a:pPr algn="just" fontAlgn="ctr">
              <a:lnSpc>
                <a:spcPct val="120000"/>
              </a:lnSpc>
              <a:spcAft>
                <a:spcPts val="600"/>
              </a:spcAft>
            </a:pPr>
            <a:r>
              <a:rPr lang="en-US" sz="1200" dirty="0"/>
              <a:t>The switch integrates the AC function, eliminating wireless traffic forwarding bottlenecks and reducing fault nodes. Wired and wireless devices are centrally managed.</a:t>
            </a:r>
          </a:p>
          <a:p>
            <a:pPr marL="179388" indent="-179388" fontAlgn="ctr">
              <a:lnSpc>
                <a:spcPct val="120000"/>
              </a:lnSpc>
              <a:spcAft>
                <a:spcPts val="600"/>
              </a:spcAft>
              <a:buFont typeface="Arial" panose="020B0604020202020204" pitchFamily="34" charset="0"/>
              <a:buChar char="•"/>
            </a:pPr>
            <a:r>
              <a:rPr lang="en-US" sz="1200" dirty="0"/>
              <a:t>Unified management and converged forwarding of wired and wireless services</a:t>
            </a:r>
          </a:p>
          <a:p>
            <a:pPr marL="179388" indent="-179388" fontAlgn="ctr">
              <a:lnSpc>
                <a:spcPct val="120000"/>
              </a:lnSpc>
              <a:spcAft>
                <a:spcPts val="600"/>
              </a:spcAft>
              <a:buFont typeface="Arial" panose="020B0604020202020204" pitchFamily="34" charset="0"/>
              <a:buChar char="•"/>
            </a:pPr>
            <a:r>
              <a:rPr lang="en-US" sz="1200" dirty="0"/>
              <a:t>Converged management for wired and wireless users and gateway convergence</a:t>
            </a:r>
          </a:p>
          <a:p>
            <a:pPr marL="179388" indent="-179388" fontAlgn="ctr">
              <a:lnSpc>
                <a:spcPct val="120000"/>
              </a:lnSpc>
              <a:spcAft>
                <a:spcPts val="600"/>
              </a:spcAft>
              <a:buFont typeface="Arial" panose="020B0604020202020204" pitchFamily="34" charset="0"/>
              <a:buChar char="•"/>
            </a:pPr>
            <a:r>
              <a:rPr lang="en-US" sz="1200" dirty="0"/>
              <a:t>Converged authentication points for wired and wireless access</a:t>
            </a:r>
          </a:p>
          <a:p>
            <a:pPr marL="179388" indent="-179388" fontAlgn="ctr">
              <a:lnSpc>
                <a:spcPct val="120000"/>
              </a:lnSpc>
              <a:spcAft>
                <a:spcPts val="600"/>
              </a:spcAft>
              <a:buFont typeface="Arial" panose="020B0604020202020204" pitchFamily="34" charset="0"/>
              <a:buChar char="•"/>
            </a:pPr>
            <a:r>
              <a:rPr lang="en-US" sz="1200" dirty="0"/>
              <a:t>Unified wired and wireless policy enforcement</a:t>
            </a:r>
          </a:p>
        </p:txBody>
      </p:sp>
      <p:sp>
        <p:nvSpPr>
          <p:cNvPr id="18" name="圆角矩形 75"/>
          <p:cNvSpPr/>
          <p:nvPr/>
        </p:nvSpPr>
        <p:spPr>
          <a:xfrm>
            <a:off x="913665" y="4037356"/>
            <a:ext cx="10364670" cy="347579"/>
          </a:xfrm>
          <a:prstGeom prst="roundRect">
            <a:avLst>
              <a:gd name="adj" fmla="val 10919"/>
            </a:avLst>
          </a:prstGeom>
          <a:solidFill>
            <a:srgbClr val="00B0F0"/>
          </a:solidFill>
          <a:ln>
            <a:solidFill>
              <a:srgbClr val="99DFF9"/>
            </a:solidFill>
          </a:ln>
        </p:spPr>
        <p:txBody>
          <a:bodyPr wrap="square" rtlCol="0" anchor="ctr" anchorCtr="0">
            <a:noAutofit/>
          </a:bodyPr>
          <a:lstStyle/>
          <a:p>
            <a:pPr algn="ctr" fontAlgn="ctr"/>
            <a:r>
              <a:rPr lang="en-US" sz="1600" b="1" dirty="0">
                <a:solidFill>
                  <a:prstClr val="white"/>
                </a:solidFill>
              </a:rPr>
              <a:t>Wired and Wireless Convergence (Integrated AC)</a:t>
            </a:r>
          </a:p>
        </p:txBody>
      </p:sp>
      <p:sp>
        <p:nvSpPr>
          <p:cNvPr id="19" name="矩形 300"/>
          <p:cNvSpPr/>
          <p:nvPr/>
        </p:nvSpPr>
        <p:spPr>
          <a:xfrm>
            <a:off x="3320985" y="1597357"/>
            <a:ext cx="2733306" cy="2083866"/>
          </a:xfrm>
          <a:prstGeom prst="rect">
            <a:avLst/>
          </a:prstGeom>
        </p:spPr>
        <p:txBody>
          <a:bodyPr wrap="square" anchor="ctr">
            <a:noAutofit/>
          </a:bodyPr>
          <a:lstStyle/>
          <a:p>
            <a:pPr marL="176213" indent="-176213" fontAlgn="ctr">
              <a:lnSpc>
                <a:spcPct val="130000"/>
              </a:lnSpc>
              <a:spcAft>
                <a:spcPts val="600"/>
              </a:spcAft>
              <a:buFont typeface="Arial" panose="020B0604020202020204" pitchFamily="34" charset="0"/>
              <a:buChar char="•"/>
            </a:pPr>
            <a:r>
              <a:rPr lang="en-US" sz="1200" dirty="0"/>
              <a:t>This mode poses a wireless traffic bottleneck and increases faulty nodes.</a:t>
            </a:r>
          </a:p>
          <a:p>
            <a:pPr marL="176213" indent="-176213" fontAlgn="ctr">
              <a:lnSpc>
                <a:spcPct val="130000"/>
              </a:lnSpc>
              <a:spcAft>
                <a:spcPts val="600"/>
              </a:spcAft>
              <a:buFont typeface="Arial" panose="020B0604020202020204" pitchFamily="34" charset="0"/>
              <a:buChar char="•"/>
            </a:pPr>
            <a:r>
              <a:rPr lang="en-US" sz="1200" dirty="0"/>
              <a:t>Wired and wireless management is independent.</a:t>
            </a:r>
          </a:p>
          <a:p>
            <a:pPr marL="176213" indent="-176213" fontAlgn="ctr">
              <a:lnSpc>
                <a:spcPct val="130000"/>
              </a:lnSpc>
              <a:spcAft>
                <a:spcPts val="600"/>
              </a:spcAft>
              <a:buFont typeface="Arial" panose="020B0604020202020204" pitchFamily="34" charset="0"/>
              <a:buChar char="•"/>
            </a:pPr>
            <a:r>
              <a:rPr lang="en-US" sz="1200" dirty="0"/>
              <a:t>Wired and wireless authentication points are separated.</a:t>
            </a:r>
          </a:p>
        </p:txBody>
      </p:sp>
      <p:sp>
        <p:nvSpPr>
          <p:cNvPr id="20" name="矩形 300"/>
          <p:cNvSpPr/>
          <p:nvPr/>
        </p:nvSpPr>
        <p:spPr>
          <a:xfrm>
            <a:off x="8497590" y="2116990"/>
            <a:ext cx="2812727" cy="987450"/>
          </a:xfrm>
          <a:prstGeom prst="rect">
            <a:avLst/>
          </a:prstGeom>
        </p:spPr>
        <p:txBody>
          <a:bodyPr wrap="square" anchor="ctr">
            <a:noAutofit/>
          </a:bodyPr>
          <a:lstStyle/>
          <a:p>
            <a:pPr marL="176213" indent="-176213" fontAlgn="ctr">
              <a:lnSpc>
                <a:spcPct val="130000"/>
              </a:lnSpc>
              <a:spcAft>
                <a:spcPts val="600"/>
              </a:spcAft>
              <a:buFont typeface="Arial" panose="020B0604020202020204" pitchFamily="34" charset="0"/>
              <a:buChar char="•"/>
            </a:pPr>
            <a:r>
              <a:rPr lang="en-US" sz="1200" dirty="0"/>
              <a:t>An AC card is installed on a switch to provide AC functions.</a:t>
            </a:r>
          </a:p>
          <a:p>
            <a:pPr marL="176213" indent="-176213" fontAlgn="ctr">
              <a:lnSpc>
                <a:spcPct val="130000"/>
              </a:lnSpc>
              <a:spcAft>
                <a:spcPts val="600"/>
              </a:spcAft>
              <a:buFont typeface="Arial" panose="020B0604020202020204" pitchFamily="34" charset="0"/>
              <a:buChar char="•"/>
            </a:pPr>
            <a:r>
              <a:rPr lang="en-US" sz="1200" dirty="0"/>
              <a:t>Hardware-level convergence only</a:t>
            </a:r>
          </a:p>
        </p:txBody>
      </p:sp>
      <p:sp>
        <p:nvSpPr>
          <p:cNvPr id="21" name="圆角矩形 75"/>
          <p:cNvSpPr/>
          <p:nvPr/>
        </p:nvSpPr>
        <p:spPr>
          <a:xfrm>
            <a:off x="913665" y="1250422"/>
            <a:ext cx="5134308" cy="347579"/>
          </a:xfrm>
          <a:prstGeom prst="roundRect">
            <a:avLst>
              <a:gd name="adj" fmla="val 10919"/>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a:solidFill>
                  <a:schemeClr val="bg1"/>
                </a:solidFill>
              </a:rPr>
              <a:t>WLAN with a Standalone AC</a:t>
            </a:r>
            <a:endParaRPr lang="en-US" altLang="zh-CN" sz="1600" b="1" dirty="0">
              <a:solidFill>
                <a:schemeClr val="bg1"/>
              </a:solidFill>
            </a:endParaRPr>
          </a:p>
        </p:txBody>
      </p:sp>
      <p:sp>
        <p:nvSpPr>
          <p:cNvPr id="22" name="圆角矩形 75"/>
          <p:cNvSpPr/>
          <p:nvPr/>
        </p:nvSpPr>
        <p:spPr>
          <a:xfrm>
            <a:off x="6144027" y="1254519"/>
            <a:ext cx="5134308" cy="347579"/>
          </a:xfrm>
          <a:prstGeom prst="roundRect">
            <a:avLst>
              <a:gd name="adj" fmla="val 10919"/>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a:solidFill>
                  <a:schemeClr val="bg1"/>
                </a:solidFill>
              </a:rPr>
              <a:t>WLAN with an AC Card</a:t>
            </a:r>
            <a:endParaRPr lang="en-US" altLang="zh-CN" sz="1600" b="1" dirty="0">
              <a:solidFill>
                <a:schemeClr val="bg1"/>
              </a:solidFill>
            </a:endParaRPr>
          </a:p>
        </p:txBody>
      </p:sp>
      <p:sp>
        <p:nvSpPr>
          <p:cNvPr id="23" name="圆角矩形 75"/>
          <p:cNvSpPr/>
          <p:nvPr/>
        </p:nvSpPr>
        <p:spPr>
          <a:xfrm>
            <a:off x="913665" y="1652464"/>
            <a:ext cx="5134308" cy="1938461"/>
          </a:xfrm>
          <a:prstGeom prst="roundRect">
            <a:avLst>
              <a:gd name="adj" fmla="val 153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endParaRPr>
          </a:p>
        </p:txBody>
      </p:sp>
      <p:sp>
        <p:nvSpPr>
          <p:cNvPr id="24" name="圆角矩形 75"/>
          <p:cNvSpPr/>
          <p:nvPr/>
        </p:nvSpPr>
        <p:spPr>
          <a:xfrm>
            <a:off x="6144026" y="1652464"/>
            <a:ext cx="5134308" cy="1938461"/>
          </a:xfrm>
          <a:prstGeom prst="roundRect">
            <a:avLst>
              <a:gd name="adj" fmla="val 153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endParaRPr>
          </a:p>
        </p:txBody>
      </p:sp>
      <p:sp>
        <p:nvSpPr>
          <p:cNvPr id="25" name="Rectangle 71"/>
          <p:cNvSpPr/>
          <p:nvPr/>
        </p:nvSpPr>
        <p:spPr>
          <a:xfrm>
            <a:off x="913665" y="3628011"/>
            <a:ext cx="10364669" cy="371638"/>
          </a:xfrm>
          <a:prstGeom prst="rect">
            <a:avLst/>
          </a:prstGeom>
          <a:solidFill>
            <a:srgbClr val="FFD17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a:solidFill>
                  <a:schemeClr val="tx1"/>
                </a:solidFill>
              </a:rPr>
              <a:t>Wired and wireless authentication points are separately deployed, policy control is decentralized, and traffic forwarding is separated, resulting in difficulties in fault troubleshooting and network management.</a:t>
            </a:r>
          </a:p>
        </p:txBody>
      </p:sp>
      <p:sp>
        <p:nvSpPr>
          <p:cNvPr id="26" name="圆角矩形 75"/>
          <p:cNvSpPr/>
          <p:nvPr/>
        </p:nvSpPr>
        <p:spPr>
          <a:xfrm>
            <a:off x="913665" y="4428109"/>
            <a:ext cx="10364669" cy="1953641"/>
          </a:xfrm>
          <a:prstGeom prst="roundRect">
            <a:avLst>
              <a:gd name="adj" fmla="val 153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endParaRPr>
          </a:p>
        </p:txBody>
      </p:sp>
      <p:pic>
        <p:nvPicPr>
          <p:cNvPr id="27" name="图片 87" descr="汇聚交换机.png"/>
          <p:cNvPicPr>
            <a:picLocks noChangeAspect="1"/>
          </p:cNvPicPr>
          <p:nvPr/>
        </p:nvPicPr>
        <p:blipFill>
          <a:blip r:embed="rId4" cstate="print"/>
          <a:stretch>
            <a:fillRect/>
          </a:stretch>
        </p:blipFill>
        <p:spPr>
          <a:xfrm>
            <a:off x="1767942" y="1976923"/>
            <a:ext cx="446281" cy="365141"/>
          </a:xfrm>
          <a:prstGeom prst="rect">
            <a:avLst/>
          </a:prstGeom>
        </p:spPr>
      </p:pic>
      <p:pic>
        <p:nvPicPr>
          <p:cNvPr id="28" name="图片 76" descr="接入交换机.png"/>
          <p:cNvPicPr>
            <a:picLocks noChangeAspect="1"/>
          </p:cNvPicPr>
          <p:nvPr/>
        </p:nvPicPr>
        <p:blipFill>
          <a:blip r:embed="rId5" cstate="print"/>
          <a:stretch>
            <a:fillRect/>
          </a:stretch>
        </p:blipFill>
        <p:spPr>
          <a:xfrm>
            <a:off x="1255980" y="2762460"/>
            <a:ext cx="368827" cy="301769"/>
          </a:xfrm>
          <a:prstGeom prst="rect">
            <a:avLst/>
          </a:prstGeom>
        </p:spPr>
      </p:pic>
      <p:pic>
        <p:nvPicPr>
          <p:cNvPr id="29" name="图片 105" descr="AP.png"/>
          <p:cNvPicPr>
            <a:picLocks noChangeAspect="1"/>
          </p:cNvPicPr>
          <p:nvPr/>
        </p:nvPicPr>
        <p:blipFill>
          <a:blip r:embed="rId6" cstate="print"/>
          <a:stretch>
            <a:fillRect/>
          </a:stretch>
        </p:blipFill>
        <p:spPr>
          <a:xfrm>
            <a:off x="2357358" y="2762460"/>
            <a:ext cx="368827" cy="301769"/>
          </a:xfrm>
          <a:prstGeom prst="rect">
            <a:avLst/>
          </a:prstGeom>
        </p:spPr>
      </p:pic>
      <p:pic>
        <p:nvPicPr>
          <p:cNvPr id="30" name="图片 102" descr="AC-蓝.png"/>
          <p:cNvPicPr>
            <a:picLocks noChangeAspect="1"/>
          </p:cNvPicPr>
          <p:nvPr/>
        </p:nvPicPr>
        <p:blipFill>
          <a:blip r:embed="rId7" cstate="print"/>
          <a:stretch>
            <a:fillRect/>
          </a:stretch>
        </p:blipFill>
        <p:spPr>
          <a:xfrm>
            <a:off x="2675199" y="2013850"/>
            <a:ext cx="368827" cy="301769"/>
          </a:xfrm>
          <a:prstGeom prst="rect">
            <a:avLst/>
          </a:prstGeom>
        </p:spPr>
      </p:pic>
      <p:pic>
        <p:nvPicPr>
          <p:cNvPr id="31" name="图片 11" descr="开放网络-蓝.png"/>
          <p:cNvPicPr>
            <a:picLocks noChangeAspect="1"/>
          </p:cNvPicPr>
          <p:nvPr/>
        </p:nvPicPr>
        <p:blipFill>
          <a:blip r:embed="rId8" cstate="print"/>
          <a:stretch>
            <a:fillRect/>
          </a:stretch>
        </p:blipFill>
        <p:spPr>
          <a:xfrm>
            <a:off x="1255980" y="3216726"/>
            <a:ext cx="368559" cy="283711"/>
          </a:xfrm>
          <a:prstGeom prst="rect">
            <a:avLst/>
          </a:prstGeom>
        </p:spPr>
      </p:pic>
      <p:pic>
        <p:nvPicPr>
          <p:cNvPr id="32" name="图片 158" descr="SAN网络-蓝.png"/>
          <p:cNvPicPr>
            <a:picLocks noChangeAspect="1"/>
          </p:cNvPicPr>
          <p:nvPr/>
        </p:nvPicPr>
        <p:blipFill>
          <a:blip r:embed="rId9" cstate="print"/>
          <a:stretch>
            <a:fillRect/>
          </a:stretch>
        </p:blipFill>
        <p:spPr>
          <a:xfrm>
            <a:off x="2470267" y="3208895"/>
            <a:ext cx="182733" cy="299373"/>
          </a:xfrm>
          <a:prstGeom prst="rect">
            <a:avLst/>
          </a:prstGeom>
        </p:spPr>
      </p:pic>
      <p:sp>
        <p:nvSpPr>
          <p:cNvPr id="33" name="任意多边形 32"/>
          <p:cNvSpPr/>
          <p:nvPr/>
        </p:nvSpPr>
        <p:spPr>
          <a:xfrm>
            <a:off x="1987774" y="1759682"/>
            <a:ext cx="815788" cy="1460014"/>
          </a:xfrm>
          <a:custGeom>
            <a:avLst/>
            <a:gdLst>
              <a:gd name="connsiteX0" fmla="*/ 537882 w 815788"/>
              <a:gd name="connsiteY0" fmla="*/ 1389529 h 1389529"/>
              <a:gd name="connsiteX1" fmla="*/ 537882 w 815788"/>
              <a:gd name="connsiteY1" fmla="*/ 1147482 h 1389529"/>
              <a:gd name="connsiteX2" fmla="*/ 44824 w 815788"/>
              <a:gd name="connsiteY2" fmla="*/ 510988 h 1389529"/>
              <a:gd name="connsiteX3" fmla="*/ 815788 w 815788"/>
              <a:gd name="connsiteY3" fmla="*/ 510988 h 1389529"/>
              <a:gd name="connsiteX4" fmla="*/ 815788 w 815788"/>
              <a:gd name="connsiteY4" fmla="*/ 304800 h 1389529"/>
              <a:gd name="connsiteX5" fmla="*/ 0 w 815788"/>
              <a:gd name="connsiteY5" fmla="*/ 304800 h 1389529"/>
              <a:gd name="connsiteX6" fmla="*/ 0 w 815788"/>
              <a:gd name="connsiteY6" fmla="*/ 0 h 1389529"/>
              <a:gd name="connsiteX0" fmla="*/ 535977 w 815788"/>
              <a:gd name="connsiteY0" fmla="*/ 1460014 h 1460014"/>
              <a:gd name="connsiteX1" fmla="*/ 537882 w 815788"/>
              <a:gd name="connsiteY1" fmla="*/ 1147482 h 1460014"/>
              <a:gd name="connsiteX2" fmla="*/ 44824 w 815788"/>
              <a:gd name="connsiteY2" fmla="*/ 510988 h 1460014"/>
              <a:gd name="connsiteX3" fmla="*/ 815788 w 815788"/>
              <a:gd name="connsiteY3" fmla="*/ 510988 h 1460014"/>
              <a:gd name="connsiteX4" fmla="*/ 815788 w 815788"/>
              <a:gd name="connsiteY4" fmla="*/ 304800 h 1460014"/>
              <a:gd name="connsiteX5" fmla="*/ 0 w 815788"/>
              <a:gd name="connsiteY5" fmla="*/ 304800 h 1460014"/>
              <a:gd name="connsiteX6" fmla="*/ 0 w 815788"/>
              <a:gd name="connsiteY6" fmla="*/ 0 h 1460014"/>
              <a:gd name="connsiteX0" fmla="*/ 535977 w 815788"/>
              <a:gd name="connsiteY0" fmla="*/ 1460014 h 1460014"/>
              <a:gd name="connsiteX1" fmla="*/ 539787 w 815788"/>
              <a:gd name="connsiteY1" fmla="*/ 1170342 h 1460014"/>
              <a:gd name="connsiteX2" fmla="*/ 44824 w 815788"/>
              <a:gd name="connsiteY2" fmla="*/ 510988 h 1460014"/>
              <a:gd name="connsiteX3" fmla="*/ 815788 w 815788"/>
              <a:gd name="connsiteY3" fmla="*/ 510988 h 1460014"/>
              <a:gd name="connsiteX4" fmla="*/ 815788 w 815788"/>
              <a:gd name="connsiteY4" fmla="*/ 304800 h 1460014"/>
              <a:gd name="connsiteX5" fmla="*/ 0 w 815788"/>
              <a:gd name="connsiteY5" fmla="*/ 304800 h 1460014"/>
              <a:gd name="connsiteX6" fmla="*/ 0 w 815788"/>
              <a:gd name="connsiteY6" fmla="*/ 0 h 146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5788" h="1460014">
                <a:moveTo>
                  <a:pt x="535977" y="1460014"/>
                </a:moveTo>
                <a:lnTo>
                  <a:pt x="539787" y="1170342"/>
                </a:lnTo>
                <a:lnTo>
                  <a:pt x="44824" y="510988"/>
                </a:lnTo>
                <a:lnTo>
                  <a:pt x="815788" y="510988"/>
                </a:lnTo>
                <a:lnTo>
                  <a:pt x="815788" y="304800"/>
                </a:lnTo>
                <a:lnTo>
                  <a:pt x="0" y="304800"/>
                </a:lnTo>
                <a:lnTo>
                  <a:pt x="0" y="0"/>
                </a:lnTo>
              </a:path>
            </a:pathLst>
          </a:custGeom>
          <a:noFill/>
          <a:ln w="571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p>
        </p:txBody>
      </p:sp>
      <p:grpSp>
        <p:nvGrpSpPr>
          <p:cNvPr id="34" name="Group 165"/>
          <p:cNvGrpSpPr/>
          <p:nvPr/>
        </p:nvGrpSpPr>
        <p:grpSpPr>
          <a:xfrm rot="10800000">
            <a:off x="6670686" y="2041025"/>
            <a:ext cx="1159468" cy="758789"/>
            <a:chOff x="-1233037" y="914446"/>
            <a:chExt cx="1573823" cy="778776"/>
          </a:xfrm>
        </p:grpSpPr>
        <p:cxnSp>
          <p:nvCxnSpPr>
            <p:cNvPr id="35"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7" name="图片 87" descr="汇聚交换机.png"/>
          <p:cNvPicPr>
            <a:picLocks noChangeAspect="1"/>
          </p:cNvPicPr>
          <p:nvPr/>
        </p:nvPicPr>
        <p:blipFill>
          <a:blip r:embed="rId4" cstate="print"/>
          <a:stretch>
            <a:fillRect/>
          </a:stretch>
        </p:blipFill>
        <p:spPr>
          <a:xfrm>
            <a:off x="7025225" y="1976923"/>
            <a:ext cx="446281" cy="365141"/>
          </a:xfrm>
          <a:prstGeom prst="rect">
            <a:avLst/>
          </a:prstGeom>
        </p:spPr>
      </p:pic>
      <p:pic>
        <p:nvPicPr>
          <p:cNvPr id="38" name="图片 76" descr="接入交换机.png"/>
          <p:cNvPicPr>
            <a:picLocks noChangeAspect="1"/>
          </p:cNvPicPr>
          <p:nvPr/>
        </p:nvPicPr>
        <p:blipFill>
          <a:blip r:embed="rId5" cstate="print"/>
          <a:stretch>
            <a:fillRect/>
          </a:stretch>
        </p:blipFill>
        <p:spPr>
          <a:xfrm>
            <a:off x="6513263" y="2762460"/>
            <a:ext cx="368827" cy="301769"/>
          </a:xfrm>
          <a:prstGeom prst="rect">
            <a:avLst/>
          </a:prstGeom>
        </p:spPr>
      </p:pic>
      <p:pic>
        <p:nvPicPr>
          <p:cNvPr id="39" name="图片 105" descr="AP.png"/>
          <p:cNvPicPr>
            <a:picLocks noChangeAspect="1"/>
          </p:cNvPicPr>
          <p:nvPr/>
        </p:nvPicPr>
        <p:blipFill>
          <a:blip r:embed="rId6" cstate="print"/>
          <a:stretch>
            <a:fillRect/>
          </a:stretch>
        </p:blipFill>
        <p:spPr>
          <a:xfrm>
            <a:off x="7614641" y="2762460"/>
            <a:ext cx="368827" cy="301769"/>
          </a:xfrm>
          <a:prstGeom prst="rect">
            <a:avLst/>
          </a:prstGeom>
        </p:spPr>
      </p:pic>
      <p:pic>
        <p:nvPicPr>
          <p:cNvPr id="40" name="图片 11" descr="开放网络-蓝.png"/>
          <p:cNvPicPr>
            <a:picLocks noChangeAspect="1"/>
          </p:cNvPicPr>
          <p:nvPr/>
        </p:nvPicPr>
        <p:blipFill>
          <a:blip r:embed="rId8" cstate="print"/>
          <a:stretch>
            <a:fillRect/>
          </a:stretch>
        </p:blipFill>
        <p:spPr>
          <a:xfrm>
            <a:off x="6513263" y="3216726"/>
            <a:ext cx="368559" cy="283711"/>
          </a:xfrm>
          <a:prstGeom prst="rect">
            <a:avLst/>
          </a:prstGeom>
        </p:spPr>
      </p:pic>
      <p:pic>
        <p:nvPicPr>
          <p:cNvPr id="41" name="图片 158" descr="SAN网络-蓝.png"/>
          <p:cNvPicPr>
            <a:picLocks noChangeAspect="1"/>
          </p:cNvPicPr>
          <p:nvPr/>
        </p:nvPicPr>
        <p:blipFill>
          <a:blip r:embed="rId9" cstate="print"/>
          <a:stretch>
            <a:fillRect/>
          </a:stretch>
        </p:blipFill>
        <p:spPr>
          <a:xfrm>
            <a:off x="7727550" y="3208895"/>
            <a:ext cx="182733" cy="299373"/>
          </a:xfrm>
          <a:prstGeom prst="rect">
            <a:avLst/>
          </a:prstGeom>
        </p:spPr>
      </p:pic>
      <p:sp>
        <p:nvSpPr>
          <p:cNvPr id="42" name="圆角矩形 41"/>
          <p:cNvSpPr/>
          <p:nvPr/>
        </p:nvSpPr>
        <p:spPr>
          <a:xfrm>
            <a:off x="7373635" y="2066089"/>
            <a:ext cx="285872" cy="192797"/>
          </a:xfrm>
          <a:prstGeom prst="roundRect">
            <a:avLst>
              <a:gd name="adj" fmla="val 10738"/>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p>
        </p:txBody>
      </p:sp>
      <p:sp>
        <p:nvSpPr>
          <p:cNvPr id="43" name="任意多边形 42"/>
          <p:cNvSpPr/>
          <p:nvPr/>
        </p:nvSpPr>
        <p:spPr>
          <a:xfrm>
            <a:off x="7242935" y="1759682"/>
            <a:ext cx="539787" cy="1460014"/>
          </a:xfrm>
          <a:custGeom>
            <a:avLst/>
            <a:gdLst>
              <a:gd name="connsiteX0" fmla="*/ 537882 w 815788"/>
              <a:gd name="connsiteY0" fmla="*/ 1389529 h 1389529"/>
              <a:gd name="connsiteX1" fmla="*/ 537882 w 815788"/>
              <a:gd name="connsiteY1" fmla="*/ 1147482 h 1389529"/>
              <a:gd name="connsiteX2" fmla="*/ 44824 w 815788"/>
              <a:gd name="connsiteY2" fmla="*/ 510988 h 1389529"/>
              <a:gd name="connsiteX3" fmla="*/ 815788 w 815788"/>
              <a:gd name="connsiteY3" fmla="*/ 510988 h 1389529"/>
              <a:gd name="connsiteX4" fmla="*/ 815788 w 815788"/>
              <a:gd name="connsiteY4" fmla="*/ 304800 h 1389529"/>
              <a:gd name="connsiteX5" fmla="*/ 0 w 815788"/>
              <a:gd name="connsiteY5" fmla="*/ 304800 h 1389529"/>
              <a:gd name="connsiteX6" fmla="*/ 0 w 815788"/>
              <a:gd name="connsiteY6" fmla="*/ 0 h 1389529"/>
              <a:gd name="connsiteX0" fmla="*/ 535977 w 815788"/>
              <a:gd name="connsiteY0" fmla="*/ 1460014 h 1460014"/>
              <a:gd name="connsiteX1" fmla="*/ 537882 w 815788"/>
              <a:gd name="connsiteY1" fmla="*/ 1147482 h 1460014"/>
              <a:gd name="connsiteX2" fmla="*/ 44824 w 815788"/>
              <a:gd name="connsiteY2" fmla="*/ 510988 h 1460014"/>
              <a:gd name="connsiteX3" fmla="*/ 815788 w 815788"/>
              <a:gd name="connsiteY3" fmla="*/ 510988 h 1460014"/>
              <a:gd name="connsiteX4" fmla="*/ 815788 w 815788"/>
              <a:gd name="connsiteY4" fmla="*/ 304800 h 1460014"/>
              <a:gd name="connsiteX5" fmla="*/ 0 w 815788"/>
              <a:gd name="connsiteY5" fmla="*/ 304800 h 1460014"/>
              <a:gd name="connsiteX6" fmla="*/ 0 w 815788"/>
              <a:gd name="connsiteY6" fmla="*/ 0 h 1460014"/>
              <a:gd name="connsiteX0" fmla="*/ 535977 w 815788"/>
              <a:gd name="connsiteY0" fmla="*/ 1460014 h 1460014"/>
              <a:gd name="connsiteX1" fmla="*/ 539787 w 815788"/>
              <a:gd name="connsiteY1" fmla="*/ 1170342 h 1460014"/>
              <a:gd name="connsiteX2" fmla="*/ 44824 w 815788"/>
              <a:gd name="connsiteY2" fmla="*/ 510988 h 1460014"/>
              <a:gd name="connsiteX3" fmla="*/ 815788 w 815788"/>
              <a:gd name="connsiteY3" fmla="*/ 510988 h 1460014"/>
              <a:gd name="connsiteX4" fmla="*/ 815788 w 815788"/>
              <a:gd name="connsiteY4" fmla="*/ 304800 h 1460014"/>
              <a:gd name="connsiteX5" fmla="*/ 0 w 815788"/>
              <a:gd name="connsiteY5" fmla="*/ 304800 h 1460014"/>
              <a:gd name="connsiteX6" fmla="*/ 0 w 815788"/>
              <a:gd name="connsiteY6" fmla="*/ 0 h 1460014"/>
              <a:gd name="connsiteX0" fmla="*/ 535977 w 815788"/>
              <a:gd name="connsiteY0" fmla="*/ 1460014 h 1460014"/>
              <a:gd name="connsiteX1" fmla="*/ 539787 w 815788"/>
              <a:gd name="connsiteY1" fmla="*/ 1170342 h 1460014"/>
              <a:gd name="connsiteX2" fmla="*/ 44824 w 815788"/>
              <a:gd name="connsiteY2" fmla="*/ 510988 h 1460014"/>
              <a:gd name="connsiteX3" fmla="*/ 267148 w 815788"/>
              <a:gd name="connsiteY3" fmla="*/ 514798 h 1460014"/>
              <a:gd name="connsiteX4" fmla="*/ 815788 w 815788"/>
              <a:gd name="connsiteY4" fmla="*/ 304800 h 1460014"/>
              <a:gd name="connsiteX5" fmla="*/ 0 w 815788"/>
              <a:gd name="connsiteY5" fmla="*/ 304800 h 1460014"/>
              <a:gd name="connsiteX6" fmla="*/ 0 w 815788"/>
              <a:gd name="connsiteY6" fmla="*/ 0 h 1460014"/>
              <a:gd name="connsiteX0" fmla="*/ 535977 w 539787"/>
              <a:gd name="connsiteY0" fmla="*/ 1460014 h 1460014"/>
              <a:gd name="connsiteX1" fmla="*/ 539787 w 539787"/>
              <a:gd name="connsiteY1" fmla="*/ 1170342 h 1460014"/>
              <a:gd name="connsiteX2" fmla="*/ 44824 w 539787"/>
              <a:gd name="connsiteY2" fmla="*/ 510988 h 1460014"/>
              <a:gd name="connsiteX3" fmla="*/ 267148 w 539787"/>
              <a:gd name="connsiteY3" fmla="*/ 514798 h 1460014"/>
              <a:gd name="connsiteX4" fmla="*/ 272863 w 539787"/>
              <a:gd name="connsiteY4" fmla="*/ 308610 h 1460014"/>
              <a:gd name="connsiteX5" fmla="*/ 0 w 539787"/>
              <a:gd name="connsiteY5" fmla="*/ 304800 h 1460014"/>
              <a:gd name="connsiteX6" fmla="*/ 0 w 539787"/>
              <a:gd name="connsiteY6" fmla="*/ 0 h 1460014"/>
              <a:gd name="connsiteX0" fmla="*/ 535977 w 539787"/>
              <a:gd name="connsiteY0" fmla="*/ 1460014 h 1460014"/>
              <a:gd name="connsiteX1" fmla="*/ 539787 w 539787"/>
              <a:gd name="connsiteY1" fmla="*/ 1170342 h 1460014"/>
              <a:gd name="connsiteX2" fmla="*/ 44824 w 539787"/>
              <a:gd name="connsiteY2" fmla="*/ 510988 h 1460014"/>
              <a:gd name="connsiteX3" fmla="*/ 267148 w 539787"/>
              <a:gd name="connsiteY3" fmla="*/ 514798 h 1460014"/>
              <a:gd name="connsiteX4" fmla="*/ 0 w 539787"/>
              <a:gd name="connsiteY4" fmla="*/ 304800 h 1460014"/>
              <a:gd name="connsiteX5" fmla="*/ 0 w 539787"/>
              <a:gd name="connsiteY5" fmla="*/ 0 h 1460014"/>
              <a:gd name="connsiteX0" fmla="*/ 535977 w 539787"/>
              <a:gd name="connsiteY0" fmla="*/ 1460014 h 1460014"/>
              <a:gd name="connsiteX1" fmla="*/ 539787 w 539787"/>
              <a:gd name="connsiteY1" fmla="*/ 1170342 h 1460014"/>
              <a:gd name="connsiteX2" fmla="*/ 44824 w 539787"/>
              <a:gd name="connsiteY2" fmla="*/ 510988 h 1460014"/>
              <a:gd name="connsiteX3" fmla="*/ 297628 w 539787"/>
              <a:gd name="connsiteY3" fmla="*/ 404308 h 1460014"/>
              <a:gd name="connsiteX4" fmla="*/ 0 w 539787"/>
              <a:gd name="connsiteY4" fmla="*/ 304800 h 1460014"/>
              <a:gd name="connsiteX5" fmla="*/ 0 w 539787"/>
              <a:gd name="connsiteY5" fmla="*/ 0 h 1460014"/>
              <a:gd name="connsiteX0" fmla="*/ 535977 w 539787"/>
              <a:gd name="connsiteY0" fmla="*/ 1460014 h 1460014"/>
              <a:gd name="connsiteX1" fmla="*/ 539787 w 539787"/>
              <a:gd name="connsiteY1" fmla="*/ 1170342 h 1460014"/>
              <a:gd name="connsiteX2" fmla="*/ 44824 w 539787"/>
              <a:gd name="connsiteY2" fmla="*/ 510988 h 1460014"/>
              <a:gd name="connsiteX3" fmla="*/ 263338 w 539787"/>
              <a:gd name="connsiteY3" fmla="*/ 394783 h 1460014"/>
              <a:gd name="connsiteX4" fmla="*/ 0 w 539787"/>
              <a:gd name="connsiteY4" fmla="*/ 304800 h 1460014"/>
              <a:gd name="connsiteX5" fmla="*/ 0 w 539787"/>
              <a:gd name="connsiteY5" fmla="*/ 0 h 146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787" h="1460014">
                <a:moveTo>
                  <a:pt x="535977" y="1460014"/>
                </a:moveTo>
                <a:lnTo>
                  <a:pt x="539787" y="1170342"/>
                </a:lnTo>
                <a:lnTo>
                  <a:pt x="44824" y="510988"/>
                </a:lnTo>
                <a:lnTo>
                  <a:pt x="263338" y="394783"/>
                </a:lnTo>
                <a:lnTo>
                  <a:pt x="0" y="304800"/>
                </a:lnTo>
                <a:lnTo>
                  <a:pt x="0" y="0"/>
                </a:lnTo>
              </a:path>
            </a:pathLst>
          </a:custGeom>
          <a:noFill/>
          <a:ln w="571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p>
        </p:txBody>
      </p:sp>
      <p:sp>
        <p:nvSpPr>
          <p:cNvPr id="44" name="矩形 2"/>
          <p:cNvSpPr/>
          <p:nvPr/>
        </p:nvSpPr>
        <p:spPr>
          <a:xfrm>
            <a:off x="2669832" y="2404708"/>
            <a:ext cx="612000" cy="288000"/>
          </a:xfrm>
          <a:prstGeom prst="rect">
            <a:avLst/>
          </a:prstGeom>
          <a:solidFill>
            <a:srgbClr val="EC7061"/>
          </a:solidFill>
          <a:ln>
            <a:solidFill>
              <a:srgbClr val="EC7061"/>
            </a:solidFill>
          </a:ln>
        </p:spPr>
        <p:txBody>
          <a:bodyPr wrap="square" lIns="0" tIns="0" rIns="0" bIns="0" anchor="ctr" anchorCtr="0">
            <a:noAutofit/>
          </a:bodyPr>
          <a:lstStyle/>
          <a:p>
            <a:pPr algn="ctr" fontAlgn="ctr"/>
            <a:r>
              <a:rPr lang="en-US" sz="800" b="1" dirty="0">
                <a:solidFill>
                  <a:schemeClr val="bg1"/>
                </a:solidFill>
              </a:rPr>
              <a:t>Standalone AC</a:t>
            </a:r>
          </a:p>
        </p:txBody>
      </p:sp>
      <p:sp>
        <p:nvSpPr>
          <p:cNvPr id="45" name="矩形 2"/>
          <p:cNvSpPr/>
          <p:nvPr/>
        </p:nvSpPr>
        <p:spPr>
          <a:xfrm>
            <a:off x="7754262" y="2053787"/>
            <a:ext cx="612000" cy="288000"/>
          </a:xfrm>
          <a:prstGeom prst="rect">
            <a:avLst/>
          </a:prstGeom>
          <a:solidFill>
            <a:srgbClr val="EC7061"/>
          </a:solidFill>
          <a:ln>
            <a:solidFill>
              <a:srgbClr val="EC7061"/>
            </a:solidFill>
          </a:ln>
        </p:spPr>
        <p:txBody>
          <a:bodyPr wrap="square" lIns="0" tIns="0" rIns="0" bIns="0" anchor="ctr" anchorCtr="0">
            <a:noAutofit/>
          </a:bodyPr>
          <a:lstStyle/>
          <a:p>
            <a:pPr algn="ctr" fontAlgn="ctr"/>
            <a:r>
              <a:rPr lang="en-US" sz="800" b="1" dirty="0">
                <a:solidFill>
                  <a:schemeClr val="bg1"/>
                </a:solidFill>
              </a:rPr>
              <a:t>AC card</a:t>
            </a:r>
          </a:p>
        </p:txBody>
      </p:sp>
      <p:sp>
        <p:nvSpPr>
          <p:cNvPr id="46" name="矩形 2"/>
          <p:cNvSpPr/>
          <p:nvPr/>
        </p:nvSpPr>
        <p:spPr>
          <a:xfrm>
            <a:off x="2688113" y="4806657"/>
            <a:ext cx="612000" cy="288000"/>
          </a:xfrm>
          <a:prstGeom prst="rect">
            <a:avLst/>
          </a:prstGeom>
          <a:solidFill>
            <a:srgbClr val="EC7061"/>
          </a:solidFill>
        </p:spPr>
        <p:txBody>
          <a:bodyPr wrap="square" lIns="0" tIns="0" rIns="0" bIns="0" anchor="ctr" anchorCtr="0">
            <a:noAutofit/>
          </a:bodyPr>
          <a:lstStyle/>
          <a:p>
            <a:pPr algn="ctr" fontAlgn="ctr"/>
            <a:r>
              <a:rPr lang="en-US" sz="800" b="1" dirty="0">
                <a:solidFill>
                  <a:schemeClr val="bg1"/>
                </a:solidFill>
              </a:rPr>
              <a:t>Integrated AC</a:t>
            </a:r>
          </a:p>
        </p:txBody>
      </p:sp>
      <p:pic>
        <p:nvPicPr>
          <p:cNvPr id="47" name="图片 76" descr="接入交换机.png"/>
          <p:cNvPicPr>
            <a:picLocks noChangeAspect="1"/>
          </p:cNvPicPr>
          <p:nvPr/>
        </p:nvPicPr>
        <p:blipFill>
          <a:blip r:embed="rId5" cstate="print"/>
          <a:stretch>
            <a:fillRect/>
          </a:stretch>
        </p:blipFill>
        <p:spPr>
          <a:xfrm>
            <a:off x="1636290" y="5528092"/>
            <a:ext cx="368827" cy="301769"/>
          </a:xfrm>
          <a:prstGeom prst="rect">
            <a:avLst/>
          </a:prstGeom>
        </p:spPr>
      </p:pic>
      <p:pic>
        <p:nvPicPr>
          <p:cNvPr id="48" name="图片 105" descr="AP.png"/>
          <p:cNvPicPr>
            <a:picLocks noChangeAspect="1"/>
          </p:cNvPicPr>
          <p:nvPr/>
        </p:nvPicPr>
        <p:blipFill>
          <a:blip r:embed="rId6" cstate="print"/>
          <a:stretch>
            <a:fillRect/>
          </a:stretch>
        </p:blipFill>
        <p:spPr>
          <a:xfrm>
            <a:off x="2737668" y="5528092"/>
            <a:ext cx="368827" cy="301769"/>
          </a:xfrm>
          <a:prstGeom prst="rect">
            <a:avLst/>
          </a:prstGeom>
        </p:spPr>
      </p:pic>
      <p:pic>
        <p:nvPicPr>
          <p:cNvPr id="49" name="图片 11" descr="开放网络-蓝.png"/>
          <p:cNvPicPr>
            <a:picLocks noChangeAspect="1"/>
          </p:cNvPicPr>
          <p:nvPr/>
        </p:nvPicPr>
        <p:blipFill>
          <a:blip r:embed="rId8" cstate="print"/>
          <a:stretch>
            <a:fillRect/>
          </a:stretch>
        </p:blipFill>
        <p:spPr>
          <a:xfrm>
            <a:off x="1636290" y="5982358"/>
            <a:ext cx="368559" cy="283711"/>
          </a:xfrm>
          <a:prstGeom prst="rect">
            <a:avLst/>
          </a:prstGeom>
        </p:spPr>
      </p:pic>
      <p:pic>
        <p:nvPicPr>
          <p:cNvPr id="50" name="图片 158" descr="SAN网络-蓝.png"/>
          <p:cNvPicPr>
            <a:picLocks noChangeAspect="1"/>
          </p:cNvPicPr>
          <p:nvPr/>
        </p:nvPicPr>
        <p:blipFill>
          <a:blip r:embed="rId9" cstate="print"/>
          <a:stretch>
            <a:fillRect/>
          </a:stretch>
        </p:blipFill>
        <p:spPr>
          <a:xfrm>
            <a:off x="2850577" y="5974527"/>
            <a:ext cx="182733" cy="299373"/>
          </a:xfrm>
          <a:prstGeom prst="rect">
            <a:avLst/>
          </a:prstGeom>
        </p:spPr>
      </p:pic>
      <p:sp>
        <p:nvSpPr>
          <p:cNvPr id="51" name="任意多边形 50"/>
          <p:cNvSpPr/>
          <p:nvPr/>
        </p:nvSpPr>
        <p:spPr>
          <a:xfrm>
            <a:off x="2368082" y="4525314"/>
            <a:ext cx="539787" cy="1460014"/>
          </a:xfrm>
          <a:custGeom>
            <a:avLst/>
            <a:gdLst>
              <a:gd name="connsiteX0" fmla="*/ 537882 w 815788"/>
              <a:gd name="connsiteY0" fmla="*/ 1389529 h 1389529"/>
              <a:gd name="connsiteX1" fmla="*/ 537882 w 815788"/>
              <a:gd name="connsiteY1" fmla="*/ 1147482 h 1389529"/>
              <a:gd name="connsiteX2" fmla="*/ 44824 w 815788"/>
              <a:gd name="connsiteY2" fmla="*/ 510988 h 1389529"/>
              <a:gd name="connsiteX3" fmla="*/ 815788 w 815788"/>
              <a:gd name="connsiteY3" fmla="*/ 510988 h 1389529"/>
              <a:gd name="connsiteX4" fmla="*/ 815788 w 815788"/>
              <a:gd name="connsiteY4" fmla="*/ 304800 h 1389529"/>
              <a:gd name="connsiteX5" fmla="*/ 0 w 815788"/>
              <a:gd name="connsiteY5" fmla="*/ 304800 h 1389529"/>
              <a:gd name="connsiteX6" fmla="*/ 0 w 815788"/>
              <a:gd name="connsiteY6" fmla="*/ 0 h 1389529"/>
              <a:gd name="connsiteX0" fmla="*/ 535977 w 815788"/>
              <a:gd name="connsiteY0" fmla="*/ 1460014 h 1460014"/>
              <a:gd name="connsiteX1" fmla="*/ 537882 w 815788"/>
              <a:gd name="connsiteY1" fmla="*/ 1147482 h 1460014"/>
              <a:gd name="connsiteX2" fmla="*/ 44824 w 815788"/>
              <a:gd name="connsiteY2" fmla="*/ 510988 h 1460014"/>
              <a:gd name="connsiteX3" fmla="*/ 815788 w 815788"/>
              <a:gd name="connsiteY3" fmla="*/ 510988 h 1460014"/>
              <a:gd name="connsiteX4" fmla="*/ 815788 w 815788"/>
              <a:gd name="connsiteY4" fmla="*/ 304800 h 1460014"/>
              <a:gd name="connsiteX5" fmla="*/ 0 w 815788"/>
              <a:gd name="connsiteY5" fmla="*/ 304800 h 1460014"/>
              <a:gd name="connsiteX6" fmla="*/ 0 w 815788"/>
              <a:gd name="connsiteY6" fmla="*/ 0 h 1460014"/>
              <a:gd name="connsiteX0" fmla="*/ 535977 w 815788"/>
              <a:gd name="connsiteY0" fmla="*/ 1460014 h 1460014"/>
              <a:gd name="connsiteX1" fmla="*/ 539787 w 815788"/>
              <a:gd name="connsiteY1" fmla="*/ 1170342 h 1460014"/>
              <a:gd name="connsiteX2" fmla="*/ 44824 w 815788"/>
              <a:gd name="connsiteY2" fmla="*/ 510988 h 1460014"/>
              <a:gd name="connsiteX3" fmla="*/ 815788 w 815788"/>
              <a:gd name="connsiteY3" fmla="*/ 510988 h 1460014"/>
              <a:gd name="connsiteX4" fmla="*/ 815788 w 815788"/>
              <a:gd name="connsiteY4" fmla="*/ 304800 h 1460014"/>
              <a:gd name="connsiteX5" fmla="*/ 0 w 815788"/>
              <a:gd name="connsiteY5" fmla="*/ 304800 h 1460014"/>
              <a:gd name="connsiteX6" fmla="*/ 0 w 815788"/>
              <a:gd name="connsiteY6" fmla="*/ 0 h 1460014"/>
              <a:gd name="connsiteX0" fmla="*/ 535977 w 815788"/>
              <a:gd name="connsiteY0" fmla="*/ 1460014 h 1460014"/>
              <a:gd name="connsiteX1" fmla="*/ 539787 w 815788"/>
              <a:gd name="connsiteY1" fmla="*/ 1170342 h 1460014"/>
              <a:gd name="connsiteX2" fmla="*/ 44824 w 815788"/>
              <a:gd name="connsiteY2" fmla="*/ 510988 h 1460014"/>
              <a:gd name="connsiteX3" fmla="*/ 815788 w 815788"/>
              <a:gd name="connsiteY3" fmla="*/ 510988 h 1460014"/>
              <a:gd name="connsiteX4" fmla="*/ 0 w 815788"/>
              <a:gd name="connsiteY4" fmla="*/ 304800 h 1460014"/>
              <a:gd name="connsiteX5" fmla="*/ 0 w 815788"/>
              <a:gd name="connsiteY5" fmla="*/ 0 h 1460014"/>
              <a:gd name="connsiteX0" fmla="*/ 535977 w 539787"/>
              <a:gd name="connsiteY0" fmla="*/ 1460014 h 1460014"/>
              <a:gd name="connsiteX1" fmla="*/ 539787 w 539787"/>
              <a:gd name="connsiteY1" fmla="*/ 1170342 h 1460014"/>
              <a:gd name="connsiteX2" fmla="*/ 44824 w 539787"/>
              <a:gd name="connsiteY2" fmla="*/ 510988 h 1460014"/>
              <a:gd name="connsiteX3" fmla="*/ 0 w 539787"/>
              <a:gd name="connsiteY3" fmla="*/ 304800 h 1460014"/>
              <a:gd name="connsiteX4" fmla="*/ 0 w 539787"/>
              <a:gd name="connsiteY4" fmla="*/ 0 h 1460014"/>
              <a:gd name="connsiteX0" fmla="*/ 535977 w 539787"/>
              <a:gd name="connsiteY0" fmla="*/ 1460014 h 1460014"/>
              <a:gd name="connsiteX1" fmla="*/ 539787 w 539787"/>
              <a:gd name="connsiteY1" fmla="*/ 1170342 h 1460014"/>
              <a:gd name="connsiteX2" fmla="*/ 0 w 539787"/>
              <a:gd name="connsiteY2" fmla="*/ 304800 h 1460014"/>
              <a:gd name="connsiteX3" fmla="*/ 0 w 539787"/>
              <a:gd name="connsiteY3" fmla="*/ 0 h 1460014"/>
              <a:gd name="connsiteX0" fmla="*/ 537882 w 541692"/>
              <a:gd name="connsiteY0" fmla="*/ 1460014 h 1460014"/>
              <a:gd name="connsiteX1" fmla="*/ 541692 w 541692"/>
              <a:gd name="connsiteY1" fmla="*/ 1170342 h 1460014"/>
              <a:gd name="connsiteX2" fmla="*/ 0 w 541692"/>
              <a:gd name="connsiteY2" fmla="*/ 501015 h 1460014"/>
              <a:gd name="connsiteX3" fmla="*/ 1905 w 541692"/>
              <a:gd name="connsiteY3" fmla="*/ 0 h 1460014"/>
              <a:gd name="connsiteX0" fmla="*/ 539787 w 543597"/>
              <a:gd name="connsiteY0" fmla="*/ 1460014 h 1460014"/>
              <a:gd name="connsiteX1" fmla="*/ 543597 w 543597"/>
              <a:gd name="connsiteY1" fmla="*/ 1170342 h 1460014"/>
              <a:gd name="connsiteX2" fmla="*/ 0 w 543597"/>
              <a:gd name="connsiteY2" fmla="*/ 466725 h 1460014"/>
              <a:gd name="connsiteX3" fmla="*/ 3810 w 543597"/>
              <a:gd name="connsiteY3" fmla="*/ 0 h 1460014"/>
              <a:gd name="connsiteX0" fmla="*/ 535977 w 539787"/>
              <a:gd name="connsiteY0" fmla="*/ 1460014 h 1460014"/>
              <a:gd name="connsiteX1" fmla="*/ 539787 w 539787"/>
              <a:gd name="connsiteY1" fmla="*/ 1170342 h 1460014"/>
              <a:gd name="connsiteX2" fmla="*/ 3810 w 539787"/>
              <a:gd name="connsiteY2" fmla="*/ 466725 h 1460014"/>
              <a:gd name="connsiteX3" fmla="*/ 0 w 539787"/>
              <a:gd name="connsiteY3" fmla="*/ 0 h 1460014"/>
            </a:gdLst>
            <a:ahLst/>
            <a:cxnLst>
              <a:cxn ang="0">
                <a:pos x="connsiteX0" y="connsiteY0"/>
              </a:cxn>
              <a:cxn ang="0">
                <a:pos x="connsiteX1" y="connsiteY1"/>
              </a:cxn>
              <a:cxn ang="0">
                <a:pos x="connsiteX2" y="connsiteY2"/>
              </a:cxn>
              <a:cxn ang="0">
                <a:pos x="connsiteX3" y="connsiteY3"/>
              </a:cxn>
            </a:cxnLst>
            <a:rect l="l" t="t" r="r" b="b"/>
            <a:pathLst>
              <a:path w="539787" h="1460014">
                <a:moveTo>
                  <a:pt x="535977" y="1460014"/>
                </a:moveTo>
                <a:lnTo>
                  <a:pt x="539787" y="1170342"/>
                </a:lnTo>
                <a:lnTo>
                  <a:pt x="3810" y="466725"/>
                </a:lnTo>
                <a:lnTo>
                  <a:pt x="0" y="0"/>
                </a:lnTo>
              </a:path>
            </a:pathLst>
          </a:custGeom>
          <a:noFill/>
          <a:ln w="571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p>
        </p:txBody>
      </p:sp>
    </p:spTree>
    <p:extLst>
      <p:ext uri="{BB962C8B-B14F-4D97-AF65-F5344CB8AC3E}">
        <p14:creationId xmlns:p14="http://schemas.microsoft.com/office/powerpoint/2010/main" val="4266016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noAutofit/>
          </a:bodyPr>
          <a:lstStyle/>
          <a:p>
            <a:pPr algn="l" fontAlgn="ctr"/>
            <a:r>
              <a:rPr lang="en-US" altLang="zh-CN" dirty="0"/>
              <a:t>The open ecosystem of the computing industry brings booming development of multiple fields</a:t>
            </a:r>
            <a:r>
              <a:rPr lang="en-US" dirty="0"/>
              <a:t>. The network industry is seeking transformation and development, where Software Defined Networking (SDN) is a concept that attracts great attention.</a:t>
            </a:r>
            <a:endParaRPr lang="en-US" altLang="zh-CN" dirty="0"/>
          </a:p>
          <a:p>
            <a:pPr algn="l" fontAlgn="ctr"/>
            <a:r>
              <a:rPr lang="en-US" dirty="0"/>
              <a:t>This course aims to help engineers understand SDN concepts and learn Huawei SDN solutions.</a:t>
            </a:r>
            <a:endParaRPr lang="en-US" altLang="zh-CN" dirty="0"/>
          </a:p>
          <a:p>
            <a:pPr algn="l" fontAlgn="ctr"/>
            <a:endParaRPr lang="en-US" altLang="zh-CN" dirty="0"/>
          </a:p>
        </p:txBody>
      </p:sp>
    </p:spTree>
    <p:extLst>
      <p:ext uri="{BB962C8B-B14F-4D97-AF65-F5344CB8AC3E}">
        <p14:creationId xmlns:p14="http://schemas.microsoft.com/office/powerpoint/2010/main" val="29681756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3ED336C1-BC8E-455E-A418-066A31386C49}"/>
              </a:ext>
            </a:extLst>
          </p:cNvPr>
          <p:cNvSpPr>
            <a:spLocks noGrp="1"/>
          </p:cNvSpPr>
          <p:nvPr>
            <p:ph type="title"/>
          </p:nvPr>
        </p:nvSpPr>
        <p:spPr/>
        <p:txBody>
          <a:bodyPr/>
          <a:lstStyle/>
          <a:p>
            <a:r>
              <a:rPr lang="en-US" dirty="0"/>
              <a:t>Intelligent </a:t>
            </a:r>
            <a:r>
              <a:rPr lang="en-US"/>
              <a:t>Terminal Identification</a:t>
            </a:r>
            <a:endParaRPr lang="en-US" dirty="0"/>
          </a:p>
        </p:txBody>
      </p:sp>
      <p:grpSp>
        <p:nvGrpSpPr>
          <p:cNvPr id="3" name="组合 190">
            <a:extLst>
              <a:ext uri="{FF2B5EF4-FFF2-40B4-BE49-F238E27FC236}">
                <a16:creationId xmlns="" xmlns:a14="http://schemas.microsoft.com/office/drawing/2010/main" xmlns:p14="http://schemas.microsoft.com/office/powerpoint/2010/main" xmlns:a16="http://schemas.microsoft.com/office/drawing/2014/main" id="{18CE3D02-F674-447A-B7D0-B3051B0859EB}"/>
              </a:ext>
            </a:extLst>
          </p:cNvPr>
          <p:cNvGrpSpPr>
            <a:grpSpLocks/>
          </p:cNvGrpSpPr>
          <p:nvPr/>
        </p:nvGrpSpPr>
        <p:grpSpPr bwMode="auto">
          <a:xfrm>
            <a:off x="6234533" y="1533196"/>
            <a:ext cx="412750" cy="731838"/>
            <a:chOff x="4500563" y="3594100"/>
            <a:chExt cx="368300" cy="654050"/>
          </a:xfrm>
        </p:grpSpPr>
        <p:sp>
          <p:nvSpPr>
            <p:cNvPr id="4" name="Freeform 159">
              <a:extLst>
                <a:ext uri="{FF2B5EF4-FFF2-40B4-BE49-F238E27FC236}">
                  <a16:creationId xmlns="" xmlns:a14="http://schemas.microsoft.com/office/drawing/2010/main" xmlns:p14="http://schemas.microsoft.com/office/powerpoint/2010/main" xmlns:a16="http://schemas.microsoft.com/office/drawing/2014/main" id="{F7E2391A-71CC-4BDF-9D72-9E267E167AC1}"/>
                </a:ext>
              </a:extLst>
            </p:cNvPr>
            <p:cNvSpPr>
              <a:spLocks/>
            </p:cNvSpPr>
            <p:nvPr/>
          </p:nvSpPr>
          <p:spPr bwMode="auto">
            <a:xfrm>
              <a:off x="4500563" y="3594100"/>
              <a:ext cx="368300" cy="654050"/>
            </a:xfrm>
            <a:custGeom>
              <a:avLst/>
              <a:gdLst>
                <a:gd name="T0" fmla="*/ 2147483646 w 877"/>
                <a:gd name="T1" fmla="*/ 0 h 1560"/>
                <a:gd name="T2" fmla="*/ 2147483646 w 877"/>
                <a:gd name="T3" fmla="*/ 0 h 1560"/>
                <a:gd name="T4" fmla="*/ 2147483646 w 877"/>
                <a:gd name="T5" fmla="*/ 0 h 1560"/>
                <a:gd name="T6" fmla="*/ 0 w 877"/>
                <a:gd name="T7" fmla="*/ 2147483646 h 1560"/>
                <a:gd name="T8" fmla="*/ 0 w 877"/>
                <a:gd name="T9" fmla="*/ 2147483646 h 1560"/>
                <a:gd name="T10" fmla="*/ 2147483646 w 877"/>
                <a:gd name="T11" fmla="*/ 2147483646 h 1560"/>
                <a:gd name="T12" fmla="*/ 2147483646 w 877"/>
                <a:gd name="T13" fmla="*/ 2147483646 h 1560"/>
                <a:gd name="T14" fmla="*/ 2147483646 w 877"/>
                <a:gd name="T15" fmla="*/ 2147483646 h 1560"/>
                <a:gd name="T16" fmla="*/ 2147483646 w 877"/>
                <a:gd name="T17" fmla="*/ 2147483646 h 1560"/>
                <a:gd name="T18" fmla="*/ 2147483646 w 877"/>
                <a:gd name="T19" fmla="*/ 2147483646 h 1560"/>
                <a:gd name="T20" fmla="*/ 2147483646 w 877"/>
                <a:gd name="T21" fmla="*/ 2147483646 h 1560"/>
                <a:gd name="T22" fmla="*/ 2147483646 w 877"/>
                <a:gd name="T23" fmla="*/ 2147483646 h 1560"/>
                <a:gd name="T24" fmla="*/ 2147483646 w 877"/>
                <a:gd name="T25" fmla="*/ 2147483646 h 1560"/>
                <a:gd name="T26" fmla="*/ 2147483646 w 877"/>
                <a:gd name="T27" fmla="*/ 2147483646 h 1560"/>
                <a:gd name="T28" fmla="*/ 2147483646 w 877"/>
                <a:gd name="T29" fmla="*/ 2147483646 h 1560"/>
                <a:gd name="T30" fmla="*/ 2147483646 w 877"/>
                <a:gd name="T31" fmla="*/ 2147483646 h 1560"/>
                <a:gd name="T32" fmla="*/ 2147483646 w 877"/>
                <a:gd name="T33" fmla="*/ 2147483646 h 1560"/>
                <a:gd name="T34" fmla="*/ 2147483646 w 877"/>
                <a:gd name="T35" fmla="*/ 2147483646 h 1560"/>
                <a:gd name="T36" fmla="*/ 2147483646 w 877"/>
                <a:gd name="T37" fmla="*/ 2147483646 h 1560"/>
                <a:gd name="T38" fmla="*/ 2147483646 w 877"/>
                <a:gd name="T39" fmla="*/ 2147483646 h 1560"/>
                <a:gd name="T40" fmla="*/ 2147483646 w 877"/>
                <a:gd name="T41" fmla="*/ 2147483646 h 1560"/>
                <a:gd name="T42" fmla="*/ 2147483646 w 877"/>
                <a:gd name="T43" fmla="*/ 2147483646 h 1560"/>
                <a:gd name="T44" fmla="*/ 2147483646 w 877"/>
                <a:gd name="T45" fmla="*/ 2147483646 h 1560"/>
                <a:gd name="T46" fmla="*/ 2147483646 w 877"/>
                <a:gd name="T47" fmla="*/ 2147483646 h 1560"/>
                <a:gd name="T48" fmla="*/ 2147483646 w 877"/>
                <a:gd name="T49" fmla="*/ 2147483646 h 1560"/>
                <a:gd name="T50" fmla="*/ 2147483646 w 877"/>
                <a:gd name="T51" fmla="*/ 2147483646 h 1560"/>
                <a:gd name="T52" fmla="*/ 2147483646 w 877"/>
                <a:gd name="T53" fmla="*/ 2147483646 h 1560"/>
                <a:gd name="T54" fmla="*/ 2147483646 w 877"/>
                <a:gd name="T55" fmla="*/ 0 h 15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7"/>
                <a:gd name="T85" fmla="*/ 0 h 1560"/>
                <a:gd name="T86" fmla="*/ 877 w 877"/>
                <a:gd name="T87" fmla="*/ 1560 h 15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7" h="1560">
                  <a:moveTo>
                    <a:pt x="745" y="0"/>
                  </a:moveTo>
                  <a:lnTo>
                    <a:pt x="745" y="0"/>
                  </a:lnTo>
                  <a:lnTo>
                    <a:pt x="132" y="0"/>
                  </a:lnTo>
                  <a:cubicBezTo>
                    <a:pt x="59" y="0"/>
                    <a:pt x="0" y="60"/>
                    <a:pt x="0" y="132"/>
                  </a:cubicBezTo>
                  <a:lnTo>
                    <a:pt x="0" y="1392"/>
                  </a:lnTo>
                  <a:cubicBezTo>
                    <a:pt x="0" y="1465"/>
                    <a:pt x="59" y="1524"/>
                    <a:pt x="132" y="1524"/>
                  </a:cubicBezTo>
                  <a:lnTo>
                    <a:pt x="272" y="1524"/>
                  </a:lnTo>
                  <a:cubicBezTo>
                    <a:pt x="283" y="1545"/>
                    <a:pt x="306" y="1560"/>
                    <a:pt x="332" y="1560"/>
                  </a:cubicBezTo>
                  <a:cubicBezTo>
                    <a:pt x="371" y="1560"/>
                    <a:pt x="402" y="1529"/>
                    <a:pt x="402" y="1491"/>
                  </a:cubicBezTo>
                  <a:cubicBezTo>
                    <a:pt x="402" y="1452"/>
                    <a:pt x="371" y="1421"/>
                    <a:pt x="332" y="1421"/>
                  </a:cubicBezTo>
                  <a:cubicBezTo>
                    <a:pt x="306" y="1421"/>
                    <a:pt x="283" y="1436"/>
                    <a:pt x="272" y="1457"/>
                  </a:cubicBezTo>
                  <a:lnTo>
                    <a:pt x="132" y="1457"/>
                  </a:lnTo>
                  <a:cubicBezTo>
                    <a:pt x="96" y="1457"/>
                    <a:pt x="67" y="1428"/>
                    <a:pt x="67" y="1392"/>
                  </a:cubicBezTo>
                  <a:lnTo>
                    <a:pt x="67" y="132"/>
                  </a:lnTo>
                  <a:cubicBezTo>
                    <a:pt x="67" y="96"/>
                    <a:pt x="96" y="67"/>
                    <a:pt x="132" y="67"/>
                  </a:cubicBezTo>
                  <a:lnTo>
                    <a:pt x="745" y="67"/>
                  </a:lnTo>
                  <a:cubicBezTo>
                    <a:pt x="781" y="67"/>
                    <a:pt x="810" y="96"/>
                    <a:pt x="810" y="132"/>
                  </a:cubicBezTo>
                  <a:lnTo>
                    <a:pt x="810" y="1392"/>
                  </a:lnTo>
                  <a:cubicBezTo>
                    <a:pt x="810" y="1428"/>
                    <a:pt x="781" y="1457"/>
                    <a:pt x="745" y="1457"/>
                  </a:cubicBezTo>
                  <a:lnTo>
                    <a:pt x="606" y="1457"/>
                  </a:lnTo>
                  <a:cubicBezTo>
                    <a:pt x="594" y="1436"/>
                    <a:pt x="571" y="1421"/>
                    <a:pt x="545" y="1421"/>
                  </a:cubicBezTo>
                  <a:cubicBezTo>
                    <a:pt x="507" y="1421"/>
                    <a:pt x="476" y="1452"/>
                    <a:pt x="476" y="1491"/>
                  </a:cubicBezTo>
                  <a:cubicBezTo>
                    <a:pt x="476" y="1529"/>
                    <a:pt x="507" y="1560"/>
                    <a:pt x="545" y="1560"/>
                  </a:cubicBezTo>
                  <a:cubicBezTo>
                    <a:pt x="571" y="1560"/>
                    <a:pt x="594" y="1545"/>
                    <a:pt x="606" y="1524"/>
                  </a:cubicBezTo>
                  <a:lnTo>
                    <a:pt x="745" y="1524"/>
                  </a:lnTo>
                  <a:cubicBezTo>
                    <a:pt x="818" y="1524"/>
                    <a:pt x="877" y="1465"/>
                    <a:pt x="877" y="1392"/>
                  </a:cubicBezTo>
                  <a:lnTo>
                    <a:pt x="877" y="132"/>
                  </a:lnTo>
                  <a:cubicBezTo>
                    <a:pt x="877" y="60"/>
                    <a:pt x="818" y="0"/>
                    <a:pt x="745"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 name="Freeform 160">
              <a:extLst>
                <a:ext uri="{FF2B5EF4-FFF2-40B4-BE49-F238E27FC236}">
                  <a16:creationId xmlns="" xmlns:a14="http://schemas.microsoft.com/office/drawing/2010/main" xmlns:p14="http://schemas.microsoft.com/office/powerpoint/2010/main" xmlns:a16="http://schemas.microsoft.com/office/drawing/2014/main" id="{BDB09050-6DA8-4754-9D53-B2D592CE6930}"/>
                </a:ext>
              </a:extLst>
            </p:cNvPr>
            <p:cNvSpPr>
              <a:spLocks noEditPoints="1"/>
            </p:cNvSpPr>
            <p:nvPr/>
          </p:nvSpPr>
          <p:spPr bwMode="auto">
            <a:xfrm>
              <a:off x="4556125" y="3667125"/>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2147483646 w 613"/>
                <a:gd name="T13" fmla="*/ 2147483646 h 208"/>
                <a:gd name="T14" fmla="*/ 2147483646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0 h 208"/>
                <a:gd name="T24" fmla="*/ 2147483646 w 613"/>
                <a:gd name="T25" fmla="*/ 0 h 208"/>
                <a:gd name="T26" fmla="*/ 0 w 613"/>
                <a:gd name="T27" fmla="*/ 2147483646 h 208"/>
                <a:gd name="T28" fmla="*/ 0 w 613"/>
                <a:gd name="T29" fmla="*/ 2147483646 h 208"/>
                <a:gd name="T30" fmla="*/ 2147483646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4"/>
                  </a:moveTo>
                  <a:lnTo>
                    <a:pt x="54" y="54"/>
                  </a:lnTo>
                  <a:lnTo>
                    <a:pt x="560" y="54"/>
                  </a:lnTo>
                  <a:lnTo>
                    <a:pt x="560" y="155"/>
                  </a:lnTo>
                  <a:lnTo>
                    <a:pt x="54" y="155"/>
                  </a:lnTo>
                  <a:lnTo>
                    <a:pt x="54" y="54"/>
                  </a:lnTo>
                  <a:close/>
                  <a:moveTo>
                    <a:pt x="27" y="208"/>
                  </a:moveTo>
                  <a:lnTo>
                    <a:pt x="27" y="208"/>
                  </a:lnTo>
                  <a:lnTo>
                    <a:pt x="586" y="208"/>
                  </a:lnTo>
                  <a:cubicBezTo>
                    <a:pt x="601" y="208"/>
                    <a:pt x="613" y="196"/>
                    <a:pt x="613" y="182"/>
                  </a:cubicBezTo>
                  <a:lnTo>
                    <a:pt x="613" y="27"/>
                  </a:lnTo>
                  <a:cubicBezTo>
                    <a:pt x="613" y="12"/>
                    <a:pt x="601" y="0"/>
                    <a:pt x="586" y="0"/>
                  </a:cubicBezTo>
                  <a:lnTo>
                    <a:pt x="27" y="0"/>
                  </a:lnTo>
                  <a:cubicBezTo>
                    <a:pt x="12" y="0"/>
                    <a:pt x="0" y="12"/>
                    <a:pt x="0" y="27"/>
                  </a:cubicBezTo>
                  <a:lnTo>
                    <a:pt x="0" y="182"/>
                  </a:lnTo>
                  <a:cubicBezTo>
                    <a:pt x="0" y="196"/>
                    <a:pt x="12" y="208"/>
                    <a:pt x="27" y="20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 name="Freeform 161">
              <a:extLst>
                <a:ext uri="{FF2B5EF4-FFF2-40B4-BE49-F238E27FC236}">
                  <a16:creationId xmlns="" xmlns:a14="http://schemas.microsoft.com/office/drawing/2010/main" xmlns:p14="http://schemas.microsoft.com/office/powerpoint/2010/main" xmlns:a16="http://schemas.microsoft.com/office/drawing/2014/main" id="{33AC206A-37B9-4E20-82CE-D221784018CF}"/>
                </a:ext>
              </a:extLst>
            </p:cNvPr>
            <p:cNvSpPr>
              <a:spLocks/>
            </p:cNvSpPr>
            <p:nvPr/>
          </p:nvSpPr>
          <p:spPr bwMode="auto">
            <a:xfrm>
              <a:off x="4745038" y="3698875"/>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3"/>
                    <a:pt x="0" y="30"/>
                  </a:cubicBezTo>
                  <a:cubicBezTo>
                    <a:pt x="0" y="47"/>
                    <a:pt x="13" y="61"/>
                    <a:pt x="30" y="61"/>
                  </a:cubicBezTo>
                  <a:cubicBezTo>
                    <a:pt x="47" y="61"/>
                    <a:pt x="61" y="47"/>
                    <a:pt x="61" y="30"/>
                  </a:cubicBezTo>
                  <a:cubicBezTo>
                    <a:pt x="61" y="13"/>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 name="Freeform 162">
              <a:extLst>
                <a:ext uri="{FF2B5EF4-FFF2-40B4-BE49-F238E27FC236}">
                  <a16:creationId xmlns="" xmlns:a14="http://schemas.microsoft.com/office/drawing/2010/main" xmlns:p14="http://schemas.microsoft.com/office/powerpoint/2010/main" xmlns:a16="http://schemas.microsoft.com/office/drawing/2014/main" id="{D6029105-D885-4B1F-A629-CDB09C0AC819}"/>
                </a:ext>
              </a:extLst>
            </p:cNvPr>
            <p:cNvSpPr>
              <a:spLocks noEditPoints="1"/>
            </p:cNvSpPr>
            <p:nvPr/>
          </p:nvSpPr>
          <p:spPr bwMode="auto">
            <a:xfrm>
              <a:off x="4556125" y="3765550"/>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3"/>
                  </a:moveTo>
                  <a:lnTo>
                    <a:pt x="54" y="53"/>
                  </a:lnTo>
                  <a:lnTo>
                    <a:pt x="560" y="53"/>
                  </a:lnTo>
                  <a:lnTo>
                    <a:pt x="560" y="155"/>
                  </a:lnTo>
                  <a:lnTo>
                    <a:pt x="54" y="155"/>
                  </a:lnTo>
                  <a:lnTo>
                    <a:pt x="54" y="53"/>
                  </a:lnTo>
                  <a:close/>
                  <a:moveTo>
                    <a:pt x="0" y="181"/>
                  </a:moveTo>
                  <a:lnTo>
                    <a:pt x="0" y="181"/>
                  </a:lnTo>
                  <a:cubicBezTo>
                    <a:pt x="0" y="196"/>
                    <a:pt x="12" y="208"/>
                    <a:pt x="27" y="208"/>
                  </a:cubicBezTo>
                  <a:lnTo>
                    <a:pt x="586" y="208"/>
                  </a:lnTo>
                  <a:cubicBezTo>
                    <a:pt x="601" y="208"/>
                    <a:pt x="613" y="196"/>
                    <a:pt x="613" y="181"/>
                  </a:cubicBezTo>
                  <a:lnTo>
                    <a:pt x="613" y="27"/>
                  </a:lnTo>
                  <a:cubicBezTo>
                    <a:pt x="613" y="12"/>
                    <a:pt x="601" y="0"/>
                    <a:pt x="586" y="0"/>
                  </a:cubicBezTo>
                  <a:lnTo>
                    <a:pt x="27" y="0"/>
                  </a:lnTo>
                  <a:cubicBezTo>
                    <a:pt x="12" y="0"/>
                    <a:pt x="0" y="12"/>
                    <a:pt x="0" y="27"/>
                  </a:cubicBezTo>
                  <a:lnTo>
                    <a:pt x="0" y="18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 name="Freeform 163">
              <a:extLst>
                <a:ext uri="{FF2B5EF4-FFF2-40B4-BE49-F238E27FC236}">
                  <a16:creationId xmlns="" xmlns:a14="http://schemas.microsoft.com/office/drawing/2010/main" xmlns:p14="http://schemas.microsoft.com/office/powerpoint/2010/main" xmlns:a16="http://schemas.microsoft.com/office/drawing/2014/main" id="{03BD0DE6-9B41-47F3-A3D7-E4A6209C3637}"/>
                </a:ext>
              </a:extLst>
            </p:cNvPr>
            <p:cNvSpPr>
              <a:spLocks/>
            </p:cNvSpPr>
            <p:nvPr/>
          </p:nvSpPr>
          <p:spPr bwMode="auto">
            <a:xfrm>
              <a:off x="4745038" y="3795713"/>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4"/>
                    <a:pt x="0" y="31"/>
                  </a:cubicBezTo>
                  <a:cubicBezTo>
                    <a:pt x="0" y="48"/>
                    <a:pt x="13" y="61"/>
                    <a:pt x="30" y="61"/>
                  </a:cubicBezTo>
                  <a:cubicBezTo>
                    <a:pt x="47" y="61"/>
                    <a:pt x="61" y="48"/>
                    <a:pt x="61" y="31"/>
                  </a:cubicBezTo>
                  <a:cubicBezTo>
                    <a:pt x="61" y="14"/>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 name="Freeform 164">
              <a:extLst>
                <a:ext uri="{FF2B5EF4-FFF2-40B4-BE49-F238E27FC236}">
                  <a16:creationId xmlns="" xmlns:a14="http://schemas.microsoft.com/office/drawing/2010/main" xmlns:p14="http://schemas.microsoft.com/office/powerpoint/2010/main" xmlns:a16="http://schemas.microsoft.com/office/drawing/2014/main" id="{084CCBF3-8CE7-4F70-BFD6-A5834A5EA4A9}"/>
                </a:ext>
              </a:extLst>
            </p:cNvPr>
            <p:cNvSpPr>
              <a:spLocks noEditPoints="1"/>
            </p:cNvSpPr>
            <p:nvPr/>
          </p:nvSpPr>
          <p:spPr bwMode="auto">
            <a:xfrm>
              <a:off x="4556125" y="3862388"/>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3"/>
                  </a:moveTo>
                  <a:lnTo>
                    <a:pt x="54" y="53"/>
                  </a:lnTo>
                  <a:lnTo>
                    <a:pt x="560" y="53"/>
                  </a:lnTo>
                  <a:lnTo>
                    <a:pt x="560" y="154"/>
                  </a:lnTo>
                  <a:lnTo>
                    <a:pt x="54" y="154"/>
                  </a:lnTo>
                  <a:lnTo>
                    <a:pt x="54" y="53"/>
                  </a:lnTo>
                  <a:close/>
                  <a:moveTo>
                    <a:pt x="0" y="181"/>
                  </a:moveTo>
                  <a:lnTo>
                    <a:pt x="0" y="181"/>
                  </a:lnTo>
                  <a:cubicBezTo>
                    <a:pt x="0" y="196"/>
                    <a:pt x="12" y="208"/>
                    <a:pt x="27" y="208"/>
                  </a:cubicBezTo>
                  <a:lnTo>
                    <a:pt x="586" y="208"/>
                  </a:lnTo>
                  <a:cubicBezTo>
                    <a:pt x="601" y="208"/>
                    <a:pt x="613" y="196"/>
                    <a:pt x="613" y="181"/>
                  </a:cubicBezTo>
                  <a:lnTo>
                    <a:pt x="613" y="26"/>
                  </a:lnTo>
                  <a:cubicBezTo>
                    <a:pt x="613" y="12"/>
                    <a:pt x="601" y="0"/>
                    <a:pt x="586" y="0"/>
                  </a:cubicBezTo>
                  <a:lnTo>
                    <a:pt x="27" y="0"/>
                  </a:lnTo>
                  <a:cubicBezTo>
                    <a:pt x="12" y="0"/>
                    <a:pt x="0" y="12"/>
                    <a:pt x="0" y="26"/>
                  </a:cubicBezTo>
                  <a:lnTo>
                    <a:pt x="0" y="18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 name="Freeform 165">
              <a:extLst>
                <a:ext uri="{FF2B5EF4-FFF2-40B4-BE49-F238E27FC236}">
                  <a16:creationId xmlns="" xmlns:a14="http://schemas.microsoft.com/office/drawing/2010/main" xmlns:p14="http://schemas.microsoft.com/office/powerpoint/2010/main" xmlns:a16="http://schemas.microsoft.com/office/drawing/2014/main" id="{27CACC33-E4ED-4F10-B911-19E337A878F9}"/>
                </a:ext>
              </a:extLst>
            </p:cNvPr>
            <p:cNvSpPr>
              <a:spLocks/>
            </p:cNvSpPr>
            <p:nvPr/>
          </p:nvSpPr>
          <p:spPr bwMode="auto">
            <a:xfrm>
              <a:off x="4745038" y="3894138"/>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4"/>
                    <a:pt x="0" y="31"/>
                  </a:cubicBezTo>
                  <a:cubicBezTo>
                    <a:pt x="0" y="47"/>
                    <a:pt x="13" y="61"/>
                    <a:pt x="30" y="61"/>
                  </a:cubicBezTo>
                  <a:cubicBezTo>
                    <a:pt x="47" y="61"/>
                    <a:pt x="61" y="47"/>
                    <a:pt x="61" y="31"/>
                  </a:cubicBezTo>
                  <a:cubicBezTo>
                    <a:pt x="61" y="14"/>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 name="Freeform 166">
              <a:extLst>
                <a:ext uri="{FF2B5EF4-FFF2-40B4-BE49-F238E27FC236}">
                  <a16:creationId xmlns="" xmlns:a14="http://schemas.microsoft.com/office/drawing/2010/main" xmlns:p14="http://schemas.microsoft.com/office/powerpoint/2010/main" xmlns:a16="http://schemas.microsoft.com/office/drawing/2014/main" id="{EC9EF16E-D839-4E80-A660-4AED06EB7D1A}"/>
                </a:ext>
              </a:extLst>
            </p:cNvPr>
            <p:cNvSpPr>
              <a:spLocks noEditPoints="1"/>
            </p:cNvSpPr>
            <p:nvPr/>
          </p:nvSpPr>
          <p:spPr bwMode="auto">
            <a:xfrm>
              <a:off x="4556125" y="3960813"/>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4"/>
                  </a:moveTo>
                  <a:lnTo>
                    <a:pt x="54" y="54"/>
                  </a:lnTo>
                  <a:lnTo>
                    <a:pt x="560" y="54"/>
                  </a:lnTo>
                  <a:lnTo>
                    <a:pt x="560" y="155"/>
                  </a:lnTo>
                  <a:lnTo>
                    <a:pt x="54" y="155"/>
                  </a:lnTo>
                  <a:lnTo>
                    <a:pt x="54" y="54"/>
                  </a:lnTo>
                  <a:close/>
                  <a:moveTo>
                    <a:pt x="0" y="182"/>
                  </a:moveTo>
                  <a:lnTo>
                    <a:pt x="0" y="182"/>
                  </a:lnTo>
                  <a:cubicBezTo>
                    <a:pt x="0" y="196"/>
                    <a:pt x="12" y="208"/>
                    <a:pt x="27" y="208"/>
                  </a:cubicBezTo>
                  <a:lnTo>
                    <a:pt x="586" y="208"/>
                  </a:lnTo>
                  <a:cubicBezTo>
                    <a:pt x="601" y="208"/>
                    <a:pt x="613" y="196"/>
                    <a:pt x="613" y="182"/>
                  </a:cubicBezTo>
                  <a:lnTo>
                    <a:pt x="613" y="27"/>
                  </a:lnTo>
                  <a:cubicBezTo>
                    <a:pt x="613" y="12"/>
                    <a:pt x="601" y="0"/>
                    <a:pt x="586" y="0"/>
                  </a:cubicBezTo>
                  <a:lnTo>
                    <a:pt x="27" y="0"/>
                  </a:lnTo>
                  <a:cubicBezTo>
                    <a:pt x="12" y="0"/>
                    <a:pt x="0" y="12"/>
                    <a:pt x="0" y="27"/>
                  </a:cubicBezTo>
                  <a:lnTo>
                    <a:pt x="0"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2" name="Freeform 167">
              <a:extLst>
                <a:ext uri="{FF2B5EF4-FFF2-40B4-BE49-F238E27FC236}">
                  <a16:creationId xmlns="" xmlns:a14="http://schemas.microsoft.com/office/drawing/2010/main" xmlns:p14="http://schemas.microsoft.com/office/powerpoint/2010/main" xmlns:a16="http://schemas.microsoft.com/office/drawing/2014/main" id="{2357B5F4-FE1A-4BCE-B464-48C6F42B774D}"/>
                </a:ext>
              </a:extLst>
            </p:cNvPr>
            <p:cNvSpPr>
              <a:spLocks/>
            </p:cNvSpPr>
            <p:nvPr/>
          </p:nvSpPr>
          <p:spPr bwMode="auto">
            <a:xfrm>
              <a:off x="4745038" y="3990975"/>
              <a:ext cx="25400" cy="25400"/>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3"/>
                    <a:pt x="0" y="30"/>
                  </a:cubicBezTo>
                  <a:cubicBezTo>
                    <a:pt x="0" y="47"/>
                    <a:pt x="13" y="61"/>
                    <a:pt x="30" y="61"/>
                  </a:cubicBezTo>
                  <a:cubicBezTo>
                    <a:pt x="47" y="61"/>
                    <a:pt x="61" y="47"/>
                    <a:pt x="61" y="30"/>
                  </a:cubicBezTo>
                  <a:cubicBezTo>
                    <a:pt x="61" y="13"/>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3" name="Freeform 168">
              <a:extLst>
                <a:ext uri="{FF2B5EF4-FFF2-40B4-BE49-F238E27FC236}">
                  <a16:creationId xmlns="" xmlns:a14="http://schemas.microsoft.com/office/drawing/2010/main" xmlns:p14="http://schemas.microsoft.com/office/powerpoint/2010/main" xmlns:a16="http://schemas.microsoft.com/office/drawing/2014/main" id="{E5EB2992-6F93-4201-AF04-3FC7DB8AD34B}"/>
                </a:ext>
              </a:extLst>
            </p:cNvPr>
            <p:cNvSpPr>
              <a:spLocks noEditPoints="1"/>
            </p:cNvSpPr>
            <p:nvPr/>
          </p:nvSpPr>
          <p:spPr bwMode="auto">
            <a:xfrm>
              <a:off x="4556125" y="4057650"/>
              <a:ext cx="257175" cy="87313"/>
            </a:xfrm>
            <a:custGeom>
              <a:avLst/>
              <a:gdLst>
                <a:gd name="T0" fmla="*/ 2147483646 w 613"/>
                <a:gd name="T1" fmla="*/ 2147483646 h 208"/>
                <a:gd name="T2" fmla="*/ 2147483646 w 613"/>
                <a:gd name="T3" fmla="*/ 2147483646 h 208"/>
                <a:gd name="T4" fmla="*/ 2147483646 w 613"/>
                <a:gd name="T5" fmla="*/ 2147483646 h 208"/>
                <a:gd name="T6" fmla="*/ 2147483646 w 613"/>
                <a:gd name="T7" fmla="*/ 2147483646 h 208"/>
                <a:gd name="T8" fmla="*/ 2147483646 w 613"/>
                <a:gd name="T9" fmla="*/ 2147483646 h 208"/>
                <a:gd name="T10" fmla="*/ 2147483646 w 613"/>
                <a:gd name="T11" fmla="*/ 2147483646 h 208"/>
                <a:gd name="T12" fmla="*/ 0 w 613"/>
                <a:gd name="T13" fmla="*/ 2147483646 h 208"/>
                <a:gd name="T14" fmla="*/ 0 w 613"/>
                <a:gd name="T15" fmla="*/ 2147483646 h 208"/>
                <a:gd name="T16" fmla="*/ 2147483646 w 613"/>
                <a:gd name="T17" fmla="*/ 2147483646 h 208"/>
                <a:gd name="T18" fmla="*/ 2147483646 w 613"/>
                <a:gd name="T19" fmla="*/ 2147483646 h 208"/>
                <a:gd name="T20" fmla="*/ 2147483646 w 613"/>
                <a:gd name="T21" fmla="*/ 2147483646 h 208"/>
                <a:gd name="T22" fmla="*/ 2147483646 w 613"/>
                <a:gd name="T23" fmla="*/ 2147483646 h 208"/>
                <a:gd name="T24" fmla="*/ 2147483646 w 613"/>
                <a:gd name="T25" fmla="*/ 0 h 208"/>
                <a:gd name="T26" fmla="*/ 2147483646 w 613"/>
                <a:gd name="T27" fmla="*/ 0 h 208"/>
                <a:gd name="T28" fmla="*/ 0 w 613"/>
                <a:gd name="T29" fmla="*/ 2147483646 h 208"/>
                <a:gd name="T30" fmla="*/ 0 w 613"/>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3"/>
                <a:gd name="T49" fmla="*/ 0 h 208"/>
                <a:gd name="T50" fmla="*/ 613 w 613"/>
                <a:gd name="T51" fmla="*/ 208 h 2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3" h="208">
                  <a:moveTo>
                    <a:pt x="54" y="53"/>
                  </a:moveTo>
                  <a:lnTo>
                    <a:pt x="54" y="53"/>
                  </a:lnTo>
                  <a:lnTo>
                    <a:pt x="560" y="53"/>
                  </a:lnTo>
                  <a:lnTo>
                    <a:pt x="560" y="154"/>
                  </a:lnTo>
                  <a:lnTo>
                    <a:pt x="54" y="154"/>
                  </a:lnTo>
                  <a:lnTo>
                    <a:pt x="54" y="53"/>
                  </a:lnTo>
                  <a:close/>
                  <a:moveTo>
                    <a:pt x="0" y="181"/>
                  </a:moveTo>
                  <a:lnTo>
                    <a:pt x="0" y="181"/>
                  </a:lnTo>
                  <a:cubicBezTo>
                    <a:pt x="0" y="196"/>
                    <a:pt x="12" y="208"/>
                    <a:pt x="27" y="208"/>
                  </a:cubicBezTo>
                  <a:lnTo>
                    <a:pt x="586" y="208"/>
                  </a:lnTo>
                  <a:cubicBezTo>
                    <a:pt x="601" y="208"/>
                    <a:pt x="613" y="196"/>
                    <a:pt x="613" y="181"/>
                  </a:cubicBezTo>
                  <a:lnTo>
                    <a:pt x="613" y="27"/>
                  </a:lnTo>
                  <a:cubicBezTo>
                    <a:pt x="613" y="12"/>
                    <a:pt x="601" y="0"/>
                    <a:pt x="586" y="0"/>
                  </a:cubicBezTo>
                  <a:lnTo>
                    <a:pt x="27" y="0"/>
                  </a:lnTo>
                  <a:cubicBezTo>
                    <a:pt x="12" y="0"/>
                    <a:pt x="0" y="12"/>
                    <a:pt x="0" y="27"/>
                  </a:cubicBezTo>
                  <a:lnTo>
                    <a:pt x="0" y="18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4" name="Freeform 169">
              <a:extLst>
                <a:ext uri="{FF2B5EF4-FFF2-40B4-BE49-F238E27FC236}">
                  <a16:creationId xmlns="" xmlns:a14="http://schemas.microsoft.com/office/drawing/2010/main" xmlns:p14="http://schemas.microsoft.com/office/powerpoint/2010/main" xmlns:a16="http://schemas.microsoft.com/office/drawing/2014/main" id="{156766C3-38FC-4182-9DF8-2D11A8E8E8D4}"/>
                </a:ext>
              </a:extLst>
            </p:cNvPr>
            <p:cNvSpPr>
              <a:spLocks/>
            </p:cNvSpPr>
            <p:nvPr/>
          </p:nvSpPr>
          <p:spPr bwMode="auto">
            <a:xfrm>
              <a:off x="4745038" y="4087813"/>
              <a:ext cx="25400" cy="26988"/>
            </a:xfrm>
            <a:custGeom>
              <a:avLst/>
              <a:gdLst>
                <a:gd name="T0" fmla="*/ 2147483646 w 61"/>
                <a:gd name="T1" fmla="*/ 0 h 61"/>
                <a:gd name="T2" fmla="*/ 2147483646 w 61"/>
                <a:gd name="T3" fmla="*/ 0 h 61"/>
                <a:gd name="T4" fmla="*/ 0 w 61"/>
                <a:gd name="T5" fmla="*/ 2147483646 h 61"/>
                <a:gd name="T6" fmla="*/ 2147483646 w 61"/>
                <a:gd name="T7" fmla="*/ 2147483646 h 61"/>
                <a:gd name="T8" fmla="*/ 2147483646 w 61"/>
                <a:gd name="T9" fmla="*/ 2147483646 h 61"/>
                <a:gd name="T10" fmla="*/ 2147483646 w 61"/>
                <a:gd name="T11" fmla="*/ 0 h 61"/>
                <a:gd name="T12" fmla="*/ 0 60000 65536"/>
                <a:gd name="T13" fmla="*/ 0 60000 65536"/>
                <a:gd name="T14" fmla="*/ 0 60000 65536"/>
                <a:gd name="T15" fmla="*/ 0 60000 65536"/>
                <a:gd name="T16" fmla="*/ 0 60000 65536"/>
                <a:gd name="T17" fmla="*/ 0 60000 65536"/>
                <a:gd name="T18" fmla="*/ 0 w 61"/>
                <a:gd name="T19" fmla="*/ 0 h 61"/>
                <a:gd name="T20" fmla="*/ 61 w 61"/>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1" h="61">
                  <a:moveTo>
                    <a:pt x="30" y="0"/>
                  </a:moveTo>
                  <a:lnTo>
                    <a:pt x="30" y="0"/>
                  </a:lnTo>
                  <a:cubicBezTo>
                    <a:pt x="13" y="0"/>
                    <a:pt x="0" y="14"/>
                    <a:pt x="0" y="31"/>
                  </a:cubicBezTo>
                  <a:cubicBezTo>
                    <a:pt x="0" y="48"/>
                    <a:pt x="13" y="61"/>
                    <a:pt x="30" y="61"/>
                  </a:cubicBezTo>
                  <a:cubicBezTo>
                    <a:pt x="47" y="61"/>
                    <a:pt x="61" y="48"/>
                    <a:pt x="61" y="31"/>
                  </a:cubicBezTo>
                  <a:cubicBezTo>
                    <a:pt x="61" y="14"/>
                    <a:pt x="47" y="0"/>
                    <a:pt x="3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cxnSp>
        <p:nvCxnSpPr>
          <p:cNvPr id="15" name="直接连接符 14">
            <a:extLst>
              <a:ext uri="{FF2B5EF4-FFF2-40B4-BE49-F238E27FC236}">
                <a16:creationId xmlns="" xmlns:a14="http://schemas.microsoft.com/office/drawing/2010/main" xmlns:p14="http://schemas.microsoft.com/office/powerpoint/2010/main" xmlns:a16="http://schemas.microsoft.com/office/drawing/2014/main" id="{3D5012B2-9D91-4AD8-9BBF-A5FA6FACB9EE}"/>
              </a:ext>
            </a:extLst>
          </p:cNvPr>
          <p:cNvCxnSpPr/>
          <p:nvPr/>
        </p:nvCxnSpPr>
        <p:spPr bwMode="auto">
          <a:xfrm flipH="1">
            <a:off x="5765179" y="2806955"/>
            <a:ext cx="2056168" cy="468151"/>
          </a:xfrm>
          <a:prstGeom prst="line">
            <a:avLst/>
          </a:prstGeom>
          <a:noFill/>
          <a:ln w="12700" cap="flat" cmpd="sng" algn="ctr">
            <a:solidFill>
              <a:schemeClr val="tx1"/>
            </a:solidFill>
            <a:prstDash val="solid"/>
            <a:round/>
            <a:headEnd type="none" w="med" len="med"/>
            <a:tailEnd type="none" w="med" len="med"/>
          </a:ln>
          <a:effectLst/>
        </p:spPr>
      </p:cxnSp>
      <p:cxnSp>
        <p:nvCxnSpPr>
          <p:cNvPr id="16" name="直接连接符 15">
            <a:extLst>
              <a:ext uri="{FF2B5EF4-FFF2-40B4-BE49-F238E27FC236}">
                <a16:creationId xmlns="" xmlns:a14="http://schemas.microsoft.com/office/drawing/2010/main" xmlns:p14="http://schemas.microsoft.com/office/powerpoint/2010/main" xmlns:a16="http://schemas.microsoft.com/office/drawing/2014/main" id="{32348A9F-D02A-431E-8727-676FB5CC4880}"/>
              </a:ext>
            </a:extLst>
          </p:cNvPr>
          <p:cNvCxnSpPr/>
          <p:nvPr/>
        </p:nvCxnSpPr>
        <p:spPr bwMode="auto">
          <a:xfrm>
            <a:off x="7927359" y="2807576"/>
            <a:ext cx="2039111" cy="437138"/>
          </a:xfrm>
          <a:prstGeom prst="line">
            <a:avLst/>
          </a:prstGeom>
          <a:noFill/>
          <a:ln w="12700" cap="flat" cmpd="sng" algn="ctr">
            <a:solidFill>
              <a:schemeClr val="tx1"/>
            </a:solidFill>
            <a:prstDash val="solid"/>
            <a:round/>
            <a:headEnd type="none" w="med" len="med"/>
            <a:tailEnd type="none" w="med" len="med"/>
          </a:ln>
          <a:effectLst/>
        </p:spPr>
      </p:cxnSp>
      <p:cxnSp>
        <p:nvCxnSpPr>
          <p:cNvPr id="17" name="直接连接符 16">
            <a:extLst>
              <a:ext uri="{FF2B5EF4-FFF2-40B4-BE49-F238E27FC236}">
                <a16:creationId xmlns="" xmlns:a14="http://schemas.microsoft.com/office/drawing/2010/main" xmlns:p14="http://schemas.microsoft.com/office/powerpoint/2010/main" xmlns:a16="http://schemas.microsoft.com/office/drawing/2014/main" id="{271F6D08-CA98-4CA3-BBF2-7F1138BEF342}"/>
              </a:ext>
            </a:extLst>
          </p:cNvPr>
          <p:cNvCxnSpPr/>
          <p:nvPr/>
        </p:nvCxnSpPr>
        <p:spPr bwMode="auto">
          <a:xfrm flipH="1">
            <a:off x="6702597" y="1845678"/>
            <a:ext cx="702161" cy="401"/>
          </a:xfrm>
          <a:prstGeom prst="line">
            <a:avLst/>
          </a:prstGeom>
          <a:noFill/>
          <a:ln w="12700" cap="flat" cmpd="sng" algn="ctr">
            <a:solidFill>
              <a:schemeClr val="tx1"/>
            </a:solidFill>
            <a:prstDash val="solid"/>
            <a:round/>
            <a:headEnd type="none" w="med" len="med"/>
            <a:tailEnd type="none" w="med" len="med"/>
          </a:ln>
          <a:effectLst/>
        </p:spPr>
      </p:cxnSp>
      <p:grpSp>
        <p:nvGrpSpPr>
          <p:cNvPr id="18" name="组合 314">
            <a:extLst>
              <a:ext uri="{FF2B5EF4-FFF2-40B4-BE49-F238E27FC236}">
                <a16:creationId xmlns="" xmlns:a14="http://schemas.microsoft.com/office/drawing/2010/main" xmlns:p14="http://schemas.microsoft.com/office/powerpoint/2010/main" xmlns:a16="http://schemas.microsoft.com/office/drawing/2014/main" id="{89BFCE7D-E46B-4A75-A154-32751B9685F8}"/>
              </a:ext>
            </a:extLst>
          </p:cNvPr>
          <p:cNvGrpSpPr>
            <a:grpSpLocks/>
          </p:cNvGrpSpPr>
          <p:nvPr/>
        </p:nvGrpSpPr>
        <p:grpSpPr bwMode="auto">
          <a:xfrm>
            <a:off x="7514405" y="1455409"/>
            <a:ext cx="746125" cy="809625"/>
            <a:chOff x="1789113" y="906463"/>
            <a:chExt cx="665163" cy="723900"/>
          </a:xfrm>
        </p:grpSpPr>
        <p:sp>
          <p:nvSpPr>
            <p:cNvPr id="19" name="Freeform 252">
              <a:extLst>
                <a:ext uri="{FF2B5EF4-FFF2-40B4-BE49-F238E27FC236}">
                  <a16:creationId xmlns="" xmlns:a14="http://schemas.microsoft.com/office/drawing/2010/main" xmlns:p14="http://schemas.microsoft.com/office/powerpoint/2010/main" xmlns:a16="http://schemas.microsoft.com/office/drawing/2014/main" id="{A1D86D7C-8186-4D84-9CA9-505513942DF3}"/>
                </a:ext>
              </a:extLst>
            </p:cNvPr>
            <p:cNvSpPr>
              <a:spLocks/>
            </p:cNvSpPr>
            <p:nvPr/>
          </p:nvSpPr>
          <p:spPr bwMode="auto">
            <a:xfrm>
              <a:off x="2243138" y="1571625"/>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 name="Freeform 253">
              <a:extLst>
                <a:ext uri="{FF2B5EF4-FFF2-40B4-BE49-F238E27FC236}">
                  <a16:creationId xmlns="" xmlns:a14="http://schemas.microsoft.com/office/drawing/2010/main" xmlns:p14="http://schemas.microsoft.com/office/powerpoint/2010/main" xmlns:a16="http://schemas.microsoft.com/office/drawing/2014/main" id="{B375D966-83BA-4D0C-B8F1-B19A22CE7666}"/>
                </a:ext>
              </a:extLst>
            </p:cNvPr>
            <p:cNvSpPr>
              <a:spLocks/>
            </p:cNvSpPr>
            <p:nvPr/>
          </p:nvSpPr>
          <p:spPr bwMode="auto">
            <a:xfrm>
              <a:off x="2332038" y="157162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 name="Freeform 254">
              <a:extLst>
                <a:ext uri="{FF2B5EF4-FFF2-40B4-BE49-F238E27FC236}">
                  <a16:creationId xmlns="" xmlns:a14="http://schemas.microsoft.com/office/drawing/2010/main" xmlns:p14="http://schemas.microsoft.com/office/powerpoint/2010/main" xmlns:a16="http://schemas.microsoft.com/office/drawing/2014/main" id="{43BDF7AB-79F2-4953-9D19-7C4FDE7A1963}"/>
                </a:ext>
              </a:extLst>
            </p:cNvPr>
            <p:cNvSpPr>
              <a:spLocks/>
            </p:cNvSpPr>
            <p:nvPr/>
          </p:nvSpPr>
          <p:spPr bwMode="auto">
            <a:xfrm>
              <a:off x="1789113" y="906463"/>
              <a:ext cx="665163" cy="142875"/>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 name="Freeform 255">
              <a:extLst>
                <a:ext uri="{FF2B5EF4-FFF2-40B4-BE49-F238E27FC236}">
                  <a16:creationId xmlns="" xmlns:a14="http://schemas.microsoft.com/office/drawing/2010/main" xmlns:p14="http://schemas.microsoft.com/office/powerpoint/2010/main" xmlns:a16="http://schemas.microsoft.com/office/drawing/2014/main" id="{16493889-EEBA-40D7-B333-0E32F4830262}"/>
                </a:ext>
              </a:extLst>
            </p:cNvPr>
            <p:cNvSpPr>
              <a:spLocks/>
            </p:cNvSpPr>
            <p:nvPr/>
          </p:nvSpPr>
          <p:spPr bwMode="auto">
            <a:xfrm>
              <a:off x="1857375" y="955675"/>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3" name="Freeform 256">
              <a:extLst>
                <a:ext uri="{FF2B5EF4-FFF2-40B4-BE49-F238E27FC236}">
                  <a16:creationId xmlns="" xmlns:a14="http://schemas.microsoft.com/office/drawing/2010/main" xmlns:p14="http://schemas.microsoft.com/office/powerpoint/2010/main" xmlns:a16="http://schemas.microsoft.com/office/drawing/2014/main" id="{B7A1D507-1A2E-4BB7-BE24-7F0434071D42}"/>
                </a:ext>
              </a:extLst>
            </p:cNvPr>
            <p:cNvSpPr>
              <a:spLocks/>
            </p:cNvSpPr>
            <p:nvPr/>
          </p:nvSpPr>
          <p:spPr bwMode="auto">
            <a:xfrm>
              <a:off x="1928813" y="955675"/>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4" name="Freeform 257">
              <a:extLst>
                <a:ext uri="{FF2B5EF4-FFF2-40B4-BE49-F238E27FC236}">
                  <a16:creationId xmlns="" xmlns:a14="http://schemas.microsoft.com/office/drawing/2010/main" xmlns:p14="http://schemas.microsoft.com/office/powerpoint/2010/main" xmlns:a16="http://schemas.microsoft.com/office/drawing/2014/main" id="{5AF71207-0ECB-412D-9749-F873A26D48BF}"/>
                </a:ext>
              </a:extLst>
            </p:cNvPr>
            <p:cNvSpPr>
              <a:spLocks/>
            </p:cNvSpPr>
            <p:nvPr/>
          </p:nvSpPr>
          <p:spPr bwMode="auto">
            <a:xfrm>
              <a:off x="2000250" y="955675"/>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5" name="Freeform 258">
              <a:extLst>
                <a:ext uri="{FF2B5EF4-FFF2-40B4-BE49-F238E27FC236}">
                  <a16:creationId xmlns="" xmlns:a14="http://schemas.microsoft.com/office/drawing/2010/main" xmlns:p14="http://schemas.microsoft.com/office/powerpoint/2010/main" xmlns:a16="http://schemas.microsoft.com/office/drawing/2014/main" id="{6C49D48F-D9F0-47C8-9B25-A546911A7ABE}"/>
                </a:ext>
              </a:extLst>
            </p:cNvPr>
            <p:cNvSpPr>
              <a:spLocks/>
            </p:cNvSpPr>
            <p:nvPr/>
          </p:nvSpPr>
          <p:spPr bwMode="auto">
            <a:xfrm>
              <a:off x="2073275" y="955675"/>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6" name="Freeform 259">
              <a:extLst>
                <a:ext uri="{FF2B5EF4-FFF2-40B4-BE49-F238E27FC236}">
                  <a16:creationId xmlns="" xmlns:a14="http://schemas.microsoft.com/office/drawing/2010/main" xmlns:p14="http://schemas.microsoft.com/office/powerpoint/2010/main" xmlns:a16="http://schemas.microsoft.com/office/drawing/2014/main" id="{94863845-5276-47D8-A0AA-474B743FFDB1}"/>
                </a:ext>
              </a:extLst>
            </p:cNvPr>
            <p:cNvSpPr>
              <a:spLocks/>
            </p:cNvSpPr>
            <p:nvPr/>
          </p:nvSpPr>
          <p:spPr bwMode="auto">
            <a:xfrm>
              <a:off x="2144713" y="955675"/>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7" name="Freeform 260">
              <a:extLst>
                <a:ext uri="{FF2B5EF4-FFF2-40B4-BE49-F238E27FC236}">
                  <a16:creationId xmlns="" xmlns:a14="http://schemas.microsoft.com/office/drawing/2010/main" xmlns:p14="http://schemas.microsoft.com/office/powerpoint/2010/main" xmlns:a16="http://schemas.microsoft.com/office/drawing/2014/main" id="{A1CE6A2C-4DA3-4C6C-9AA2-422EDB6EA7B7}"/>
                </a:ext>
              </a:extLst>
            </p:cNvPr>
            <p:cNvSpPr>
              <a:spLocks/>
            </p:cNvSpPr>
            <p:nvPr/>
          </p:nvSpPr>
          <p:spPr bwMode="auto">
            <a:xfrm>
              <a:off x="2271713" y="947738"/>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8" name="Freeform 261">
              <a:extLst>
                <a:ext uri="{FF2B5EF4-FFF2-40B4-BE49-F238E27FC236}">
                  <a16:creationId xmlns="" xmlns:a14="http://schemas.microsoft.com/office/drawing/2010/main" xmlns:p14="http://schemas.microsoft.com/office/powerpoint/2010/main" xmlns:a16="http://schemas.microsoft.com/office/drawing/2014/main" id="{E6828F61-464E-42F9-98BC-05D733FB9171}"/>
                </a:ext>
              </a:extLst>
            </p:cNvPr>
            <p:cNvSpPr>
              <a:spLocks/>
            </p:cNvSpPr>
            <p:nvPr/>
          </p:nvSpPr>
          <p:spPr bwMode="auto">
            <a:xfrm>
              <a:off x="2271713" y="977900"/>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9" name="Freeform 262">
              <a:extLst>
                <a:ext uri="{FF2B5EF4-FFF2-40B4-BE49-F238E27FC236}">
                  <a16:creationId xmlns="" xmlns:a14="http://schemas.microsoft.com/office/drawing/2010/main" xmlns:p14="http://schemas.microsoft.com/office/powerpoint/2010/main" xmlns:a16="http://schemas.microsoft.com/office/drawing/2014/main" id="{D0D657A0-905A-4892-A7BB-BEB7A081D0B7}"/>
                </a:ext>
              </a:extLst>
            </p:cNvPr>
            <p:cNvSpPr>
              <a:spLocks/>
            </p:cNvSpPr>
            <p:nvPr/>
          </p:nvSpPr>
          <p:spPr bwMode="auto">
            <a:xfrm>
              <a:off x="2305050" y="977900"/>
              <a:ext cx="22225"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0" name="Freeform 263">
              <a:extLst>
                <a:ext uri="{FF2B5EF4-FFF2-40B4-BE49-F238E27FC236}">
                  <a16:creationId xmlns="" xmlns:a14="http://schemas.microsoft.com/office/drawing/2010/main" xmlns:p14="http://schemas.microsoft.com/office/powerpoint/2010/main" xmlns:a16="http://schemas.microsoft.com/office/drawing/2014/main" id="{B7214289-4ABC-48E8-AAE6-A317B3F22AC4}"/>
                </a:ext>
              </a:extLst>
            </p:cNvPr>
            <p:cNvSpPr>
              <a:spLocks/>
            </p:cNvSpPr>
            <p:nvPr/>
          </p:nvSpPr>
          <p:spPr bwMode="auto">
            <a:xfrm>
              <a:off x="2339975" y="977900"/>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1" name="Freeform 264">
              <a:extLst>
                <a:ext uri="{FF2B5EF4-FFF2-40B4-BE49-F238E27FC236}">
                  <a16:creationId xmlns="" xmlns:a14="http://schemas.microsoft.com/office/drawing/2010/main" xmlns:p14="http://schemas.microsoft.com/office/powerpoint/2010/main" xmlns:a16="http://schemas.microsoft.com/office/drawing/2014/main" id="{B8BF6A18-EFBA-480E-9C6E-07FDDE995E27}"/>
                </a:ext>
              </a:extLst>
            </p:cNvPr>
            <p:cNvSpPr>
              <a:spLocks/>
            </p:cNvSpPr>
            <p:nvPr/>
          </p:nvSpPr>
          <p:spPr bwMode="auto">
            <a:xfrm>
              <a:off x="1789113" y="1020763"/>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2" name="Freeform 265">
              <a:extLst>
                <a:ext uri="{FF2B5EF4-FFF2-40B4-BE49-F238E27FC236}">
                  <a16:creationId xmlns="" xmlns:a14="http://schemas.microsoft.com/office/drawing/2010/main" xmlns:p14="http://schemas.microsoft.com/office/powerpoint/2010/main" xmlns:a16="http://schemas.microsoft.com/office/drawing/2014/main" id="{42D0E795-575F-4985-B220-4EBC0AA3B57E}"/>
                </a:ext>
              </a:extLst>
            </p:cNvPr>
            <p:cNvSpPr>
              <a:spLocks/>
            </p:cNvSpPr>
            <p:nvPr/>
          </p:nvSpPr>
          <p:spPr bwMode="auto">
            <a:xfrm>
              <a:off x="1857375" y="10683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3" name="Freeform 266">
              <a:extLst>
                <a:ext uri="{FF2B5EF4-FFF2-40B4-BE49-F238E27FC236}">
                  <a16:creationId xmlns="" xmlns:a14="http://schemas.microsoft.com/office/drawing/2010/main" xmlns:p14="http://schemas.microsoft.com/office/powerpoint/2010/main" xmlns:a16="http://schemas.microsoft.com/office/drawing/2014/main" id="{B0A78ABE-E58C-426A-8707-E3E2B8A0F905}"/>
                </a:ext>
              </a:extLst>
            </p:cNvPr>
            <p:cNvSpPr>
              <a:spLocks/>
            </p:cNvSpPr>
            <p:nvPr/>
          </p:nvSpPr>
          <p:spPr bwMode="auto">
            <a:xfrm>
              <a:off x="1928813" y="10683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4" name="Freeform 267">
              <a:extLst>
                <a:ext uri="{FF2B5EF4-FFF2-40B4-BE49-F238E27FC236}">
                  <a16:creationId xmlns="" xmlns:a14="http://schemas.microsoft.com/office/drawing/2010/main" xmlns:p14="http://schemas.microsoft.com/office/powerpoint/2010/main" xmlns:a16="http://schemas.microsoft.com/office/drawing/2014/main" id="{9ECABB2E-4E31-4051-9E07-9EA86453DFE3}"/>
                </a:ext>
              </a:extLst>
            </p:cNvPr>
            <p:cNvSpPr>
              <a:spLocks/>
            </p:cNvSpPr>
            <p:nvPr/>
          </p:nvSpPr>
          <p:spPr bwMode="auto">
            <a:xfrm>
              <a:off x="2000250" y="1068388"/>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5" name="Freeform 268">
              <a:extLst>
                <a:ext uri="{FF2B5EF4-FFF2-40B4-BE49-F238E27FC236}">
                  <a16:creationId xmlns="" xmlns:a14="http://schemas.microsoft.com/office/drawing/2010/main" xmlns:p14="http://schemas.microsoft.com/office/powerpoint/2010/main" xmlns:a16="http://schemas.microsoft.com/office/drawing/2014/main" id="{71BAB846-B933-4564-B2F0-E40B51C05017}"/>
                </a:ext>
              </a:extLst>
            </p:cNvPr>
            <p:cNvSpPr>
              <a:spLocks/>
            </p:cNvSpPr>
            <p:nvPr/>
          </p:nvSpPr>
          <p:spPr bwMode="auto">
            <a:xfrm>
              <a:off x="2073275" y="10683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6" name="Freeform 269">
              <a:extLst>
                <a:ext uri="{FF2B5EF4-FFF2-40B4-BE49-F238E27FC236}">
                  <a16:creationId xmlns="" xmlns:a14="http://schemas.microsoft.com/office/drawing/2010/main" xmlns:p14="http://schemas.microsoft.com/office/powerpoint/2010/main" xmlns:a16="http://schemas.microsoft.com/office/drawing/2014/main" id="{E355CE43-36E6-42D4-B66E-17CCB6CEBB0B}"/>
                </a:ext>
              </a:extLst>
            </p:cNvPr>
            <p:cNvSpPr>
              <a:spLocks/>
            </p:cNvSpPr>
            <p:nvPr/>
          </p:nvSpPr>
          <p:spPr bwMode="auto">
            <a:xfrm>
              <a:off x="2144713" y="10683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7" name="Freeform 270">
              <a:extLst>
                <a:ext uri="{FF2B5EF4-FFF2-40B4-BE49-F238E27FC236}">
                  <a16:creationId xmlns="" xmlns:a14="http://schemas.microsoft.com/office/drawing/2010/main" xmlns:p14="http://schemas.microsoft.com/office/powerpoint/2010/main" xmlns:a16="http://schemas.microsoft.com/office/drawing/2014/main" id="{4035EC34-1D90-4F0F-A3AC-16E446A7113B}"/>
                </a:ext>
              </a:extLst>
            </p:cNvPr>
            <p:cNvSpPr>
              <a:spLocks/>
            </p:cNvSpPr>
            <p:nvPr/>
          </p:nvSpPr>
          <p:spPr bwMode="auto">
            <a:xfrm>
              <a:off x="2271713" y="1062038"/>
              <a:ext cx="88900" cy="20638"/>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8" name="Freeform 271">
              <a:extLst>
                <a:ext uri="{FF2B5EF4-FFF2-40B4-BE49-F238E27FC236}">
                  <a16:creationId xmlns="" xmlns:a14="http://schemas.microsoft.com/office/drawing/2010/main" xmlns:p14="http://schemas.microsoft.com/office/powerpoint/2010/main" xmlns:a16="http://schemas.microsoft.com/office/drawing/2014/main" id="{BCC24F0E-7EFC-4CCD-9EF3-56CD2BF29042}"/>
                </a:ext>
              </a:extLst>
            </p:cNvPr>
            <p:cNvSpPr>
              <a:spLocks/>
            </p:cNvSpPr>
            <p:nvPr/>
          </p:nvSpPr>
          <p:spPr bwMode="auto">
            <a:xfrm>
              <a:off x="2271713" y="1090613"/>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39" name="Freeform 272">
              <a:extLst>
                <a:ext uri="{FF2B5EF4-FFF2-40B4-BE49-F238E27FC236}">
                  <a16:creationId xmlns="" xmlns:a14="http://schemas.microsoft.com/office/drawing/2010/main" xmlns:p14="http://schemas.microsoft.com/office/powerpoint/2010/main" xmlns:a16="http://schemas.microsoft.com/office/drawing/2014/main" id="{B7D39240-77D3-4AA0-BCC8-90E8B4E40A79}"/>
                </a:ext>
              </a:extLst>
            </p:cNvPr>
            <p:cNvSpPr>
              <a:spLocks/>
            </p:cNvSpPr>
            <p:nvPr/>
          </p:nvSpPr>
          <p:spPr bwMode="auto">
            <a:xfrm>
              <a:off x="2305050" y="1090613"/>
              <a:ext cx="22225"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0" name="Freeform 273">
              <a:extLst>
                <a:ext uri="{FF2B5EF4-FFF2-40B4-BE49-F238E27FC236}">
                  <a16:creationId xmlns="" xmlns:a14="http://schemas.microsoft.com/office/drawing/2010/main" xmlns:p14="http://schemas.microsoft.com/office/powerpoint/2010/main" xmlns:a16="http://schemas.microsoft.com/office/drawing/2014/main" id="{2BE52FA7-7603-4712-8715-BEE853DB3DBC}"/>
                </a:ext>
              </a:extLst>
            </p:cNvPr>
            <p:cNvSpPr>
              <a:spLocks/>
            </p:cNvSpPr>
            <p:nvPr/>
          </p:nvSpPr>
          <p:spPr bwMode="auto">
            <a:xfrm>
              <a:off x="2339975" y="1090613"/>
              <a:ext cx="20638" cy="22225"/>
            </a:xfrm>
            <a:custGeom>
              <a:avLst/>
              <a:gdLst>
                <a:gd name="T0" fmla="*/ 2147483646 w 52"/>
                <a:gd name="T1" fmla="*/ 2147483646 h 51"/>
                <a:gd name="T2" fmla="*/ 2147483646 w 52"/>
                <a:gd name="T3" fmla="*/ 2147483646 h 51"/>
                <a:gd name="T4" fmla="*/ 0 w 52"/>
                <a:gd name="T5" fmla="*/ 2147483646 h 51"/>
                <a:gd name="T6" fmla="*/ 0 w 52"/>
                <a:gd name="T7" fmla="*/ 0 h 51"/>
                <a:gd name="T8" fmla="*/ 2147483646 w 52"/>
                <a:gd name="T9" fmla="*/ 0 h 51"/>
                <a:gd name="T10" fmla="*/ 2147483646 w 52"/>
                <a:gd name="T11" fmla="*/ 2147483646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1" name="Freeform 274">
              <a:extLst>
                <a:ext uri="{FF2B5EF4-FFF2-40B4-BE49-F238E27FC236}">
                  <a16:creationId xmlns="" xmlns:a14="http://schemas.microsoft.com/office/drawing/2010/main" xmlns:p14="http://schemas.microsoft.com/office/powerpoint/2010/main" xmlns:a16="http://schemas.microsoft.com/office/drawing/2014/main" id="{1957334E-AE69-4AA5-ADB8-2C22C8E52A29}"/>
                </a:ext>
              </a:extLst>
            </p:cNvPr>
            <p:cNvSpPr>
              <a:spLocks/>
            </p:cNvSpPr>
            <p:nvPr/>
          </p:nvSpPr>
          <p:spPr bwMode="auto">
            <a:xfrm>
              <a:off x="1789113" y="1133475"/>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2" name="Freeform 275">
              <a:extLst>
                <a:ext uri="{FF2B5EF4-FFF2-40B4-BE49-F238E27FC236}">
                  <a16:creationId xmlns="" xmlns:a14="http://schemas.microsoft.com/office/drawing/2010/main" xmlns:p14="http://schemas.microsoft.com/office/powerpoint/2010/main" xmlns:a16="http://schemas.microsoft.com/office/drawing/2014/main" id="{B52AA695-2525-4738-8F3C-082261CF9ED6}"/>
                </a:ext>
              </a:extLst>
            </p:cNvPr>
            <p:cNvSpPr>
              <a:spLocks/>
            </p:cNvSpPr>
            <p:nvPr/>
          </p:nvSpPr>
          <p:spPr bwMode="auto">
            <a:xfrm>
              <a:off x="1857375" y="11826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3" name="Freeform 276">
              <a:extLst>
                <a:ext uri="{FF2B5EF4-FFF2-40B4-BE49-F238E27FC236}">
                  <a16:creationId xmlns="" xmlns:a14="http://schemas.microsoft.com/office/drawing/2010/main" xmlns:p14="http://schemas.microsoft.com/office/powerpoint/2010/main" xmlns:a16="http://schemas.microsoft.com/office/drawing/2014/main" id="{F1C75647-1CF0-4317-A671-B23A4778DD6B}"/>
                </a:ext>
              </a:extLst>
            </p:cNvPr>
            <p:cNvSpPr>
              <a:spLocks/>
            </p:cNvSpPr>
            <p:nvPr/>
          </p:nvSpPr>
          <p:spPr bwMode="auto">
            <a:xfrm>
              <a:off x="1928813" y="1182688"/>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4" name="Freeform 277">
              <a:extLst>
                <a:ext uri="{FF2B5EF4-FFF2-40B4-BE49-F238E27FC236}">
                  <a16:creationId xmlns="" xmlns:a14="http://schemas.microsoft.com/office/drawing/2010/main" xmlns:p14="http://schemas.microsoft.com/office/powerpoint/2010/main" xmlns:a16="http://schemas.microsoft.com/office/drawing/2014/main" id="{E54E63AC-9641-4713-B75C-8B28C892F9D9}"/>
                </a:ext>
              </a:extLst>
            </p:cNvPr>
            <p:cNvSpPr>
              <a:spLocks/>
            </p:cNvSpPr>
            <p:nvPr/>
          </p:nvSpPr>
          <p:spPr bwMode="auto">
            <a:xfrm>
              <a:off x="2000250" y="1182688"/>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5" name="Freeform 278">
              <a:extLst>
                <a:ext uri="{FF2B5EF4-FFF2-40B4-BE49-F238E27FC236}">
                  <a16:creationId xmlns="" xmlns:a14="http://schemas.microsoft.com/office/drawing/2010/main" xmlns:p14="http://schemas.microsoft.com/office/powerpoint/2010/main" xmlns:a16="http://schemas.microsoft.com/office/drawing/2014/main" id="{442E915F-26DD-486A-B71D-AE3ED8C294E5}"/>
                </a:ext>
              </a:extLst>
            </p:cNvPr>
            <p:cNvSpPr>
              <a:spLocks/>
            </p:cNvSpPr>
            <p:nvPr/>
          </p:nvSpPr>
          <p:spPr bwMode="auto">
            <a:xfrm>
              <a:off x="2073275" y="11826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6" name="Freeform 279">
              <a:extLst>
                <a:ext uri="{FF2B5EF4-FFF2-40B4-BE49-F238E27FC236}">
                  <a16:creationId xmlns="" xmlns:a14="http://schemas.microsoft.com/office/drawing/2010/main" xmlns:p14="http://schemas.microsoft.com/office/powerpoint/2010/main" xmlns:a16="http://schemas.microsoft.com/office/drawing/2014/main" id="{9D45A515-EDF8-40CF-85F5-DD7CD707EA28}"/>
                </a:ext>
              </a:extLst>
            </p:cNvPr>
            <p:cNvSpPr>
              <a:spLocks/>
            </p:cNvSpPr>
            <p:nvPr/>
          </p:nvSpPr>
          <p:spPr bwMode="auto">
            <a:xfrm>
              <a:off x="2144713" y="1182688"/>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7" name="Freeform 280">
              <a:extLst>
                <a:ext uri="{FF2B5EF4-FFF2-40B4-BE49-F238E27FC236}">
                  <a16:creationId xmlns="" xmlns:a14="http://schemas.microsoft.com/office/drawing/2010/main" xmlns:p14="http://schemas.microsoft.com/office/powerpoint/2010/main" xmlns:a16="http://schemas.microsoft.com/office/drawing/2014/main" id="{9C8C5807-BD82-4562-8567-EB8C2AA79AD0}"/>
                </a:ext>
              </a:extLst>
            </p:cNvPr>
            <p:cNvSpPr>
              <a:spLocks/>
            </p:cNvSpPr>
            <p:nvPr/>
          </p:nvSpPr>
          <p:spPr bwMode="auto">
            <a:xfrm>
              <a:off x="2271713" y="1174750"/>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8" name="Freeform 281">
              <a:extLst>
                <a:ext uri="{FF2B5EF4-FFF2-40B4-BE49-F238E27FC236}">
                  <a16:creationId xmlns="" xmlns:a14="http://schemas.microsoft.com/office/drawing/2010/main" xmlns:p14="http://schemas.microsoft.com/office/powerpoint/2010/main" xmlns:a16="http://schemas.microsoft.com/office/drawing/2014/main" id="{BB4AFCE2-05E4-4823-BB5A-B3EDF1F9A12F}"/>
                </a:ext>
              </a:extLst>
            </p:cNvPr>
            <p:cNvSpPr>
              <a:spLocks/>
            </p:cNvSpPr>
            <p:nvPr/>
          </p:nvSpPr>
          <p:spPr bwMode="auto">
            <a:xfrm>
              <a:off x="2271713" y="1204913"/>
              <a:ext cx="20638" cy="20638"/>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49" name="Freeform 282">
              <a:extLst>
                <a:ext uri="{FF2B5EF4-FFF2-40B4-BE49-F238E27FC236}">
                  <a16:creationId xmlns="" xmlns:a14="http://schemas.microsoft.com/office/drawing/2010/main" xmlns:p14="http://schemas.microsoft.com/office/powerpoint/2010/main" xmlns:a16="http://schemas.microsoft.com/office/drawing/2014/main" id="{D33ED69C-6FF7-49D2-B213-6AD48CC66589}"/>
                </a:ext>
              </a:extLst>
            </p:cNvPr>
            <p:cNvSpPr>
              <a:spLocks/>
            </p:cNvSpPr>
            <p:nvPr/>
          </p:nvSpPr>
          <p:spPr bwMode="auto">
            <a:xfrm>
              <a:off x="2305050" y="1204913"/>
              <a:ext cx="22225" cy="20638"/>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0" name="Freeform 283">
              <a:extLst>
                <a:ext uri="{FF2B5EF4-FFF2-40B4-BE49-F238E27FC236}">
                  <a16:creationId xmlns="" xmlns:a14="http://schemas.microsoft.com/office/drawing/2010/main" xmlns:p14="http://schemas.microsoft.com/office/powerpoint/2010/main" xmlns:a16="http://schemas.microsoft.com/office/drawing/2014/main" id="{54E1500F-6E32-4EBB-AAC4-E735CFD1D41B}"/>
                </a:ext>
              </a:extLst>
            </p:cNvPr>
            <p:cNvSpPr>
              <a:spLocks/>
            </p:cNvSpPr>
            <p:nvPr/>
          </p:nvSpPr>
          <p:spPr bwMode="auto">
            <a:xfrm>
              <a:off x="2339975" y="1204913"/>
              <a:ext cx="20638" cy="20638"/>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1" name="Freeform 284">
              <a:extLst>
                <a:ext uri="{FF2B5EF4-FFF2-40B4-BE49-F238E27FC236}">
                  <a16:creationId xmlns="" xmlns:a14="http://schemas.microsoft.com/office/drawing/2010/main" xmlns:p14="http://schemas.microsoft.com/office/powerpoint/2010/main" xmlns:a16="http://schemas.microsoft.com/office/drawing/2014/main" id="{46A6F924-341C-4FF8-B55A-AF6CAD7536E4}"/>
                </a:ext>
              </a:extLst>
            </p:cNvPr>
            <p:cNvSpPr>
              <a:spLocks/>
            </p:cNvSpPr>
            <p:nvPr/>
          </p:nvSpPr>
          <p:spPr bwMode="auto">
            <a:xfrm>
              <a:off x="1789113" y="1247775"/>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2" name="Freeform 285">
              <a:extLst>
                <a:ext uri="{FF2B5EF4-FFF2-40B4-BE49-F238E27FC236}">
                  <a16:creationId xmlns="" xmlns:a14="http://schemas.microsoft.com/office/drawing/2010/main" xmlns:p14="http://schemas.microsoft.com/office/powerpoint/2010/main" xmlns:a16="http://schemas.microsoft.com/office/drawing/2014/main" id="{2CA4DECB-B5EA-4110-9078-4837488C2062}"/>
                </a:ext>
              </a:extLst>
            </p:cNvPr>
            <p:cNvSpPr>
              <a:spLocks/>
            </p:cNvSpPr>
            <p:nvPr/>
          </p:nvSpPr>
          <p:spPr bwMode="auto">
            <a:xfrm>
              <a:off x="1857375" y="1295400"/>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3" name="Freeform 286">
              <a:extLst>
                <a:ext uri="{FF2B5EF4-FFF2-40B4-BE49-F238E27FC236}">
                  <a16:creationId xmlns="" xmlns:a14="http://schemas.microsoft.com/office/drawing/2010/main" xmlns:p14="http://schemas.microsoft.com/office/powerpoint/2010/main" xmlns:a16="http://schemas.microsoft.com/office/drawing/2014/main" id="{DF37A204-FE99-44AC-A616-31D89D1DA5FF}"/>
                </a:ext>
              </a:extLst>
            </p:cNvPr>
            <p:cNvSpPr>
              <a:spLocks/>
            </p:cNvSpPr>
            <p:nvPr/>
          </p:nvSpPr>
          <p:spPr bwMode="auto">
            <a:xfrm>
              <a:off x="1928813" y="1295400"/>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4" name="Freeform 287">
              <a:extLst>
                <a:ext uri="{FF2B5EF4-FFF2-40B4-BE49-F238E27FC236}">
                  <a16:creationId xmlns="" xmlns:a14="http://schemas.microsoft.com/office/drawing/2010/main" xmlns:p14="http://schemas.microsoft.com/office/powerpoint/2010/main" xmlns:a16="http://schemas.microsoft.com/office/drawing/2014/main" id="{CC3C1F0B-D96A-4B4F-83CA-7629AC560B0B}"/>
                </a:ext>
              </a:extLst>
            </p:cNvPr>
            <p:cNvSpPr>
              <a:spLocks/>
            </p:cNvSpPr>
            <p:nvPr/>
          </p:nvSpPr>
          <p:spPr bwMode="auto">
            <a:xfrm>
              <a:off x="2000250" y="1295400"/>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5" name="Freeform 288">
              <a:extLst>
                <a:ext uri="{FF2B5EF4-FFF2-40B4-BE49-F238E27FC236}">
                  <a16:creationId xmlns="" xmlns:a14="http://schemas.microsoft.com/office/drawing/2010/main" xmlns:p14="http://schemas.microsoft.com/office/powerpoint/2010/main" xmlns:a16="http://schemas.microsoft.com/office/drawing/2014/main" id="{728BBDEF-E98F-4A6D-AF19-E476F22E3AFE}"/>
                </a:ext>
              </a:extLst>
            </p:cNvPr>
            <p:cNvSpPr>
              <a:spLocks/>
            </p:cNvSpPr>
            <p:nvPr/>
          </p:nvSpPr>
          <p:spPr bwMode="auto">
            <a:xfrm>
              <a:off x="2073275" y="1295400"/>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6" name="Freeform 289">
              <a:extLst>
                <a:ext uri="{FF2B5EF4-FFF2-40B4-BE49-F238E27FC236}">
                  <a16:creationId xmlns="" xmlns:a14="http://schemas.microsoft.com/office/drawing/2010/main" xmlns:p14="http://schemas.microsoft.com/office/powerpoint/2010/main" xmlns:a16="http://schemas.microsoft.com/office/drawing/2014/main" id="{358D30FF-390E-417A-9B93-4849499A4EA3}"/>
                </a:ext>
              </a:extLst>
            </p:cNvPr>
            <p:cNvSpPr>
              <a:spLocks/>
            </p:cNvSpPr>
            <p:nvPr/>
          </p:nvSpPr>
          <p:spPr bwMode="auto">
            <a:xfrm>
              <a:off x="2144713" y="1295400"/>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7" name="Freeform 290">
              <a:extLst>
                <a:ext uri="{FF2B5EF4-FFF2-40B4-BE49-F238E27FC236}">
                  <a16:creationId xmlns="" xmlns:a14="http://schemas.microsoft.com/office/drawing/2010/main" xmlns:p14="http://schemas.microsoft.com/office/powerpoint/2010/main" xmlns:a16="http://schemas.microsoft.com/office/drawing/2014/main" id="{3E74CA84-3415-4EF6-9956-E92E01926280}"/>
                </a:ext>
              </a:extLst>
            </p:cNvPr>
            <p:cNvSpPr>
              <a:spLocks/>
            </p:cNvSpPr>
            <p:nvPr/>
          </p:nvSpPr>
          <p:spPr bwMode="auto">
            <a:xfrm>
              <a:off x="2271713" y="1289050"/>
              <a:ext cx="88900" cy="20638"/>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8" name="Freeform 291">
              <a:extLst>
                <a:ext uri="{FF2B5EF4-FFF2-40B4-BE49-F238E27FC236}">
                  <a16:creationId xmlns="" xmlns:a14="http://schemas.microsoft.com/office/drawing/2010/main" xmlns:p14="http://schemas.microsoft.com/office/powerpoint/2010/main" xmlns:a16="http://schemas.microsoft.com/office/drawing/2014/main" id="{30CE9EDE-BA6A-417E-9F89-4618DF323A05}"/>
                </a:ext>
              </a:extLst>
            </p:cNvPr>
            <p:cNvSpPr>
              <a:spLocks/>
            </p:cNvSpPr>
            <p:nvPr/>
          </p:nvSpPr>
          <p:spPr bwMode="auto">
            <a:xfrm>
              <a:off x="2271713" y="1317625"/>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59" name="Freeform 292">
              <a:extLst>
                <a:ext uri="{FF2B5EF4-FFF2-40B4-BE49-F238E27FC236}">
                  <a16:creationId xmlns="" xmlns:a14="http://schemas.microsoft.com/office/drawing/2010/main" xmlns:p14="http://schemas.microsoft.com/office/powerpoint/2010/main" xmlns:a16="http://schemas.microsoft.com/office/drawing/2014/main" id="{CF288387-E28A-4161-9A38-B771BEFAEA83}"/>
                </a:ext>
              </a:extLst>
            </p:cNvPr>
            <p:cNvSpPr>
              <a:spLocks/>
            </p:cNvSpPr>
            <p:nvPr/>
          </p:nvSpPr>
          <p:spPr bwMode="auto">
            <a:xfrm>
              <a:off x="2305050" y="1317625"/>
              <a:ext cx="22225"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0" name="Freeform 293">
              <a:extLst>
                <a:ext uri="{FF2B5EF4-FFF2-40B4-BE49-F238E27FC236}">
                  <a16:creationId xmlns="" xmlns:a14="http://schemas.microsoft.com/office/drawing/2010/main" xmlns:p14="http://schemas.microsoft.com/office/powerpoint/2010/main" xmlns:a16="http://schemas.microsoft.com/office/drawing/2014/main" id="{DF8FE66F-3BCD-49FD-9071-B08BF5F75CC6}"/>
                </a:ext>
              </a:extLst>
            </p:cNvPr>
            <p:cNvSpPr>
              <a:spLocks/>
            </p:cNvSpPr>
            <p:nvPr/>
          </p:nvSpPr>
          <p:spPr bwMode="auto">
            <a:xfrm>
              <a:off x="2339975" y="1317625"/>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1" name="Freeform 294">
              <a:extLst>
                <a:ext uri="{FF2B5EF4-FFF2-40B4-BE49-F238E27FC236}">
                  <a16:creationId xmlns="" xmlns:a14="http://schemas.microsoft.com/office/drawing/2010/main" xmlns:p14="http://schemas.microsoft.com/office/powerpoint/2010/main" xmlns:a16="http://schemas.microsoft.com/office/drawing/2014/main" id="{8A1F4891-2196-42C5-8592-DD7EBFF2DDC3}"/>
                </a:ext>
              </a:extLst>
            </p:cNvPr>
            <p:cNvSpPr>
              <a:spLocks/>
            </p:cNvSpPr>
            <p:nvPr/>
          </p:nvSpPr>
          <p:spPr bwMode="auto">
            <a:xfrm>
              <a:off x="1789113" y="1360488"/>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2" name="Freeform 295">
              <a:extLst>
                <a:ext uri="{FF2B5EF4-FFF2-40B4-BE49-F238E27FC236}">
                  <a16:creationId xmlns="" xmlns:a14="http://schemas.microsoft.com/office/drawing/2010/main" xmlns:p14="http://schemas.microsoft.com/office/powerpoint/2010/main" xmlns:a16="http://schemas.microsoft.com/office/drawing/2014/main" id="{B1476885-AE82-4C8A-BC0F-2F3E45D370F7}"/>
                </a:ext>
              </a:extLst>
            </p:cNvPr>
            <p:cNvSpPr>
              <a:spLocks/>
            </p:cNvSpPr>
            <p:nvPr/>
          </p:nvSpPr>
          <p:spPr bwMode="auto">
            <a:xfrm>
              <a:off x="1857375" y="1408113"/>
              <a:ext cx="47625" cy="38100"/>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3" name="Freeform 296">
              <a:extLst>
                <a:ext uri="{FF2B5EF4-FFF2-40B4-BE49-F238E27FC236}">
                  <a16:creationId xmlns="" xmlns:a14="http://schemas.microsoft.com/office/drawing/2010/main" xmlns:p14="http://schemas.microsoft.com/office/powerpoint/2010/main" xmlns:a16="http://schemas.microsoft.com/office/drawing/2014/main" id="{15C53CDE-B9B9-4698-81F3-3B3FEC872DD6}"/>
                </a:ext>
              </a:extLst>
            </p:cNvPr>
            <p:cNvSpPr>
              <a:spLocks/>
            </p:cNvSpPr>
            <p:nvPr/>
          </p:nvSpPr>
          <p:spPr bwMode="auto">
            <a:xfrm>
              <a:off x="1928813" y="1408113"/>
              <a:ext cx="47625" cy="38100"/>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4" name="Freeform 297">
              <a:extLst>
                <a:ext uri="{FF2B5EF4-FFF2-40B4-BE49-F238E27FC236}">
                  <a16:creationId xmlns="" xmlns:a14="http://schemas.microsoft.com/office/drawing/2010/main" xmlns:p14="http://schemas.microsoft.com/office/powerpoint/2010/main" xmlns:a16="http://schemas.microsoft.com/office/drawing/2014/main" id="{7F6980B9-6E82-410E-AC10-15BA7B9F9F0E}"/>
                </a:ext>
              </a:extLst>
            </p:cNvPr>
            <p:cNvSpPr>
              <a:spLocks/>
            </p:cNvSpPr>
            <p:nvPr/>
          </p:nvSpPr>
          <p:spPr bwMode="auto">
            <a:xfrm>
              <a:off x="2000250" y="1408113"/>
              <a:ext cx="49213" cy="38100"/>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5" name="Freeform 298">
              <a:extLst>
                <a:ext uri="{FF2B5EF4-FFF2-40B4-BE49-F238E27FC236}">
                  <a16:creationId xmlns="" xmlns:a14="http://schemas.microsoft.com/office/drawing/2010/main" xmlns:p14="http://schemas.microsoft.com/office/powerpoint/2010/main" xmlns:a16="http://schemas.microsoft.com/office/drawing/2014/main" id="{7200717E-C96C-4F1C-8BD1-501018066D8C}"/>
                </a:ext>
              </a:extLst>
            </p:cNvPr>
            <p:cNvSpPr>
              <a:spLocks/>
            </p:cNvSpPr>
            <p:nvPr/>
          </p:nvSpPr>
          <p:spPr bwMode="auto">
            <a:xfrm>
              <a:off x="2073275" y="1408113"/>
              <a:ext cx="47625" cy="38100"/>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6" name="Freeform 299">
              <a:extLst>
                <a:ext uri="{FF2B5EF4-FFF2-40B4-BE49-F238E27FC236}">
                  <a16:creationId xmlns="" xmlns:a14="http://schemas.microsoft.com/office/drawing/2010/main" xmlns:p14="http://schemas.microsoft.com/office/powerpoint/2010/main" xmlns:a16="http://schemas.microsoft.com/office/drawing/2014/main" id="{B97A9F4B-69B6-47CB-99A7-4EC01D3A57A8}"/>
                </a:ext>
              </a:extLst>
            </p:cNvPr>
            <p:cNvSpPr>
              <a:spLocks/>
            </p:cNvSpPr>
            <p:nvPr/>
          </p:nvSpPr>
          <p:spPr bwMode="auto">
            <a:xfrm>
              <a:off x="2144713" y="1408113"/>
              <a:ext cx="47625" cy="38100"/>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7" name="Freeform 300">
              <a:extLst>
                <a:ext uri="{FF2B5EF4-FFF2-40B4-BE49-F238E27FC236}">
                  <a16:creationId xmlns="" xmlns:a14="http://schemas.microsoft.com/office/drawing/2010/main" xmlns:p14="http://schemas.microsoft.com/office/powerpoint/2010/main" xmlns:a16="http://schemas.microsoft.com/office/drawing/2014/main" id="{726E3EF4-B117-4912-BBAB-9CDFCC5215CB}"/>
                </a:ext>
              </a:extLst>
            </p:cNvPr>
            <p:cNvSpPr>
              <a:spLocks/>
            </p:cNvSpPr>
            <p:nvPr/>
          </p:nvSpPr>
          <p:spPr bwMode="auto">
            <a:xfrm>
              <a:off x="2271713" y="1401763"/>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8" name="Freeform 301">
              <a:extLst>
                <a:ext uri="{FF2B5EF4-FFF2-40B4-BE49-F238E27FC236}">
                  <a16:creationId xmlns="" xmlns:a14="http://schemas.microsoft.com/office/drawing/2010/main" xmlns:p14="http://schemas.microsoft.com/office/powerpoint/2010/main" xmlns:a16="http://schemas.microsoft.com/office/drawing/2014/main" id="{8C5B0130-8E63-4978-B94B-92689F00B481}"/>
                </a:ext>
              </a:extLst>
            </p:cNvPr>
            <p:cNvSpPr>
              <a:spLocks/>
            </p:cNvSpPr>
            <p:nvPr/>
          </p:nvSpPr>
          <p:spPr bwMode="auto">
            <a:xfrm>
              <a:off x="2271713" y="14303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9" name="Freeform 302">
              <a:extLst>
                <a:ext uri="{FF2B5EF4-FFF2-40B4-BE49-F238E27FC236}">
                  <a16:creationId xmlns="" xmlns:a14="http://schemas.microsoft.com/office/drawing/2010/main" xmlns:p14="http://schemas.microsoft.com/office/powerpoint/2010/main" xmlns:a16="http://schemas.microsoft.com/office/drawing/2014/main" id="{EBDCDDFC-AC6E-4D36-8E7B-DB6B0F7C8667}"/>
                </a:ext>
              </a:extLst>
            </p:cNvPr>
            <p:cNvSpPr>
              <a:spLocks/>
            </p:cNvSpPr>
            <p:nvPr/>
          </p:nvSpPr>
          <p:spPr bwMode="auto">
            <a:xfrm>
              <a:off x="2305050" y="1430338"/>
              <a:ext cx="22225"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0" name="Freeform 303">
              <a:extLst>
                <a:ext uri="{FF2B5EF4-FFF2-40B4-BE49-F238E27FC236}">
                  <a16:creationId xmlns="" xmlns:a14="http://schemas.microsoft.com/office/drawing/2010/main" xmlns:p14="http://schemas.microsoft.com/office/powerpoint/2010/main" xmlns:a16="http://schemas.microsoft.com/office/drawing/2014/main" id="{430E65A5-C8FB-4233-8942-123DB8323083}"/>
                </a:ext>
              </a:extLst>
            </p:cNvPr>
            <p:cNvSpPr>
              <a:spLocks/>
            </p:cNvSpPr>
            <p:nvPr/>
          </p:nvSpPr>
          <p:spPr bwMode="auto">
            <a:xfrm>
              <a:off x="2339975" y="14303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1" name="Freeform 304">
              <a:extLst>
                <a:ext uri="{FF2B5EF4-FFF2-40B4-BE49-F238E27FC236}">
                  <a16:creationId xmlns="" xmlns:a14="http://schemas.microsoft.com/office/drawing/2010/main" xmlns:p14="http://schemas.microsoft.com/office/powerpoint/2010/main" xmlns:a16="http://schemas.microsoft.com/office/drawing/2014/main" id="{A443A789-0E27-437E-9B46-9ABF3B5B0888}"/>
                </a:ext>
              </a:extLst>
            </p:cNvPr>
            <p:cNvSpPr>
              <a:spLocks/>
            </p:cNvSpPr>
            <p:nvPr/>
          </p:nvSpPr>
          <p:spPr bwMode="auto">
            <a:xfrm>
              <a:off x="1789113" y="1473200"/>
              <a:ext cx="665163" cy="141288"/>
            </a:xfrm>
            <a:custGeom>
              <a:avLst/>
              <a:gdLst>
                <a:gd name="T0" fmla="*/ 2147483646 w 1584"/>
                <a:gd name="T1" fmla="*/ 2147483646 h 337"/>
                <a:gd name="T2" fmla="*/ 2147483646 w 1584"/>
                <a:gd name="T3" fmla="*/ 2147483646 h 337"/>
                <a:gd name="T4" fmla="*/ 2147483646 w 1584"/>
                <a:gd name="T5" fmla="*/ 2147483646 h 337"/>
                <a:gd name="T6" fmla="*/ 2147483646 w 1584"/>
                <a:gd name="T7" fmla="*/ 2147483646 h 337"/>
                <a:gd name="T8" fmla="*/ 2147483646 w 1584"/>
                <a:gd name="T9" fmla="*/ 2147483646 h 337"/>
                <a:gd name="T10" fmla="*/ 2147483646 w 1584"/>
                <a:gd name="T11" fmla="*/ 2147483646 h 337"/>
                <a:gd name="T12" fmla="*/ 2147483646 w 1584"/>
                <a:gd name="T13" fmla="*/ 2147483646 h 337"/>
                <a:gd name="T14" fmla="*/ 2147483646 w 1584"/>
                <a:gd name="T15" fmla="*/ 2147483646 h 337"/>
                <a:gd name="T16" fmla="*/ 2147483646 w 1584"/>
                <a:gd name="T17" fmla="*/ 2147483646 h 337"/>
                <a:gd name="T18" fmla="*/ 2147483646 w 1584"/>
                <a:gd name="T19" fmla="*/ 2147483646 h 337"/>
                <a:gd name="T20" fmla="*/ 2147483646 w 1584"/>
                <a:gd name="T21" fmla="*/ 2147483646 h 337"/>
                <a:gd name="T22" fmla="*/ 2147483646 w 1584"/>
                <a:gd name="T23" fmla="*/ 2147483646 h 337"/>
                <a:gd name="T24" fmla="*/ 2147483646 w 1584"/>
                <a:gd name="T25" fmla="*/ 2147483646 h 337"/>
                <a:gd name="T26" fmla="*/ 2147483646 w 1584"/>
                <a:gd name="T27" fmla="*/ 2147483646 h 337"/>
                <a:gd name="T28" fmla="*/ 2147483646 w 1584"/>
                <a:gd name="T29" fmla="*/ 2147483646 h 337"/>
                <a:gd name="T30" fmla="*/ 2147483646 w 1584"/>
                <a:gd name="T31" fmla="*/ 2147483646 h 337"/>
                <a:gd name="T32" fmla="*/ 2147483646 w 1584"/>
                <a:gd name="T33" fmla="*/ 2147483646 h 337"/>
                <a:gd name="T34" fmla="*/ 0 w 1584"/>
                <a:gd name="T35" fmla="*/ 2147483646 h 337"/>
                <a:gd name="T36" fmla="*/ 0 w 1584"/>
                <a:gd name="T37" fmla="*/ 2147483646 h 337"/>
                <a:gd name="T38" fmla="*/ 2147483646 w 1584"/>
                <a:gd name="T39" fmla="*/ 0 h 337"/>
                <a:gd name="T40" fmla="*/ 2147483646 w 1584"/>
                <a:gd name="T41" fmla="*/ 0 h 337"/>
                <a:gd name="T42" fmla="*/ 2147483646 w 1584"/>
                <a:gd name="T43" fmla="*/ 2147483646 h 337"/>
                <a:gd name="T44" fmla="*/ 2147483646 w 1584"/>
                <a:gd name="T45" fmla="*/ 2147483646 h 337"/>
                <a:gd name="T46" fmla="*/ 2147483646 w 1584"/>
                <a:gd name="T47" fmla="*/ 2147483646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2" name="Freeform 305">
              <a:extLst>
                <a:ext uri="{FF2B5EF4-FFF2-40B4-BE49-F238E27FC236}">
                  <a16:creationId xmlns="" xmlns:a14="http://schemas.microsoft.com/office/drawing/2010/main" xmlns:p14="http://schemas.microsoft.com/office/powerpoint/2010/main" xmlns:a16="http://schemas.microsoft.com/office/drawing/2014/main" id="{56B8D26B-B947-4D34-9757-DBED5A7A1D5F}"/>
                </a:ext>
              </a:extLst>
            </p:cNvPr>
            <p:cNvSpPr>
              <a:spLocks/>
            </p:cNvSpPr>
            <p:nvPr/>
          </p:nvSpPr>
          <p:spPr bwMode="auto">
            <a:xfrm>
              <a:off x="1857375" y="1522413"/>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3" name="Freeform 306">
              <a:extLst>
                <a:ext uri="{FF2B5EF4-FFF2-40B4-BE49-F238E27FC236}">
                  <a16:creationId xmlns="" xmlns:a14="http://schemas.microsoft.com/office/drawing/2010/main" xmlns:p14="http://schemas.microsoft.com/office/powerpoint/2010/main" xmlns:a16="http://schemas.microsoft.com/office/drawing/2014/main" id="{3D296EEA-49D6-4FC2-B743-30534177BE84}"/>
                </a:ext>
              </a:extLst>
            </p:cNvPr>
            <p:cNvSpPr>
              <a:spLocks/>
            </p:cNvSpPr>
            <p:nvPr/>
          </p:nvSpPr>
          <p:spPr bwMode="auto">
            <a:xfrm>
              <a:off x="1928813" y="1522413"/>
              <a:ext cx="47625" cy="36513"/>
            </a:xfrm>
            <a:custGeom>
              <a:avLst/>
              <a:gdLst>
                <a:gd name="T0" fmla="*/ 0 w 115"/>
                <a:gd name="T1" fmla="*/ 2147483646 h 88"/>
                <a:gd name="T2" fmla="*/ 0 w 115"/>
                <a:gd name="T3" fmla="*/ 2147483646 h 88"/>
                <a:gd name="T4" fmla="*/ 2147483646 w 115"/>
                <a:gd name="T5" fmla="*/ 2147483646 h 88"/>
                <a:gd name="T6" fmla="*/ 2147483646 w 115"/>
                <a:gd name="T7" fmla="*/ 2147483646 h 88"/>
                <a:gd name="T8" fmla="*/ 2147483646 w 115"/>
                <a:gd name="T9" fmla="*/ 2147483646 h 88"/>
                <a:gd name="T10" fmla="*/ 2147483646 w 115"/>
                <a:gd name="T11" fmla="*/ 0 h 88"/>
                <a:gd name="T12" fmla="*/ 2147483646 w 115"/>
                <a:gd name="T13" fmla="*/ 0 h 88"/>
                <a:gd name="T14" fmla="*/ 2147483646 w 115"/>
                <a:gd name="T15" fmla="*/ 2147483646 h 88"/>
                <a:gd name="T16" fmla="*/ 0 w 115"/>
                <a:gd name="T17" fmla="*/ 2147483646 h 88"/>
                <a:gd name="T18" fmla="*/ 0 w 115"/>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4" name="Freeform 307">
              <a:extLst>
                <a:ext uri="{FF2B5EF4-FFF2-40B4-BE49-F238E27FC236}">
                  <a16:creationId xmlns="" xmlns:a14="http://schemas.microsoft.com/office/drawing/2010/main" xmlns:p14="http://schemas.microsoft.com/office/powerpoint/2010/main" xmlns:a16="http://schemas.microsoft.com/office/drawing/2014/main" id="{1237E71E-6CAA-4A64-BD21-B1F634FB4096}"/>
                </a:ext>
              </a:extLst>
            </p:cNvPr>
            <p:cNvSpPr>
              <a:spLocks/>
            </p:cNvSpPr>
            <p:nvPr/>
          </p:nvSpPr>
          <p:spPr bwMode="auto">
            <a:xfrm>
              <a:off x="2000250" y="1522413"/>
              <a:ext cx="49213"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5" name="Freeform 308">
              <a:extLst>
                <a:ext uri="{FF2B5EF4-FFF2-40B4-BE49-F238E27FC236}">
                  <a16:creationId xmlns="" xmlns:a14="http://schemas.microsoft.com/office/drawing/2010/main" xmlns:p14="http://schemas.microsoft.com/office/powerpoint/2010/main" xmlns:a16="http://schemas.microsoft.com/office/drawing/2014/main" id="{68C2B20B-5498-45B5-A4EB-51F703733B13}"/>
                </a:ext>
              </a:extLst>
            </p:cNvPr>
            <p:cNvSpPr>
              <a:spLocks/>
            </p:cNvSpPr>
            <p:nvPr/>
          </p:nvSpPr>
          <p:spPr bwMode="auto">
            <a:xfrm>
              <a:off x="2073275" y="1522413"/>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6" name="Freeform 309">
              <a:extLst>
                <a:ext uri="{FF2B5EF4-FFF2-40B4-BE49-F238E27FC236}">
                  <a16:creationId xmlns="" xmlns:a14="http://schemas.microsoft.com/office/drawing/2010/main" xmlns:p14="http://schemas.microsoft.com/office/powerpoint/2010/main" xmlns:a16="http://schemas.microsoft.com/office/drawing/2014/main" id="{2D58287D-68A9-43E1-92AC-A797423408B3}"/>
                </a:ext>
              </a:extLst>
            </p:cNvPr>
            <p:cNvSpPr>
              <a:spLocks/>
            </p:cNvSpPr>
            <p:nvPr/>
          </p:nvSpPr>
          <p:spPr bwMode="auto">
            <a:xfrm>
              <a:off x="2144713" y="1522413"/>
              <a:ext cx="47625" cy="36513"/>
            </a:xfrm>
            <a:custGeom>
              <a:avLst/>
              <a:gdLst>
                <a:gd name="T0" fmla="*/ 0 w 114"/>
                <a:gd name="T1" fmla="*/ 2147483646 h 88"/>
                <a:gd name="T2" fmla="*/ 0 w 114"/>
                <a:gd name="T3" fmla="*/ 2147483646 h 88"/>
                <a:gd name="T4" fmla="*/ 2147483646 w 114"/>
                <a:gd name="T5" fmla="*/ 2147483646 h 88"/>
                <a:gd name="T6" fmla="*/ 2147483646 w 114"/>
                <a:gd name="T7" fmla="*/ 2147483646 h 88"/>
                <a:gd name="T8" fmla="*/ 2147483646 w 114"/>
                <a:gd name="T9" fmla="*/ 2147483646 h 88"/>
                <a:gd name="T10" fmla="*/ 2147483646 w 114"/>
                <a:gd name="T11" fmla="*/ 0 h 88"/>
                <a:gd name="T12" fmla="*/ 2147483646 w 114"/>
                <a:gd name="T13" fmla="*/ 0 h 88"/>
                <a:gd name="T14" fmla="*/ 2147483646 w 114"/>
                <a:gd name="T15" fmla="*/ 2147483646 h 88"/>
                <a:gd name="T16" fmla="*/ 0 w 114"/>
                <a:gd name="T17" fmla="*/ 2147483646 h 88"/>
                <a:gd name="T18" fmla="*/ 0 w 114"/>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7" name="Freeform 310">
              <a:extLst>
                <a:ext uri="{FF2B5EF4-FFF2-40B4-BE49-F238E27FC236}">
                  <a16:creationId xmlns="" xmlns:a14="http://schemas.microsoft.com/office/drawing/2010/main" xmlns:p14="http://schemas.microsoft.com/office/powerpoint/2010/main" xmlns:a16="http://schemas.microsoft.com/office/drawing/2014/main" id="{40E45362-BCC6-4647-AFEB-4D3396C2C1AE}"/>
                </a:ext>
              </a:extLst>
            </p:cNvPr>
            <p:cNvSpPr>
              <a:spLocks/>
            </p:cNvSpPr>
            <p:nvPr/>
          </p:nvSpPr>
          <p:spPr bwMode="auto">
            <a:xfrm>
              <a:off x="2271713" y="1514475"/>
              <a:ext cx="88900" cy="22225"/>
            </a:xfrm>
            <a:custGeom>
              <a:avLst/>
              <a:gdLst>
                <a:gd name="T0" fmla="*/ 2147483646 w 215"/>
                <a:gd name="T1" fmla="*/ 2147483646 h 52"/>
                <a:gd name="T2" fmla="*/ 2147483646 w 215"/>
                <a:gd name="T3" fmla="*/ 2147483646 h 52"/>
                <a:gd name="T4" fmla="*/ 0 w 215"/>
                <a:gd name="T5" fmla="*/ 2147483646 h 52"/>
                <a:gd name="T6" fmla="*/ 0 w 215"/>
                <a:gd name="T7" fmla="*/ 0 h 52"/>
                <a:gd name="T8" fmla="*/ 2147483646 w 215"/>
                <a:gd name="T9" fmla="*/ 0 h 52"/>
                <a:gd name="T10" fmla="*/ 2147483646 w 215"/>
                <a:gd name="T11" fmla="*/ 2147483646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8" name="Freeform 311">
              <a:extLst>
                <a:ext uri="{FF2B5EF4-FFF2-40B4-BE49-F238E27FC236}">
                  <a16:creationId xmlns="" xmlns:a14="http://schemas.microsoft.com/office/drawing/2010/main" xmlns:p14="http://schemas.microsoft.com/office/powerpoint/2010/main" xmlns:a16="http://schemas.microsoft.com/office/drawing/2014/main" id="{75B280B4-84FB-49F8-8633-C744CBED21AB}"/>
                </a:ext>
              </a:extLst>
            </p:cNvPr>
            <p:cNvSpPr>
              <a:spLocks/>
            </p:cNvSpPr>
            <p:nvPr/>
          </p:nvSpPr>
          <p:spPr bwMode="auto">
            <a:xfrm>
              <a:off x="2271713" y="15446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9" name="Freeform 312">
              <a:extLst>
                <a:ext uri="{FF2B5EF4-FFF2-40B4-BE49-F238E27FC236}">
                  <a16:creationId xmlns="" xmlns:a14="http://schemas.microsoft.com/office/drawing/2010/main" xmlns:p14="http://schemas.microsoft.com/office/powerpoint/2010/main" xmlns:a16="http://schemas.microsoft.com/office/drawing/2014/main" id="{26E3CBF3-C6C2-4608-9C85-F0F33B787DC6}"/>
                </a:ext>
              </a:extLst>
            </p:cNvPr>
            <p:cNvSpPr>
              <a:spLocks/>
            </p:cNvSpPr>
            <p:nvPr/>
          </p:nvSpPr>
          <p:spPr bwMode="auto">
            <a:xfrm>
              <a:off x="2305050" y="1544638"/>
              <a:ext cx="22225"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0" name="Freeform 313">
              <a:extLst>
                <a:ext uri="{FF2B5EF4-FFF2-40B4-BE49-F238E27FC236}">
                  <a16:creationId xmlns="" xmlns:a14="http://schemas.microsoft.com/office/drawing/2010/main" xmlns:p14="http://schemas.microsoft.com/office/powerpoint/2010/main" xmlns:a16="http://schemas.microsoft.com/office/drawing/2014/main" id="{8DBF70CC-C069-4DDA-8632-4E0B4152E15F}"/>
                </a:ext>
              </a:extLst>
            </p:cNvPr>
            <p:cNvSpPr>
              <a:spLocks/>
            </p:cNvSpPr>
            <p:nvPr/>
          </p:nvSpPr>
          <p:spPr bwMode="auto">
            <a:xfrm>
              <a:off x="2339975" y="1544638"/>
              <a:ext cx="20638" cy="22225"/>
            </a:xfrm>
            <a:custGeom>
              <a:avLst/>
              <a:gdLst>
                <a:gd name="T0" fmla="*/ 2147483646 w 52"/>
                <a:gd name="T1" fmla="*/ 2147483646 h 52"/>
                <a:gd name="T2" fmla="*/ 2147483646 w 52"/>
                <a:gd name="T3" fmla="*/ 2147483646 h 52"/>
                <a:gd name="T4" fmla="*/ 0 w 52"/>
                <a:gd name="T5" fmla="*/ 2147483646 h 52"/>
                <a:gd name="T6" fmla="*/ 0 w 52"/>
                <a:gd name="T7" fmla="*/ 0 h 52"/>
                <a:gd name="T8" fmla="*/ 2147483646 w 52"/>
                <a:gd name="T9" fmla="*/ 0 h 52"/>
                <a:gd name="T10" fmla="*/ 2147483646 w 52"/>
                <a:gd name="T11" fmla="*/ 2147483646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81" name="组合 315">
            <a:extLst>
              <a:ext uri="{FF2B5EF4-FFF2-40B4-BE49-F238E27FC236}">
                <a16:creationId xmlns="" xmlns:a14="http://schemas.microsoft.com/office/drawing/2010/main" xmlns:p14="http://schemas.microsoft.com/office/powerpoint/2010/main" xmlns:a16="http://schemas.microsoft.com/office/drawing/2014/main" id="{3CFCEEA7-62DD-4E83-9486-1CDA59939DAA}"/>
              </a:ext>
            </a:extLst>
          </p:cNvPr>
          <p:cNvGrpSpPr>
            <a:grpSpLocks/>
          </p:cNvGrpSpPr>
          <p:nvPr/>
        </p:nvGrpSpPr>
        <p:grpSpPr bwMode="auto">
          <a:xfrm>
            <a:off x="7329738" y="2609793"/>
            <a:ext cx="1036637" cy="228600"/>
            <a:chOff x="2851150" y="1166813"/>
            <a:chExt cx="923925" cy="203200"/>
          </a:xfrm>
        </p:grpSpPr>
        <p:sp>
          <p:nvSpPr>
            <p:cNvPr id="82" name="Freeform 240">
              <a:extLst>
                <a:ext uri="{FF2B5EF4-FFF2-40B4-BE49-F238E27FC236}">
                  <a16:creationId xmlns="" xmlns:a14="http://schemas.microsoft.com/office/drawing/2010/main" xmlns:p14="http://schemas.microsoft.com/office/powerpoint/2010/main" xmlns:a16="http://schemas.microsoft.com/office/drawing/2014/main" id="{F32AB1BB-0CFD-4AA5-ADCA-F3DDD6564891}"/>
                </a:ext>
              </a:extLst>
            </p:cNvPr>
            <p:cNvSpPr>
              <a:spLocks/>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3" name="Freeform 241">
              <a:extLst>
                <a:ext uri="{FF2B5EF4-FFF2-40B4-BE49-F238E27FC236}">
                  <a16:creationId xmlns="" xmlns:a14="http://schemas.microsoft.com/office/drawing/2010/main" xmlns:p14="http://schemas.microsoft.com/office/powerpoint/2010/main" xmlns:a16="http://schemas.microsoft.com/office/drawing/2014/main" id="{B068D2EB-78F4-4AE3-A537-388F2A691025}"/>
                </a:ext>
              </a:extLst>
            </p:cNvPr>
            <p:cNvSpPr>
              <a:spLocks/>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4" name="Freeform 242">
              <a:extLst>
                <a:ext uri="{FF2B5EF4-FFF2-40B4-BE49-F238E27FC236}">
                  <a16:creationId xmlns="" xmlns:a14="http://schemas.microsoft.com/office/drawing/2010/main" xmlns:p14="http://schemas.microsoft.com/office/powerpoint/2010/main" xmlns:a16="http://schemas.microsoft.com/office/drawing/2014/main" id="{6B68CE5F-B349-4BE6-BE2E-5EDFE8D4D371}"/>
                </a:ext>
              </a:extLst>
            </p:cNvPr>
            <p:cNvSpPr>
              <a:spLocks/>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5" name="Freeform 243">
              <a:extLst>
                <a:ext uri="{FF2B5EF4-FFF2-40B4-BE49-F238E27FC236}">
                  <a16:creationId xmlns="" xmlns:a14="http://schemas.microsoft.com/office/drawing/2010/main" xmlns:p14="http://schemas.microsoft.com/office/powerpoint/2010/main" xmlns:a16="http://schemas.microsoft.com/office/drawing/2014/main" id="{2F190196-6B25-48C4-913C-364293B6DC2F}"/>
                </a:ext>
              </a:extLst>
            </p:cNvPr>
            <p:cNvSpPr>
              <a:spLocks/>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6" name="Freeform 244">
              <a:extLst>
                <a:ext uri="{FF2B5EF4-FFF2-40B4-BE49-F238E27FC236}">
                  <a16:creationId xmlns="" xmlns:a14="http://schemas.microsoft.com/office/drawing/2010/main" xmlns:p14="http://schemas.microsoft.com/office/powerpoint/2010/main" xmlns:a16="http://schemas.microsoft.com/office/drawing/2014/main" id="{4B9ADE76-8672-47C0-BE38-45BDBC83301A}"/>
                </a:ext>
              </a:extLst>
            </p:cNvPr>
            <p:cNvSpPr>
              <a:spLocks/>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7" name="Freeform 245">
              <a:extLst>
                <a:ext uri="{FF2B5EF4-FFF2-40B4-BE49-F238E27FC236}">
                  <a16:creationId xmlns="" xmlns:a14="http://schemas.microsoft.com/office/drawing/2010/main" xmlns:p14="http://schemas.microsoft.com/office/powerpoint/2010/main" xmlns:a16="http://schemas.microsoft.com/office/drawing/2014/main" id="{FAD1BA1F-44F6-401D-87A5-382D49588ECB}"/>
                </a:ext>
              </a:extLst>
            </p:cNvPr>
            <p:cNvSpPr>
              <a:spLocks/>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8" name="Freeform 246">
              <a:extLst>
                <a:ext uri="{FF2B5EF4-FFF2-40B4-BE49-F238E27FC236}">
                  <a16:creationId xmlns="" xmlns:a14="http://schemas.microsoft.com/office/drawing/2010/main" xmlns:p14="http://schemas.microsoft.com/office/powerpoint/2010/main" xmlns:a16="http://schemas.microsoft.com/office/drawing/2014/main" id="{BE9BAFB6-F03C-465A-A40C-5AC91FD73301}"/>
                </a:ext>
              </a:extLst>
            </p:cNvPr>
            <p:cNvSpPr>
              <a:spLocks/>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9" name="Freeform 247">
              <a:extLst>
                <a:ext uri="{FF2B5EF4-FFF2-40B4-BE49-F238E27FC236}">
                  <a16:creationId xmlns="" xmlns:a14="http://schemas.microsoft.com/office/drawing/2010/main" xmlns:p14="http://schemas.microsoft.com/office/powerpoint/2010/main" xmlns:a16="http://schemas.microsoft.com/office/drawing/2014/main" id="{279C2F4B-43AB-473B-9C66-623E90CA6B55}"/>
                </a:ext>
              </a:extLst>
            </p:cNvPr>
            <p:cNvSpPr>
              <a:spLocks/>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0" name="Freeform 248">
              <a:extLst>
                <a:ext uri="{FF2B5EF4-FFF2-40B4-BE49-F238E27FC236}">
                  <a16:creationId xmlns="" xmlns:a14="http://schemas.microsoft.com/office/drawing/2010/main" xmlns:p14="http://schemas.microsoft.com/office/powerpoint/2010/main" xmlns:a16="http://schemas.microsoft.com/office/drawing/2014/main" id="{88F9B4FA-54A3-432A-AE43-FF1B29749C6A}"/>
                </a:ext>
              </a:extLst>
            </p:cNvPr>
            <p:cNvSpPr>
              <a:spLocks/>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1" name="Freeform 249">
              <a:extLst>
                <a:ext uri="{FF2B5EF4-FFF2-40B4-BE49-F238E27FC236}">
                  <a16:creationId xmlns="" xmlns:a14="http://schemas.microsoft.com/office/drawing/2010/main" xmlns:p14="http://schemas.microsoft.com/office/powerpoint/2010/main" xmlns:a16="http://schemas.microsoft.com/office/drawing/2014/main" id="{8400F857-4905-4458-A5B0-A31F5A051A1A}"/>
                </a:ext>
              </a:extLst>
            </p:cNvPr>
            <p:cNvSpPr>
              <a:spLocks/>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2" name="Freeform 250">
              <a:extLst>
                <a:ext uri="{FF2B5EF4-FFF2-40B4-BE49-F238E27FC236}">
                  <a16:creationId xmlns="" xmlns:a14="http://schemas.microsoft.com/office/drawing/2010/main" xmlns:p14="http://schemas.microsoft.com/office/powerpoint/2010/main" xmlns:a16="http://schemas.microsoft.com/office/drawing/2014/main" id="{8F0B20F4-C3B7-4855-9D6C-B1409DB95F08}"/>
                </a:ext>
              </a:extLst>
            </p:cNvPr>
            <p:cNvSpPr>
              <a:spLocks/>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3" name="Freeform 251">
              <a:extLst>
                <a:ext uri="{FF2B5EF4-FFF2-40B4-BE49-F238E27FC236}">
                  <a16:creationId xmlns="" xmlns:a14="http://schemas.microsoft.com/office/drawing/2010/main" xmlns:p14="http://schemas.microsoft.com/office/powerpoint/2010/main" xmlns:a16="http://schemas.microsoft.com/office/drawing/2014/main" id="{E7771646-66DD-4E8A-B847-0CA044E8FC00}"/>
                </a:ext>
              </a:extLst>
            </p:cNvPr>
            <p:cNvSpPr>
              <a:spLocks/>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cxnSp>
        <p:nvCxnSpPr>
          <p:cNvPr id="94" name="直接连接符 93">
            <a:extLst>
              <a:ext uri="{FF2B5EF4-FFF2-40B4-BE49-F238E27FC236}">
                <a16:creationId xmlns="" xmlns:a14="http://schemas.microsoft.com/office/drawing/2010/main" xmlns:p14="http://schemas.microsoft.com/office/powerpoint/2010/main" xmlns:a16="http://schemas.microsoft.com/office/drawing/2014/main" id="{3446D2DE-71D3-469F-8140-5EF48E0E9029}"/>
              </a:ext>
            </a:extLst>
          </p:cNvPr>
          <p:cNvCxnSpPr/>
          <p:nvPr/>
        </p:nvCxnSpPr>
        <p:spPr bwMode="auto">
          <a:xfrm>
            <a:off x="7865890" y="2295411"/>
            <a:ext cx="0" cy="288000"/>
          </a:xfrm>
          <a:prstGeom prst="line">
            <a:avLst/>
          </a:prstGeom>
          <a:noFill/>
          <a:ln w="12700" cap="flat" cmpd="sng" algn="ctr">
            <a:solidFill>
              <a:schemeClr val="tx1"/>
            </a:solidFill>
            <a:prstDash val="solid"/>
            <a:round/>
            <a:headEnd type="none" w="med" len="med"/>
            <a:tailEnd type="none" w="med" len="med"/>
          </a:ln>
          <a:effectLst/>
        </p:spPr>
      </p:cxnSp>
      <p:cxnSp>
        <p:nvCxnSpPr>
          <p:cNvPr id="95" name="直接连接符 94">
            <a:extLst>
              <a:ext uri="{FF2B5EF4-FFF2-40B4-BE49-F238E27FC236}">
                <a16:creationId xmlns="" xmlns:a14="http://schemas.microsoft.com/office/drawing/2010/main" xmlns:p14="http://schemas.microsoft.com/office/powerpoint/2010/main" xmlns:a16="http://schemas.microsoft.com/office/drawing/2014/main" id="{EEA57D2F-460C-4227-91E0-603B88CA7DD6}"/>
              </a:ext>
            </a:extLst>
          </p:cNvPr>
          <p:cNvCxnSpPr/>
          <p:nvPr/>
        </p:nvCxnSpPr>
        <p:spPr bwMode="auto">
          <a:xfrm>
            <a:off x="7865890" y="2827862"/>
            <a:ext cx="0" cy="324000"/>
          </a:xfrm>
          <a:prstGeom prst="line">
            <a:avLst/>
          </a:prstGeom>
          <a:noFill/>
          <a:ln w="12700" cap="flat" cmpd="sng" algn="ctr">
            <a:solidFill>
              <a:schemeClr val="tx1"/>
            </a:solidFill>
            <a:prstDash val="solid"/>
            <a:round/>
            <a:headEnd type="none" w="med" len="med"/>
            <a:tailEnd type="none" w="med" len="med"/>
          </a:ln>
          <a:effectLst/>
        </p:spPr>
      </p:cxnSp>
      <p:sp>
        <p:nvSpPr>
          <p:cNvPr id="96" name="圆角矩形 206">
            <a:extLst>
              <a:ext uri="{FF2B5EF4-FFF2-40B4-BE49-F238E27FC236}">
                <a16:creationId xmlns="" xmlns:a14="http://schemas.microsoft.com/office/drawing/2010/main" xmlns:p14="http://schemas.microsoft.com/office/powerpoint/2010/main" xmlns:a16="http://schemas.microsoft.com/office/drawing/2014/main" id="{5E260548-B185-4185-8619-136BD2BA279D}"/>
              </a:ext>
            </a:extLst>
          </p:cNvPr>
          <p:cNvSpPr/>
          <p:nvPr/>
        </p:nvSpPr>
        <p:spPr>
          <a:xfrm>
            <a:off x="3379381" y="2455888"/>
            <a:ext cx="1547548" cy="731811"/>
          </a:xfrm>
          <a:prstGeom prst="roundRect">
            <a:avLst/>
          </a:prstGeom>
          <a:solidFill>
            <a:schemeClr val="bg1"/>
          </a:solidFill>
          <a:ln w="19050" cap="flat" cmpd="sng" algn="ctr">
            <a:solidFill>
              <a:srgbClr val="0070C0"/>
            </a:solidFill>
            <a:prstDash val="solid"/>
            <a:miter lim="800000"/>
          </a:ln>
          <a:effectLst/>
        </p:spPr>
        <p:txBody>
          <a:bodyPr rtlCol="0" anchor="ctr" anchorCtr="0">
            <a:noAutofit/>
          </a:bodyPr>
          <a:lstStyle/>
          <a:p>
            <a:pPr lvl="0" algn="ctr" defTabSz="914400" fontAlgn="ctr">
              <a:spcBef>
                <a:spcPct val="0"/>
              </a:spcBef>
              <a:spcAft>
                <a:spcPct val="0"/>
              </a:spcAft>
              <a:defRPr/>
            </a:pPr>
            <a:r>
              <a:rPr lang="en-US" sz="1200" dirty="0">
                <a:solidFill>
                  <a:srgbClr val="0070C0"/>
                </a:solidFill>
              </a:rPr>
              <a:t>Built-in</a:t>
            </a:r>
            <a:endParaRPr kumimoji="0" lang="en-US" altLang="zh-CN" sz="1200" b="1" i="0" u="none" strike="noStrike" kern="0" cap="none" spc="0" normalizeH="0" baseline="0" noProof="0" dirty="0">
              <a:ln>
                <a:noFill/>
              </a:ln>
              <a:solidFill>
                <a:srgbClr val="0070C0"/>
              </a:solidFill>
              <a:effectLst/>
              <a:uLnTx/>
              <a:uFillTx/>
            </a:endParaRPr>
          </a:p>
          <a:p>
            <a:pPr lvl="0" algn="ctr" defTabSz="914400" fontAlgn="ctr">
              <a:spcBef>
                <a:spcPct val="0"/>
              </a:spcBef>
              <a:spcAft>
                <a:spcPct val="0"/>
              </a:spcAft>
              <a:defRPr/>
            </a:pPr>
            <a:r>
              <a:rPr lang="en-US" sz="1200" dirty="0">
                <a:solidFill>
                  <a:srgbClr val="0070C0"/>
                </a:solidFill>
              </a:rPr>
              <a:t>terminal fingerprint library</a:t>
            </a:r>
            <a:endParaRPr kumimoji="0" lang="en-US" sz="1200" b="0" i="0" u="none" strike="noStrike" kern="0" cap="none" spc="0" normalizeH="0" baseline="0" noProof="0" dirty="0">
              <a:ln>
                <a:noFill/>
              </a:ln>
              <a:solidFill>
                <a:srgbClr val="0070C0"/>
              </a:solidFill>
              <a:effectLst/>
              <a:uLnTx/>
              <a:uFillTx/>
            </a:endParaRPr>
          </a:p>
        </p:txBody>
      </p:sp>
      <p:sp>
        <p:nvSpPr>
          <p:cNvPr id="97" name="文本框 1">
            <a:extLst>
              <a:ext uri="{FF2B5EF4-FFF2-40B4-BE49-F238E27FC236}">
                <a16:creationId xmlns="" xmlns:a14="http://schemas.microsoft.com/office/drawing/2010/main" xmlns:p14="http://schemas.microsoft.com/office/powerpoint/2010/main" xmlns:a16="http://schemas.microsoft.com/office/drawing/2014/main" id="{E9869B8F-D634-4D22-A0DE-A9A8C043D0DF}"/>
              </a:ext>
            </a:extLst>
          </p:cNvPr>
          <p:cNvSpPr txBox="1"/>
          <p:nvPr/>
        </p:nvSpPr>
        <p:spPr>
          <a:xfrm>
            <a:off x="8605454" y="1371601"/>
            <a:ext cx="2307196" cy="879254"/>
          </a:xfrm>
          <a:prstGeom prst="rect">
            <a:avLst/>
          </a:prstGeom>
          <a:solidFill>
            <a:srgbClr val="00B0F0"/>
          </a:solidFill>
          <a:ln w="12700" cap="flat" cmpd="sng" algn="ctr">
            <a:noFill/>
            <a:prstDash val="solid"/>
            <a:miter lim="800000"/>
          </a:ln>
          <a:effectLst/>
        </p:spPr>
        <p:txBody>
          <a:bodyPr rtlCol="0" anchor="ctr">
            <a:noAutofit/>
          </a:bodyPr>
          <a:lstStyle>
            <a:defPPr>
              <a:defRPr lang="en-US"/>
            </a:defPPr>
            <a:lvl1pPr algn="ctr" defTabSz="685859">
              <a:defRPr sz="1600" kern="0">
                <a:solidFill>
                  <a:schemeClr val="bg1"/>
                </a:solidFill>
              </a:defRPr>
            </a:lvl1pPr>
          </a:lstStyle>
          <a:p>
            <a:pPr fontAlgn="ctr"/>
            <a:r>
              <a:rPr lang="en-US" sz="1400" b="1" dirty="0"/>
              <a:t>Huawei supports identification of 1000+ office or </a:t>
            </a:r>
            <a:r>
              <a:rPr lang="en-US" sz="1400" b="1" dirty="0" err="1"/>
              <a:t>IoT</a:t>
            </a:r>
            <a:r>
              <a:rPr lang="en-US" sz="1400" b="1" dirty="0"/>
              <a:t> terminals.</a:t>
            </a:r>
            <a:endParaRPr lang="en-US" altLang="zh-CN" sz="1400" b="1" dirty="0"/>
          </a:p>
        </p:txBody>
      </p:sp>
      <p:grpSp>
        <p:nvGrpSpPr>
          <p:cNvPr id="98" name="组合 97">
            <a:extLst>
              <a:ext uri="{FF2B5EF4-FFF2-40B4-BE49-F238E27FC236}">
                <a16:creationId xmlns="" xmlns:a14="http://schemas.microsoft.com/office/drawing/2010/main" xmlns:p14="http://schemas.microsoft.com/office/powerpoint/2010/main" xmlns:a16="http://schemas.microsoft.com/office/drawing/2014/main" id="{2FA0A24D-27BC-4F3E-87CE-656AED3D6112}"/>
              </a:ext>
            </a:extLst>
          </p:cNvPr>
          <p:cNvGrpSpPr/>
          <p:nvPr/>
        </p:nvGrpSpPr>
        <p:grpSpPr>
          <a:xfrm>
            <a:off x="3635929" y="1349731"/>
            <a:ext cx="961531" cy="961531"/>
            <a:chOff x="1046959" y="2539999"/>
            <a:chExt cx="961531" cy="961531"/>
          </a:xfrm>
        </p:grpSpPr>
        <p:pic>
          <p:nvPicPr>
            <p:cNvPr id="99" name="图片 98">
              <a:extLst>
                <a:ext uri="{FF2B5EF4-FFF2-40B4-BE49-F238E27FC236}">
                  <a16:creationId xmlns="" xmlns:a14="http://schemas.microsoft.com/office/drawing/2010/main" xmlns:p14="http://schemas.microsoft.com/office/powerpoint/2010/main" xmlns:a16="http://schemas.microsoft.com/office/drawing/2014/main" id="{2F3F0CCC-C419-4842-9827-9AC8308E384D}"/>
                </a:ext>
              </a:extLst>
            </p:cNvPr>
            <p:cNvPicPr>
              <a:picLocks noChangeAspect="1"/>
            </p:cNvPicPr>
            <p:nvPr/>
          </p:nvPicPr>
          <p:blipFill>
            <a:blip r:embed="rId3"/>
            <a:stretch>
              <a:fillRect/>
            </a:stretch>
          </p:blipFill>
          <p:spPr>
            <a:xfrm>
              <a:off x="1223395" y="2673871"/>
              <a:ext cx="608040" cy="615221"/>
            </a:xfrm>
            <a:prstGeom prst="rect">
              <a:avLst/>
            </a:prstGeom>
          </p:spPr>
        </p:pic>
        <p:sp>
          <p:nvSpPr>
            <p:cNvPr id="100" name="Oval Callout 23">
              <a:extLst>
                <a:ext uri="{FF2B5EF4-FFF2-40B4-BE49-F238E27FC236}">
                  <a16:creationId xmlns="" xmlns:a14="http://schemas.microsoft.com/office/drawing/2010/main" xmlns:p14="http://schemas.microsoft.com/office/powerpoint/2010/main" xmlns:a16="http://schemas.microsoft.com/office/drawing/2014/main" id="{6151577A-50DB-4305-BC8D-C3B8C8CF35B6}"/>
                </a:ext>
              </a:extLst>
            </p:cNvPr>
            <p:cNvSpPr>
              <a:spLocks noChangeAspect="1"/>
            </p:cNvSpPr>
            <p:nvPr/>
          </p:nvSpPr>
          <p:spPr>
            <a:xfrm>
              <a:off x="1046959" y="2539999"/>
              <a:ext cx="961531" cy="961531"/>
            </a:xfrm>
            <a:prstGeom prst="wedgeEllipseCallout">
              <a:avLst>
                <a:gd name="adj1" fmla="val 19241"/>
                <a:gd name="adj2" fmla="val 58520"/>
              </a:avLst>
            </a:prstGeom>
            <a:solidFill>
              <a:srgbClr val="F4FBFE">
                <a:alpha val="50000"/>
              </a:srgbClr>
            </a:solidFill>
            <a:ln w="9525" cap="flat" cmpd="sng" algn="ctr">
              <a:solidFill>
                <a:srgbClr val="00B0F0"/>
              </a:solidFill>
              <a:prstDash val="solid"/>
            </a:ln>
            <a:effectLst/>
          </p:spPr>
          <p:txBody>
            <a:bodyPr wrap="none" rtlCol="0" anchor="ctr">
              <a:noAutofit/>
            </a:bodyPr>
            <a:lstStyle/>
            <a:p>
              <a:pPr algn="ctr" defTabSz="1219444" fontAlgn="ctr">
                <a:defRPr/>
              </a:pPr>
              <a:endParaRPr lang="en-US" sz="1100" b="1" kern="0" baseline="30000" dirty="0">
                <a:solidFill>
                  <a:prstClr val="white"/>
                </a:solidFill>
                <a:effectLst>
                  <a:glow rad="101600">
                    <a:prstClr val="black">
                      <a:alpha val="40000"/>
                    </a:prstClr>
                  </a:glow>
                  <a:outerShdw blurRad="38100" dist="38100" dir="2700000" algn="tl">
                    <a:srgbClr val="000000">
                      <a:alpha val="43137"/>
                    </a:srgbClr>
                  </a:outerShdw>
                </a:effectLst>
              </a:endParaRPr>
            </a:p>
          </p:txBody>
        </p:sp>
      </p:grpSp>
      <p:pic>
        <p:nvPicPr>
          <p:cNvPr id="101" name="图片 100">
            <a:extLst>
              <a:ext uri="{FF2B5EF4-FFF2-40B4-BE49-F238E27FC236}">
                <a16:creationId xmlns="" xmlns:a14="http://schemas.microsoft.com/office/drawing/2010/main" xmlns:p14="http://schemas.microsoft.com/office/powerpoint/2010/main" xmlns:a16="http://schemas.microsoft.com/office/drawing/2014/main" id="{32D3A901-9CE3-4580-B008-28D5C7EE3F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7596" y="1475415"/>
            <a:ext cx="1263108" cy="718020"/>
          </a:xfrm>
          <a:prstGeom prst="rect">
            <a:avLst/>
          </a:prstGeom>
        </p:spPr>
      </p:pic>
      <p:grpSp>
        <p:nvGrpSpPr>
          <p:cNvPr id="102" name="组合 101">
            <a:extLst>
              <a:ext uri="{FF2B5EF4-FFF2-40B4-BE49-F238E27FC236}">
                <a16:creationId xmlns="" xmlns:a14="http://schemas.microsoft.com/office/drawing/2010/main" xmlns:p14="http://schemas.microsoft.com/office/powerpoint/2010/main" xmlns:a16="http://schemas.microsoft.com/office/drawing/2014/main" id="{4C3F7E93-3B89-4AFD-B3B1-E3EB12AA673B}"/>
              </a:ext>
            </a:extLst>
          </p:cNvPr>
          <p:cNvGrpSpPr/>
          <p:nvPr/>
        </p:nvGrpSpPr>
        <p:grpSpPr>
          <a:xfrm>
            <a:off x="2654418" y="1725037"/>
            <a:ext cx="582804" cy="3888712"/>
            <a:chOff x="2153582" y="1556031"/>
            <a:chExt cx="582804" cy="3888712"/>
          </a:xfrm>
        </p:grpSpPr>
        <p:cxnSp>
          <p:nvCxnSpPr>
            <p:cNvPr id="103" name="直接连接符 102">
              <a:extLst>
                <a:ext uri="{FF2B5EF4-FFF2-40B4-BE49-F238E27FC236}">
                  <a16:creationId xmlns="" xmlns:a14="http://schemas.microsoft.com/office/drawing/2010/main" xmlns:p14="http://schemas.microsoft.com/office/powerpoint/2010/main" xmlns:a16="http://schemas.microsoft.com/office/drawing/2014/main" id="{34AACE20-7BC7-4F47-82AA-291B245C2EEE}"/>
                </a:ext>
              </a:extLst>
            </p:cNvPr>
            <p:cNvCxnSpPr/>
            <p:nvPr/>
          </p:nvCxnSpPr>
          <p:spPr>
            <a:xfrm>
              <a:off x="2411604" y="1556031"/>
              <a:ext cx="0" cy="388871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 xmlns:a14="http://schemas.microsoft.com/office/drawing/2010/main" xmlns:p14="http://schemas.microsoft.com/office/powerpoint/2010/main" xmlns:a16="http://schemas.microsoft.com/office/drawing/2014/main" id="{981AB3EF-4F21-453F-8000-6173F73BA95F}"/>
                </a:ext>
              </a:extLst>
            </p:cNvPr>
            <p:cNvSpPr txBox="1"/>
            <p:nvPr/>
          </p:nvSpPr>
          <p:spPr>
            <a:xfrm>
              <a:off x="2153582" y="3284669"/>
              <a:ext cx="582804" cy="400110"/>
            </a:xfrm>
            <a:prstGeom prst="rect">
              <a:avLst/>
            </a:prstGeom>
            <a:solidFill>
              <a:schemeClr val="bg1"/>
            </a:solidFill>
          </p:spPr>
          <p:txBody>
            <a:bodyPr wrap="square" rtlCol="0">
              <a:noAutofit/>
            </a:bodyPr>
            <a:lstStyle/>
            <a:p>
              <a:pPr algn="l" fontAlgn="ctr"/>
              <a:r>
                <a:rPr lang="en-US" dirty="0">
                  <a:solidFill>
                    <a:srgbClr val="EC7061"/>
                  </a:solidFill>
                </a:rPr>
                <a:t>&gt;&gt;</a:t>
              </a:r>
              <a:endParaRPr lang="en-US" altLang="zh-CN" dirty="0">
                <a:solidFill>
                  <a:srgbClr val="EC7061"/>
                </a:solidFill>
              </a:endParaRPr>
            </a:p>
          </p:txBody>
        </p:sp>
      </p:grpSp>
      <p:sp>
        <p:nvSpPr>
          <p:cNvPr id="105" name="矩形 104">
            <a:extLst>
              <a:ext uri="{FF2B5EF4-FFF2-40B4-BE49-F238E27FC236}">
                <a16:creationId xmlns="" xmlns:a14="http://schemas.microsoft.com/office/drawing/2010/main" xmlns:p14="http://schemas.microsoft.com/office/powerpoint/2010/main" xmlns:a16="http://schemas.microsoft.com/office/drawing/2014/main" id="{D9510822-D3FB-45F6-9C70-67DB5372810B}"/>
              </a:ext>
            </a:extLst>
          </p:cNvPr>
          <p:cNvSpPr/>
          <p:nvPr/>
        </p:nvSpPr>
        <p:spPr>
          <a:xfrm>
            <a:off x="461409" y="1549209"/>
            <a:ext cx="2220160" cy="369332"/>
          </a:xfrm>
          <a:prstGeom prst="rect">
            <a:avLst/>
          </a:prstGeom>
          <a:noFill/>
          <a:ln>
            <a:noFill/>
          </a:ln>
          <a:effectLst/>
        </p:spPr>
        <p:txBody>
          <a:bodyPr wrap="square">
            <a:noAutofit/>
          </a:bodyPr>
          <a:lstStyle/>
          <a:p>
            <a:pPr algn="ctr" fontAlgn="ctr"/>
            <a:r>
              <a:rPr lang="en-US" sz="1600" b="1" dirty="0"/>
              <a:t>Requirements and Challenges</a:t>
            </a:r>
            <a:endParaRPr lang="en-US" altLang="zh-CN" sz="1600" dirty="0"/>
          </a:p>
        </p:txBody>
      </p:sp>
      <p:sp>
        <p:nvSpPr>
          <p:cNvPr id="106" name="矩形 105">
            <a:extLst>
              <a:ext uri="{FF2B5EF4-FFF2-40B4-BE49-F238E27FC236}">
                <a16:creationId xmlns="" xmlns:a14="http://schemas.microsoft.com/office/drawing/2010/main" xmlns:p14="http://schemas.microsoft.com/office/powerpoint/2010/main" xmlns:a16="http://schemas.microsoft.com/office/drawing/2014/main" id="{7342D806-5556-490C-99B3-B31F629DF1A4}"/>
              </a:ext>
            </a:extLst>
          </p:cNvPr>
          <p:cNvSpPr/>
          <p:nvPr/>
        </p:nvSpPr>
        <p:spPr>
          <a:xfrm>
            <a:off x="596487" y="5200483"/>
            <a:ext cx="1950004" cy="338554"/>
          </a:xfrm>
          <a:prstGeom prst="rect">
            <a:avLst/>
          </a:prstGeom>
        </p:spPr>
        <p:txBody>
          <a:bodyPr wrap="square">
            <a:noAutofit/>
          </a:bodyPr>
          <a:lstStyle/>
          <a:p>
            <a:pPr algn="ctr" fontAlgn="ctr"/>
            <a:r>
              <a:rPr lang="en-US" sz="1400" dirty="0">
                <a:solidFill>
                  <a:srgbClr val="EC7061"/>
                </a:solidFill>
              </a:rPr>
              <a:t>It is difficult to locate access spoofing.</a:t>
            </a:r>
          </a:p>
        </p:txBody>
      </p:sp>
      <p:sp>
        <p:nvSpPr>
          <p:cNvPr id="107" name="矩形 106">
            <a:extLst>
              <a:ext uri="{FF2B5EF4-FFF2-40B4-BE49-F238E27FC236}">
                <a16:creationId xmlns="" xmlns:a14="http://schemas.microsoft.com/office/drawing/2010/main" xmlns:p14="http://schemas.microsoft.com/office/powerpoint/2010/main" xmlns:a16="http://schemas.microsoft.com/office/drawing/2014/main" id="{1CCC180E-3989-4655-A820-5116757D3985}"/>
              </a:ext>
            </a:extLst>
          </p:cNvPr>
          <p:cNvSpPr/>
          <p:nvPr/>
        </p:nvSpPr>
        <p:spPr>
          <a:xfrm>
            <a:off x="1162563" y="4272526"/>
            <a:ext cx="817853" cy="338554"/>
          </a:xfrm>
          <a:prstGeom prst="rect">
            <a:avLst/>
          </a:prstGeom>
        </p:spPr>
        <p:txBody>
          <a:bodyPr wrap="none">
            <a:noAutofit/>
          </a:bodyPr>
          <a:lstStyle/>
          <a:p>
            <a:pPr algn="ctr" fontAlgn="ctr"/>
            <a:r>
              <a:rPr lang="en-US" sz="1400" dirty="0"/>
              <a:t>An enterprise</a:t>
            </a:r>
            <a:endParaRPr lang="en-US" altLang="zh-CN" sz="1400" dirty="0"/>
          </a:p>
        </p:txBody>
      </p:sp>
      <p:sp>
        <p:nvSpPr>
          <p:cNvPr id="108" name="矩形 107">
            <a:extLst>
              <a:ext uri="{FF2B5EF4-FFF2-40B4-BE49-F238E27FC236}">
                <a16:creationId xmlns="" xmlns:a14="http://schemas.microsoft.com/office/drawing/2010/main" xmlns:p14="http://schemas.microsoft.com/office/powerpoint/2010/main" xmlns:a16="http://schemas.microsoft.com/office/drawing/2014/main" id="{CA04D20C-184A-4924-A72B-733B29D6386B}"/>
              </a:ext>
            </a:extLst>
          </p:cNvPr>
          <p:cNvSpPr/>
          <p:nvPr/>
        </p:nvSpPr>
        <p:spPr>
          <a:xfrm>
            <a:off x="512044" y="4621670"/>
            <a:ext cx="2118890" cy="584775"/>
          </a:xfrm>
          <a:prstGeom prst="rect">
            <a:avLst/>
          </a:prstGeom>
        </p:spPr>
        <p:txBody>
          <a:bodyPr wrap="square">
            <a:noAutofit/>
          </a:bodyPr>
          <a:lstStyle/>
          <a:p>
            <a:pPr algn="ctr" fontAlgn="ctr"/>
            <a:r>
              <a:rPr lang="en-US" sz="1400" dirty="0"/>
              <a:t>100+ authentication</a:t>
            </a:r>
            <a:endParaRPr lang="en-US" altLang="zh-CN" sz="1400" dirty="0"/>
          </a:p>
          <a:p>
            <a:pPr algn="ctr" fontAlgn="ctr"/>
            <a:r>
              <a:rPr lang="en-US" sz="1400" dirty="0"/>
              <a:t>faults reported per day</a:t>
            </a:r>
          </a:p>
        </p:txBody>
      </p:sp>
      <p:sp>
        <p:nvSpPr>
          <p:cNvPr id="109" name="椭圆 108">
            <a:extLst>
              <a:ext uri="{FF2B5EF4-FFF2-40B4-BE49-F238E27FC236}">
                <a16:creationId xmlns="" xmlns:a14="http://schemas.microsoft.com/office/drawing/2010/main" xmlns:p14="http://schemas.microsoft.com/office/powerpoint/2010/main" xmlns:a16="http://schemas.microsoft.com/office/drawing/2014/main" id="{463B57A0-9866-4109-BCAE-0A706EEFEEDF}"/>
              </a:ext>
            </a:extLst>
          </p:cNvPr>
          <p:cNvSpPr/>
          <p:nvPr/>
        </p:nvSpPr>
        <p:spPr>
          <a:xfrm>
            <a:off x="1110125" y="2482836"/>
            <a:ext cx="950976" cy="670229"/>
          </a:xfrm>
          <a:prstGeom prst="ellipse">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sp>
        <p:nvSpPr>
          <p:cNvPr id="110" name="矩形 109">
            <a:extLst>
              <a:ext uri="{FF2B5EF4-FFF2-40B4-BE49-F238E27FC236}">
                <a16:creationId xmlns="" xmlns:a14="http://schemas.microsoft.com/office/drawing/2010/main" xmlns:p14="http://schemas.microsoft.com/office/powerpoint/2010/main" xmlns:a16="http://schemas.microsoft.com/office/drawing/2014/main" id="{E49992C1-66E5-4E29-9A2C-A69755CFAD41}"/>
              </a:ext>
            </a:extLst>
          </p:cNvPr>
          <p:cNvSpPr/>
          <p:nvPr/>
        </p:nvSpPr>
        <p:spPr>
          <a:xfrm>
            <a:off x="1068787" y="2528469"/>
            <a:ext cx="1005404" cy="584775"/>
          </a:xfrm>
          <a:prstGeom prst="rect">
            <a:avLst/>
          </a:prstGeom>
        </p:spPr>
        <p:txBody>
          <a:bodyPr wrap="none">
            <a:noAutofit/>
          </a:bodyPr>
          <a:lstStyle/>
          <a:p>
            <a:pPr algn="ctr" fontAlgn="ctr"/>
            <a:r>
              <a:rPr lang="en-US" sz="1400" dirty="0"/>
              <a:t>50+ types of smart terminals</a:t>
            </a:r>
          </a:p>
        </p:txBody>
      </p:sp>
      <p:sp>
        <p:nvSpPr>
          <p:cNvPr id="111" name="矩形 110">
            <a:extLst>
              <a:ext uri="{FF2B5EF4-FFF2-40B4-BE49-F238E27FC236}">
                <a16:creationId xmlns="" xmlns:a14="http://schemas.microsoft.com/office/drawing/2010/main" xmlns:p14="http://schemas.microsoft.com/office/powerpoint/2010/main" xmlns:a16="http://schemas.microsoft.com/office/drawing/2014/main" id="{A876FEDB-D59E-47C6-9B23-5C6C7C6D6008}"/>
              </a:ext>
            </a:extLst>
          </p:cNvPr>
          <p:cNvSpPr/>
          <p:nvPr/>
        </p:nvSpPr>
        <p:spPr>
          <a:xfrm>
            <a:off x="553277" y="2127606"/>
            <a:ext cx="2036424" cy="338554"/>
          </a:xfrm>
          <a:prstGeom prst="rect">
            <a:avLst/>
          </a:prstGeom>
        </p:spPr>
        <p:txBody>
          <a:bodyPr wrap="square">
            <a:noAutofit/>
          </a:bodyPr>
          <a:lstStyle/>
          <a:p>
            <a:pPr algn="ctr" fontAlgn="ctr"/>
            <a:r>
              <a:rPr lang="en-US" sz="1400" dirty="0"/>
              <a:t>A university</a:t>
            </a:r>
          </a:p>
        </p:txBody>
      </p:sp>
      <p:sp>
        <p:nvSpPr>
          <p:cNvPr id="112" name="矩形 111">
            <a:extLst>
              <a:ext uri="{FF2B5EF4-FFF2-40B4-BE49-F238E27FC236}">
                <a16:creationId xmlns="" xmlns:a14="http://schemas.microsoft.com/office/drawing/2010/main" xmlns:p14="http://schemas.microsoft.com/office/powerpoint/2010/main" xmlns:a16="http://schemas.microsoft.com/office/drawing/2014/main" id="{3CCE3A91-43A7-48D3-BAB3-00CE54F7A3A1}"/>
              </a:ext>
            </a:extLst>
          </p:cNvPr>
          <p:cNvSpPr/>
          <p:nvPr/>
        </p:nvSpPr>
        <p:spPr>
          <a:xfrm>
            <a:off x="402003" y="2977718"/>
            <a:ext cx="2338972" cy="584775"/>
          </a:xfrm>
          <a:prstGeom prst="rect">
            <a:avLst/>
          </a:prstGeom>
        </p:spPr>
        <p:txBody>
          <a:bodyPr wrap="square">
            <a:noAutofit/>
          </a:bodyPr>
          <a:lstStyle/>
          <a:p>
            <a:pPr algn="ctr" fontAlgn="ctr"/>
            <a:r>
              <a:rPr lang="en-US" sz="1400" dirty="0">
                <a:solidFill>
                  <a:srgbClr val="EC7061"/>
                </a:solidFill>
              </a:rPr>
              <a:t>Terminal information is collected by colleges:</a:t>
            </a:r>
          </a:p>
          <a:p>
            <a:pPr algn="ctr" fontAlgn="ctr"/>
            <a:r>
              <a:rPr lang="en-US" sz="1400" dirty="0">
                <a:solidFill>
                  <a:srgbClr val="EC7061"/>
                </a:solidFill>
              </a:rPr>
              <a:t>MAC address collection is difficult and error-prone.</a:t>
            </a:r>
          </a:p>
        </p:txBody>
      </p:sp>
      <p:sp>
        <p:nvSpPr>
          <p:cNvPr id="113" name="椭圆 112">
            <a:extLst>
              <a:ext uri="{FF2B5EF4-FFF2-40B4-BE49-F238E27FC236}">
                <a16:creationId xmlns="" xmlns:a14="http://schemas.microsoft.com/office/drawing/2010/main" xmlns:p14="http://schemas.microsoft.com/office/powerpoint/2010/main" xmlns:a16="http://schemas.microsoft.com/office/drawing/2014/main" id="{9E1B83AA-C7D1-424E-9E84-D9F47511741A}"/>
              </a:ext>
            </a:extLst>
          </p:cNvPr>
          <p:cNvSpPr/>
          <p:nvPr/>
        </p:nvSpPr>
        <p:spPr>
          <a:xfrm>
            <a:off x="1110125" y="4537703"/>
            <a:ext cx="950976" cy="670229"/>
          </a:xfrm>
          <a:prstGeom prst="ellipse">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grpSp>
        <p:nvGrpSpPr>
          <p:cNvPr id="114" name="组合 294">
            <a:extLst>
              <a:ext uri="{FF2B5EF4-FFF2-40B4-BE49-F238E27FC236}">
                <a16:creationId xmlns="" xmlns:a14="http://schemas.microsoft.com/office/drawing/2010/main" xmlns:p14="http://schemas.microsoft.com/office/powerpoint/2010/main" xmlns:a16="http://schemas.microsoft.com/office/drawing/2014/main" id="{F103DFB5-BFF1-4E80-8457-AF0C44F7143A}"/>
              </a:ext>
            </a:extLst>
          </p:cNvPr>
          <p:cNvGrpSpPr>
            <a:grpSpLocks/>
          </p:cNvGrpSpPr>
          <p:nvPr/>
        </p:nvGrpSpPr>
        <p:grpSpPr bwMode="auto">
          <a:xfrm>
            <a:off x="4007294" y="3393750"/>
            <a:ext cx="561325" cy="442294"/>
            <a:chOff x="2036763" y="2339976"/>
            <a:chExt cx="635000" cy="500062"/>
          </a:xfrm>
        </p:grpSpPr>
        <p:sp>
          <p:nvSpPr>
            <p:cNvPr id="115" name="Freeform 28">
              <a:extLst>
                <a:ext uri="{FF2B5EF4-FFF2-40B4-BE49-F238E27FC236}">
                  <a16:creationId xmlns="" xmlns:a14="http://schemas.microsoft.com/office/drawing/2010/main" xmlns:p14="http://schemas.microsoft.com/office/powerpoint/2010/main" xmlns:a16="http://schemas.microsoft.com/office/drawing/2014/main" id="{ACD8A403-5A48-47AD-8135-0F0187A4AF58}"/>
                </a:ext>
              </a:extLst>
            </p:cNvPr>
            <p:cNvSpPr>
              <a:spLocks/>
            </p:cNvSpPr>
            <p:nvPr/>
          </p:nvSpPr>
          <p:spPr bwMode="auto">
            <a:xfrm>
              <a:off x="2036763" y="2589213"/>
              <a:ext cx="635000" cy="250825"/>
            </a:xfrm>
            <a:custGeom>
              <a:avLst/>
              <a:gdLst>
                <a:gd name="T0" fmla="*/ 2147483646 w 1516"/>
                <a:gd name="T1" fmla="*/ 0 h 600"/>
                <a:gd name="T2" fmla="*/ 2147483646 w 1516"/>
                <a:gd name="T3" fmla="*/ 0 h 600"/>
                <a:gd name="T4" fmla="*/ 2147483646 w 1516"/>
                <a:gd name="T5" fmla="*/ 0 h 600"/>
                <a:gd name="T6" fmla="*/ 0 w 1516"/>
                <a:gd name="T7" fmla="*/ 2147483646 h 600"/>
                <a:gd name="T8" fmla="*/ 2147483646 w 1516"/>
                <a:gd name="T9" fmla="*/ 2147483646 h 600"/>
                <a:gd name="T10" fmla="*/ 2147483646 w 1516"/>
                <a:gd name="T11" fmla="*/ 2147483646 h 600"/>
                <a:gd name="T12" fmla="*/ 2147483646 w 1516"/>
                <a:gd name="T13" fmla="*/ 2147483646 h 600"/>
                <a:gd name="T14" fmla="*/ 2147483646 w 1516"/>
                <a:gd name="T15" fmla="*/ 2147483646 h 600"/>
                <a:gd name="T16" fmla="*/ 2147483646 w 1516"/>
                <a:gd name="T17" fmla="*/ 2147483646 h 600"/>
                <a:gd name="T18" fmla="*/ 2147483646 w 1516"/>
                <a:gd name="T19" fmla="*/ 2147483646 h 600"/>
                <a:gd name="T20" fmla="*/ 2147483646 w 1516"/>
                <a:gd name="T21" fmla="*/ 2147483646 h 600"/>
                <a:gd name="T22" fmla="*/ 2147483646 w 1516"/>
                <a:gd name="T23" fmla="*/ 2147483646 h 600"/>
                <a:gd name="T24" fmla="*/ 2147483646 w 1516"/>
                <a:gd name="T25" fmla="*/ 2147483646 h 600"/>
                <a:gd name="T26" fmla="*/ 2147483646 w 1516"/>
                <a:gd name="T27" fmla="*/ 2147483646 h 600"/>
                <a:gd name="T28" fmla="*/ 2147483646 w 1516"/>
                <a:gd name="T29" fmla="*/ 2147483646 h 600"/>
                <a:gd name="T30" fmla="*/ 2147483646 w 1516"/>
                <a:gd name="T31" fmla="*/ 2147483646 h 600"/>
                <a:gd name="T32" fmla="*/ 2147483646 w 1516"/>
                <a:gd name="T33" fmla="*/ 2147483646 h 600"/>
                <a:gd name="T34" fmla="*/ 2147483646 w 1516"/>
                <a:gd name="T35" fmla="*/ 2147483646 h 600"/>
                <a:gd name="T36" fmla="*/ 2147483646 w 1516"/>
                <a:gd name="T37" fmla="*/ 2147483646 h 600"/>
                <a:gd name="T38" fmla="*/ 2147483646 w 1516"/>
                <a:gd name="T39" fmla="*/ 2147483646 h 600"/>
                <a:gd name="T40" fmla="*/ 2147483646 w 1516"/>
                <a:gd name="T41" fmla="*/ 2147483646 h 600"/>
                <a:gd name="T42" fmla="*/ 2147483646 w 1516"/>
                <a:gd name="T43" fmla="*/ 2147483646 h 600"/>
                <a:gd name="T44" fmla="*/ 2147483646 w 1516"/>
                <a:gd name="T45" fmla="*/ 2147483646 h 600"/>
                <a:gd name="T46" fmla="*/ 2147483646 w 1516"/>
                <a:gd name="T47" fmla="*/ 0 h 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16"/>
                <a:gd name="T73" fmla="*/ 0 h 600"/>
                <a:gd name="T74" fmla="*/ 1516 w 1516"/>
                <a:gd name="T75" fmla="*/ 600 h 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16" h="600">
                  <a:moveTo>
                    <a:pt x="1238" y="0"/>
                  </a:moveTo>
                  <a:lnTo>
                    <a:pt x="1238" y="0"/>
                  </a:lnTo>
                  <a:lnTo>
                    <a:pt x="278" y="0"/>
                  </a:lnTo>
                  <a:cubicBezTo>
                    <a:pt x="125" y="0"/>
                    <a:pt x="0" y="125"/>
                    <a:pt x="0" y="278"/>
                  </a:cubicBezTo>
                  <a:cubicBezTo>
                    <a:pt x="0" y="431"/>
                    <a:pt x="125" y="556"/>
                    <a:pt x="278" y="556"/>
                  </a:cubicBezTo>
                  <a:lnTo>
                    <a:pt x="786" y="556"/>
                  </a:lnTo>
                  <a:cubicBezTo>
                    <a:pt x="796" y="582"/>
                    <a:pt x="821" y="600"/>
                    <a:pt x="850" y="600"/>
                  </a:cubicBezTo>
                  <a:cubicBezTo>
                    <a:pt x="889" y="600"/>
                    <a:pt x="920" y="568"/>
                    <a:pt x="920" y="530"/>
                  </a:cubicBezTo>
                  <a:cubicBezTo>
                    <a:pt x="920" y="492"/>
                    <a:pt x="889" y="461"/>
                    <a:pt x="850" y="461"/>
                  </a:cubicBezTo>
                  <a:cubicBezTo>
                    <a:pt x="827" y="461"/>
                    <a:pt x="807" y="472"/>
                    <a:pt x="794" y="489"/>
                  </a:cubicBezTo>
                  <a:lnTo>
                    <a:pt x="278" y="489"/>
                  </a:lnTo>
                  <a:cubicBezTo>
                    <a:pt x="161" y="489"/>
                    <a:pt x="67" y="395"/>
                    <a:pt x="67" y="278"/>
                  </a:cubicBezTo>
                  <a:cubicBezTo>
                    <a:pt x="67" y="162"/>
                    <a:pt x="161" y="67"/>
                    <a:pt x="278" y="67"/>
                  </a:cubicBezTo>
                  <a:lnTo>
                    <a:pt x="1238" y="67"/>
                  </a:lnTo>
                  <a:cubicBezTo>
                    <a:pt x="1355" y="67"/>
                    <a:pt x="1450" y="162"/>
                    <a:pt x="1450" y="278"/>
                  </a:cubicBezTo>
                  <a:cubicBezTo>
                    <a:pt x="1450" y="395"/>
                    <a:pt x="1355" y="489"/>
                    <a:pt x="1238" y="489"/>
                  </a:cubicBezTo>
                  <a:lnTo>
                    <a:pt x="1121" y="489"/>
                  </a:lnTo>
                  <a:cubicBezTo>
                    <a:pt x="1108" y="472"/>
                    <a:pt x="1087" y="460"/>
                    <a:pt x="1064" y="460"/>
                  </a:cubicBezTo>
                  <a:cubicBezTo>
                    <a:pt x="1025" y="460"/>
                    <a:pt x="995" y="491"/>
                    <a:pt x="995" y="529"/>
                  </a:cubicBezTo>
                  <a:cubicBezTo>
                    <a:pt x="995" y="568"/>
                    <a:pt x="1025" y="599"/>
                    <a:pt x="1064" y="599"/>
                  </a:cubicBezTo>
                  <a:cubicBezTo>
                    <a:pt x="1093" y="599"/>
                    <a:pt x="1118" y="581"/>
                    <a:pt x="1128" y="556"/>
                  </a:cubicBezTo>
                  <a:lnTo>
                    <a:pt x="1238" y="556"/>
                  </a:lnTo>
                  <a:cubicBezTo>
                    <a:pt x="1391" y="556"/>
                    <a:pt x="1516" y="431"/>
                    <a:pt x="1516" y="278"/>
                  </a:cubicBezTo>
                  <a:cubicBezTo>
                    <a:pt x="1516" y="125"/>
                    <a:pt x="1391" y="0"/>
                    <a:pt x="123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16" name="Freeform 29">
              <a:extLst>
                <a:ext uri="{FF2B5EF4-FFF2-40B4-BE49-F238E27FC236}">
                  <a16:creationId xmlns="" xmlns:a14="http://schemas.microsoft.com/office/drawing/2010/main" xmlns:p14="http://schemas.microsoft.com/office/powerpoint/2010/main" xmlns:a16="http://schemas.microsoft.com/office/drawing/2014/main" id="{DBC712E0-76F9-42CA-B2B9-3B3CC621124E}"/>
                </a:ext>
              </a:extLst>
            </p:cNvPr>
            <p:cNvSpPr>
              <a:spLocks/>
            </p:cNvSpPr>
            <p:nvPr/>
          </p:nvSpPr>
          <p:spPr bwMode="auto">
            <a:xfrm>
              <a:off x="2200275" y="2663826"/>
              <a:ext cx="125413" cy="88900"/>
            </a:xfrm>
            <a:custGeom>
              <a:avLst/>
              <a:gdLst>
                <a:gd name="T0" fmla="*/ 2147483646 w 297"/>
                <a:gd name="T1" fmla="*/ 2147483646 h 212"/>
                <a:gd name="T2" fmla="*/ 2147483646 w 297"/>
                <a:gd name="T3" fmla="*/ 2147483646 h 212"/>
                <a:gd name="T4" fmla="*/ 2147483646 w 297"/>
                <a:gd name="T5" fmla="*/ 2147483646 h 212"/>
                <a:gd name="T6" fmla="*/ 2147483646 w 297"/>
                <a:gd name="T7" fmla="*/ 2147483646 h 212"/>
                <a:gd name="T8" fmla="*/ 2147483646 w 297"/>
                <a:gd name="T9" fmla="*/ 0 h 212"/>
                <a:gd name="T10" fmla="*/ 2147483646 w 297"/>
                <a:gd name="T11" fmla="*/ 0 h 212"/>
                <a:gd name="T12" fmla="*/ 2147483646 w 297"/>
                <a:gd name="T13" fmla="*/ 2147483646 h 212"/>
                <a:gd name="T14" fmla="*/ 2147483646 w 297"/>
                <a:gd name="T15" fmla="*/ 2147483646 h 212"/>
                <a:gd name="T16" fmla="*/ 2147483646 w 297"/>
                <a:gd name="T17" fmla="*/ 2147483646 h 212"/>
                <a:gd name="T18" fmla="*/ 2147483646 w 297"/>
                <a:gd name="T19" fmla="*/ 2147483646 h 212"/>
                <a:gd name="T20" fmla="*/ 2147483646 w 297"/>
                <a:gd name="T21" fmla="*/ 0 h 212"/>
                <a:gd name="T22" fmla="*/ 0 w 297"/>
                <a:gd name="T23" fmla="*/ 0 h 212"/>
                <a:gd name="T24" fmla="*/ 2147483646 w 297"/>
                <a:gd name="T25" fmla="*/ 2147483646 h 212"/>
                <a:gd name="T26" fmla="*/ 2147483646 w 297"/>
                <a:gd name="T27" fmla="*/ 2147483646 h 212"/>
                <a:gd name="T28" fmla="*/ 2147483646 w 297"/>
                <a:gd name="T29" fmla="*/ 2147483646 h 212"/>
                <a:gd name="T30" fmla="*/ 2147483646 w 297"/>
                <a:gd name="T31" fmla="*/ 2147483646 h 212"/>
                <a:gd name="T32" fmla="*/ 2147483646 w 297"/>
                <a:gd name="T33" fmla="*/ 2147483646 h 212"/>
                <a:gd name="T34" fmla="*/ 2147483646 w 297"/>
                <a:gd name="T35" fmla="*/ 2147483646 h 212"/>
                <a:gd name="T36" fmla="*/ 2147483646 w 297"/>
                <a:gd name="T37" fmla="*/ 2147483646 h 212"/>
                <a:gd name="T38" fmla="*/ 2147483646 w 297"/>
                <a:gd name="T39" fmla="*/ 2147483646 h 212"/>
                <a:gd name="T40" fmla="*/ 2147483646 w 297"/>
                <a:gd name="T41" fmla="*/ 0 h 212"/>
                <a:gd name="T42" fmla="*/ 2147483646 w 297"/>
                <a:gd name="T43" fmla="*/ 0 h 212"/>
                <a:gd name="T44" fmla="*/ 2147483646 w 297"/>
                <a:gd name="T45" fmla="*/ 2147483646 h 212"/>
                <a:gd name="T46" fmla="*/ 2147483646 w 297"/>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7"/>
                <a:gd name="T73" fmla="*/ 0 h 212"/>
                <a:gd name="T74" fmla="*/ 297 w 297"/>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7" h="212">
                  <a:moveTo>
                    <a:pt x="217" y="168"/>
                  </a:moveTo>
                  <a:lnTo>
                    <a:pt x="217" y="168"/>
                  </a:lnTo>
                  <a:lnTo>
                    <a:pt x="216" y="168"/>
                  </a:lnTo>
                  <a:cubicBezTo>
                    <a:pt x="215" y="158"/>
                    <a:pt x="214" y="151"/>
                    <a:pt x="213" y="145"/>
                  </a:cubicBezTo>
                  <a:lnTo>
                    <a:pt x="177" y="0"/>
                  </a:lnTo>
                  <a:lnTo>
                    <a:pt x="129" y="0"/>
                  </a:lnTo>
                  <a:lnTo>
                    <a:pt x="89" y="143"/>
                  </a:lnTo>
                  <a:cubicBezTo>
                    <a:pt x="87" y="152"/>
                    <a:pt x="85" y="160"/>
                    <a:pt x="85" y="168"/>
                  </a:cubicBezTo>
                  <a:lnTo>
                    <a:pt x="84" y="168"/>
                  </a:lnTo>
                  <a:cubicBezTo>
                    <a:pt x="83" y="158"/>
                    <a:pt x="82" y="150"/>
                    <a:pt x="81" y="144"/>
                  </a:cubicBezTo>
                  <a:lnTo>
                    <a:pt x="49" y="0"/>
                  </a:lnTo>
                  <a:lnTo>
                    <a:pt x="0" y="0"/>
                  </a:lnTo>
                  <a:lnTo>
                    <a:pt x="56" y="212"/>
                  </a:lnTo>
                  <a:lnTo>
                    <a:pt x="109" y="212"/>
                  </a:lnTo>
                  <a:lnTo>
                    <a:pt x="146" y="74"/>
                  </a:lnTo>
                  <a:cubicBezTo>
                    <a:pt x="147" y="68"/>
                    <a:pt x="149" y="60"/>
                    <a:pt x="150" y="50"/>
                  </a:cubicBezTo>
                  <a:cubicBezTo>
                    <a:pt x="151" y="58"/>
                    <a:pt x="152" y="66"/>
                    <a:pt x="154" y="74"/>
                  </a:cubicBezTo>
                  <a:lnTo>
                    <a:pt x="190" y="212"/>
                  </a:lnTo>
                  <a:lnTo>
                    <a:pt x="240" y="212"/>
                  </a:lnTo>
                  <a:lnTo>
                    <a:pt x="297" y="0"/>
                  </a:lnTo>
                  <a:lnTo>
                    <a:pt x="251" y="0"/>
                  </a:lnTo>
                  <a:lnTo>
                    <a:pt x="220" y="144"/>
                  </a:lnTo>
                  <a:cubicBezTo>
                    <a:pt x="218" y="152"/>
                    <a:pt x="217" y="160"/>
                    <a:pt x="217" y="16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17" name="Freeform 30">
              <a:extLst>
                <a:ext uri="{FF2B5EF4-FFF2-40B4-BE49-F238E27FC236}">
                  <a16:creationId xmlns="" xmlns:a14="http://schemas.microsoft.com/office/drawing/2010/main" xmlns:p14="http://schemas.microsoft.com/office/powerpoint/2010/main" xmlns:a16="http://schemas.microsoft.com/office/drawing/2014/main" id="{2AB0AEA1-4BBD-4A76-8F70-44DB48B53C7B}"/>
                </a:ext>
              </a:extLst>
            </p:cNvPr>
            <p:cNvSpPr>
              <a:spLocks/>
            </p:cNvSpPr>
            <p:nvPr/>
          </p:nvSpPr>
          <p:spPr bwMode="auto">
            <a:xfrm>
              <a:off x="23352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18" name="Freeform 31">
              <a:extLst>
                <a:ext uri="{FF2B5EF4-FFF2-40B4-BE49-F238E27FC236}">
                  <a16:creationId xmlns="" xmlns:a14="http://schemas.microsoft.com/office/drawing/2010/main" xmlns:p14="http://schemas.microsoft.com/office/powerpoint/2010/main" xmlns:a16="http://schemas.microsoft.com/office/drawing/2014/main" id="{9BF61525-9B11-49D0-A4EB-07D2A0DE7AEC}"/>
                </a:ext>
              </a:extLst>
            </p:cNvPr>
            <p:cNvSpPr>
              <a:spLocks/>
            </p:cNvSpPr>
            <p:nvPr/>
          </p:nvSpPr>
          <p:spPr bwMode="auto">
            <a:xfrm>
              <a:off x="23336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4" y="7"/>
                  </a:moveTo>
                  <a:lnTo>
                    <a:pt x="44" y="7"/>
                  </a:lnTo>
                  <a:cubicBezTo>
                    <a:pt x="40" y="3"/>
                    <a:pt x="33" y="0"/>
                    <a:pt x="26" y="0"/>
                  </a:cubicBezTo>
                  <a:cubicBezTo>
                    <a:pt x="18" y="0"/>
                    <a:pt x="12" y="3"/>
                    <a:pt x="7" y="7"/>
                  </a:cubicBezTo>
                  <a:cubicBezTo>
                    <a:pt x="2" y="11"/>
                    <a:pt x="0" y="17"/>
                    <a:pt x="0" y="23"/>
                  </a:cubicBezTo>
                  <a:cubicBezTo>
                    <a:pt x="0" y="30"/>
                    <a:pt x="2" y="36"/>
                    <a:pt x="7" y="40"/>
                  </a:cubicBezTo>
                  <a:cubicBezTo>
                    <a:pt x="12" y="45"/>
                    <a:pt x="18" y="47"/>
                    <a:pt x="26" y="47"/>
                  </a:cubicBezTo>
                  <a:cubicBezTo>
                    <a:pt x="33" y="47"/>
                    <a:pt x="39" y="45"/>
                    <a:pt x="44" y="40"/>
                  </a:cubicBezTo>
                  <a:cubicBezTo>
                    <a:pt x="49" y="36"/>
                    <a:pt x="52" y="30"/>
                    <a:pt x="52" y="23"/>
                  </a:cubicBezTo>
                  <a:cubicBezTo>
                    <a:pt x="52" y="17"/>
                    <a:pt x="49" y="11"/>
                    <a:pt x="44" y="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19" name="Freeform 32">
              <a:extLst>
                <a:ext uri="{FF2B5EF4-FFF2-40B4-BE49-F238E27FC236}">
                  <a16:creationId xmlns="" xmlns:a14="http://schemas.microsoft.com/office/drawing/2010/main" xmlns:p14="http://schemas.microsoft.com/office/powerpoint/2010/main" xmlns:a16="http://schemas.microsoft.com/office/drawing/2014/main" id="{53437710-50BF-4601-97A8-FB3D2A026FC7}"/>
                </a:ext>
              </a:extLst>
            </p:cNvPr>
            <p:cNvSpPr>
              <a:spLocks/>
            </p:cNvSpPr>
            <p:nvPr/>
          </p:nvSpPr>
          <p:spPr bwMode="auto">
            <a:xfrm>
              <a:off x="2370138" y="2711451"/>
              <a:ext cx="34925" cy="14288"/>
            </a:xfrm>
            <a:custGeom>
              <a:avLst/>
              <a:gdLst>
                <a:gd name="T0" fmla="*/ 2147483646 w 81"/>
                <a:gd name="T1" fmla="*/ 0 h 32"/>
                <a:gd name="T2" fmla="*/ 2147483646 w 81"/>
                <a:gd name="T3" fmla="*/ 0 h 32"/>
                <a:gd name="T4" fmla="*/ 0 w 81"/>
                <a:gd name="T5" fmla="*/ 0 h 32"/>
                <a:gd name="T6" fmla="*/ 0 w 81"/>
                <a:gd name="T7" fmla="*/ 2147483646 h 32"/>
                <a:gd name="T8" fmla="*/ 2147483646 w 81"/>
                <a:gd name="T9" fmla="*/ 2147483646 h 32"/>
                <a:gd name="T10" fmla="*/ 2147483646 w 81"/>
                <a:gd name="T11" fmla="*/ 0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0"/>
                  </a:moveTo>
                  <a:lnTo>
                    <a:pt x="81" y="0"/>
                  </a:lnTo>
                  <a:lnTo>
                    <a:pt x="0" y="0"/>
                  </a:lnTo>
                  <a:lnTo>
                    <a:pt x="0" y="32"/>
                  </a:lnTo>
                  <a:lnTo>
                    <a:pt x="81" y="32"/>
                  </a:lnTo>
                  <a:lnTo>
                    <a:pt x="8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20" name="Freeform 33">
              <a:extLst>
                <a:ext uri="{FF2B5EF4-FFF2-40B4-BE49-F238E27FC236}">
                  <a16:creationId xmlns="" xmlns:a14="http://schemas.microsoft.com/office/drawing/2010/main" xmlns:p14="http://schemas.microsoft.com/office/powerpoint/2010/main" xmlns:a16="http://schemas.microsoft.com/office/drawing/2014/main" id="{78FB2513-B253-4FAA-8C88-C85B0843248B}"/>
                </a:ext>
              </a:extLst>
            </p:cNvPr>
            <p:cNvSpPr>
              <a:spLocks/>
            </p:cNvSpPr>
            <p:nvPr/>
          </p:nvSpPr>
          <p:spPr bwMode="auto">
            <a:xfrm>
              <a:off x="2424113" y="2663826"/>
              <a:ext cx="50800" cy="88900"/>
            </a:xfrm>
            <a:custGeom>
              <a:avLst/>
              <a:gdLst>
                <a:gd name="T0" fmla="*/ 2147483646 w 122"/>
                <a:gd name="T1" fmla="*/ 2147483646 h 212"/>
                <a:gd name="T2" fmla="*/ 2147483646 w 122"/>
                <a:gd name="T3" fmla="*/ 2147483646 h 212"/>
                <a:gd name="T4" fmla="*/ 2147483646 w 122"/>
                <a:gd name="T5" fmla="*/ 2147483646 h 212"/>
                <a:gd name="T6" fmla="*/ 2147483646 w 122"/>
                <a:gd name="T7" fmla="*/ 2147483646 h 212"/>
                <a:gd name="T8" fmla="*/ 2147483646 w 122"/>
                <a:gd name="T9" fmla="*/ 2147483646 h 212"/>
                <a:gd name="T10" fmla="*/ 2147483646 w 122"/>
                <a:gd name="T11" fmla="*/ 0 h 212"/>
                <a:gd name="T12" fmla="*/ 0 w 122"/>
                <a:gd name="T13" fmla="*/ 0 h 212"/>
                <a:gd name="T14" fmla="*/ 0 w 122"/>
                <a:gd name="T15" fmla="*/ 2147483646 h 212"/>
                <a:gd name="T16" fmla="*/ 2147483646 w 122"/>
                <a:gd name="T17" fmla="*/ 2147483646 h 212"/>
                <a:gd name="T18" fmla="*/ 2147483646 w 122"/>
                <a:gd name="T19" fmla="*/ 2147483646 h 212"/>
                <a:gd name="T20" fmla="*/ 2147483646 w 122"/>
                <a:gd name="T21" fmla="*/ 2147483646 h 212"/>
                <a:gd name="T22" fmla="*/ 2147483646 w 122"/>
                <a:gd name="T23" fmla="*/ 2147483646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2"/>
                <a:gd name="T38" fmla="*/ 122 w 122"/>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2">
                  <a:moveTo>
                    <a:pt x="116" y="91"/>
                  </a:moveTo>
                  <a:lnTo>
                    <a:pt x="116" y="91"/>
                  </a:lnTo>
                  <a:lnTo>
                    <a:pt x="46" y="91"/>
                  </a:lnTo>
                  <a:lnTo>
                    <a:pt x="46" y="37"/>
                  </a:lnTo>
                  <a:lnTo>
                    <a:pt x="122" y="37"/>
                  </a:lnTo>
                  <a:lnTo>
                    <a:pt x="122" y="0"/>
                  </a:lnTo>
                  <a:lnTo>
                    <a:pt x="0" y="0"/>
                  </a:lnTo>
                  <a:lnTo>
                    <a:pt x="0" y="212"/>
                  </a:lnTo>
                  <a:lnTo>
                    <a:pt x="46" y="212"/>
                  </a:lnTo>
                  <a:lnTo>
                    <a:pt x="46" y="128"/>
                  </a:lnTo>
                  <a:lnTo>
                    <a:pt x="116" y="128"/>
                  </a:lnTo>
                  <a:lnTo>
                    <a:pt x="116" y="9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21" name="Freeform 34">
              <a:extLst>
                <a:ext uri="{FF2B5EF4-FFF2-40B4-BE49-F238E27FC236}">
                  <a16:creationId xmlns="" xmlns:a14="http://schemas.microsoft.com/office/drawing/2010/main" xmlns:p14="http://schemas.microsoft.com/office/powerpoint/2010/main" xmlns:a16="http://schemas.microsoft.com/office/drawing/2014/main" id="{7E8C3FB8-7637-46D3-BD8B-56DE4608C119}"/>
                </a:ext>
              </a:extLst>
            </p:cNvPr>
            <p:cNvSpPr>
              <a:spLocks/>
            </p:cNvSpPr>
            <p:nvPr/>
          </p:nvSpPr>
          <p:spPr bwMode="auto">
            <a:xfrm>
              <a:off x="24860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5" y="7"/>
                  </a:moveTo>
                  <a:lnTo>
                    <a:pt x="45" y="7"/>
                  </a:lnTo>
                  <a:cubicBezTo>
                    <a:pt x="40" y="3"/>
                    <a:pt x="34" y="0"/>
                    <a:pt x="26" y="0"/>
                  </a:cubicBezTo>
                  <a:cubicBezTo>
                    <a:pt x="18" y="0"/>
                    <a:pt x="12" y="3"/>
                    <a:pt x="7" y="7"/>
                  </a:cubicBezTo>
                  <a:cubicBezTo>
                    <a:pt x="3" y="11"/>
                    <a:pt x="0" y="17"/>
                    <a:pt x="0" y="23"/>
                  </a:cubicBezTo>
                  <a:cubicBezTo>
                    <a:pt x="0" y="30"/>
                    <a:pt x="3" y="36"/>
                    <a:pt x="7" y="40"/>
                  </a:cubicBezTo>
                  <a:cubicBezTo>
                    <a:pt x="12" y="45"/>
                    <a:pt x="18" y="47"/>
                    <a:pt x="26" y="47"/>
                  </a:cubicBezTo>
                  <a:cubicBezTo>
                    <a:pt x="33" y="47"/>
                    <a:pt x="40" y="45"/>
                    <a:pt x="44" y="40"/>
                  </a:cubicBezTo>
                  <a:cubicBezTo>
                    <a:pt x="49" y="36"/>
                    <a:pt x="52" y="30"/>
                    <a:pt x="52" y="23"/>
                  </a:cubicBezTo>
                  <a:cubicBezTo>
                    <a:pt x="52" y="17"/>
                    <a:pt x="49" y="11"/>
                    <a:pt x="45" y="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22" name="Freeform 35">
              <a:extLst>
                <a:ext uri="{FF2B5EF4-FFF2-40B4-BE49-F238E27FC236}">
                  <a16:creationId xmlns="" xmlns:a14="http://schemas.microsoft.com/office/drawing/2010/main" xmlns:p14="http://schemas.microsoft.com/office/powerpoint/2010/main" xmlns:a16="http://schemas.microsoft.com/office/drawing/2014/main" id="{5EFD8502-831A-449A-B4ED-EA8171BEBEB2}"/>
                </a:ext>
              </a:extLst>
            </p:cNvPr>
            <p:cNvSpPr>
              <a:spLocks/>
            </p:cNvSpPr>
            <p:nvPr/>
          </p:nvSpPr>
          <p:spPr bwMode="auto">
            <a:xfrm>
              <a:off x="24876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23" name="Freeform 36">
              <a:extLst>
                <a:ext uri="{FF2B5EF4-FFF2-40B4-BE49-F238E27FC236}">
                  <a16:creationId xmlns="" xmlns:a14="http://schemas.microsoft.com/office/drawing/2010/main" xmlns:p14="http://schemas.microsoft.com/office/powerpoint/2010/main" xmlns:a16="http://schemas.microsoft.com/office/drawing/2014/main" id="{E6F65FBC-2AFD-4A78-8AE1-3581786A674D}"/>
                </a:ext>
              </a:extLst>
            </p:cNvPr>
            <p:cNvSpPr>
              <a:spLocks/>
            </p:cNvSpPr>
            <p:nvPr/>
          </p:nvSpPr>
          <p:spPr bwMode="auto">
            <a:xfrm>
              <a:off x="2273300" y="2508251"/>
              <a:ext cx="163513" cy="52388"/>
            </a:xfrm>
            <a:custGeom>
              <a:avLst/>
              <a:gdLst>
                <a:gd name="T0" fmla="*/ 2147483646 w 390"/>
                <a:gd name="T1" fmla="*/ 2147483646 h 127"/>
                <a:gd name="T2" fmla="*/ 2147483646 w 390"/>
                <a:gd name="T3" fmla="*/ 2147483646 h 127"/>
                <a:gd name="T4" fmla="*/ 2147483646 w 390"/>
                <a:gd name="T5" fmla="*/ 2147483646 h 127"/>
                <a:gd name="T6" fmla="*/ 2147483646 w 390"/>
                <a:gd name="T7" fmla="*/ 2147483646 h 127"/>
                <a:gd name="T8" fmla="*/ 2147483646 w 390"/>
                <a:gd name="T9" fmla="*/ 2147483646 h 127"/>
                <a:gd name="T10" fmla="*/ 2147483646 w 390"/>
                <a:gd name="T11" fmla="*/ 2147483646 h 127"/>
                <a:gd name="T12" fmla="*/ 2147483646 w 390"/>
                <a:gd name="T13" fmla="*/ 2147483646 h 127"/>
                <a:gd name="T14" fmla="*/ 2147483646 w 390"/>
                <a:gd name="T15" fmla="*/ 2147483646 h 127"/>
                <a:gd name="T16" fmla="*/ 2147483646 w 390"/>
                <a:gd name="T17" fmla="*/ 2147483646 h 127"/>
                <a:gd name="T18" fmla="*/ 2147483646 w 390"/>
                <a:gd name="T19" fmla="*/ 2147483646 h 127"/>
                <a:gd name="T20" fmla="*/ 2147483646 w 390"/>
                <a:gd name="T21" fmla="*/ 0 h 127"/>
                <a:gd name="T22" fmla="*/ 2147483646 w 390"/>
                <a:gd name="T23" fmla="*/ 214748364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0"/>
                <a:gd name="T37" fmla="*/ 0 h 127"/>
                <a:gd name="T38" fmla="*/ 390 w 39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0" h="127">
                  <a:moveTo>
                    <a:pt x="14" y="66"/>
                  </a:moveTo>
                  <a:lnTo>
                    <a:pt x="14" y="66"/>
                  </a:lnTo>
                  <a:cubicBezTo>
                    <a:pt x="1" y="78"/>
                    <a:pt x="0" y="99"/>
                    <a:pt x="12" y="113"/>
                  </a:cubicBezTo>
                  <a:cubicBezTo>
                    <a:pt x="18" y="121"/>
                    <a:pt x="27" y="124"/>
                    <a:pt x="37" y="124"/>
                  </a:cubicBezTo>
                  <a:cubicBezTo>
                    <a:pt x="45" y="124"/>
                    <a:pt x="52" y="122"/>
                    <a:pt x="59" y="116"/>
                  </a:cubicBezTo>
                  <a:cubicBezTo>
                    <a:pt x="93" y="85"/>
                    <a:pt x="143" y="67"/>
                    <a:pt x="195" y="67"/>
                  </a:cubicBezTo>
                  <a:cubicBezTo>
                    <a:pt x="247" y="67"/>
                    <a:pt x="296" y="85"/>
                    <a:pt x="331" y="115"/>
                  </a:cubicBezTo>
                  <a:cubicBezTo>
                    <a:pt x="344" y="127"/>
                    <a:pt x="365" y="126"/>
                    <a:pt x="378" y="112"/>
                  </a:cubicBezTo>
                  <a:cubicBezTo>
                    <a:pt x="390" y="98"/>
                    <a:pt x="388" y="77"/>
                    <a:pt x="375" y="65"/>
                  </a:cubicBezTo>
                  <a:cubicBezTo>
                    <a:pt x="327" y="23"/>
                    <a:pt x="264" y="0"/>
                    <a:pt x="194" y="0"/>
                  </a:cubicBezTo>
                  <a:cubicBezTo>
                    <a:pt x="126" y="1"/>
                    <a:pt x="62" y="24"/>
                    <a:pt x="14"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24" name="Freeform 37">
              <a:extLst>
                <a:ext uri="{FF2B5EF4-FFF2-40B4-BE49-F238E27FC236}">
                  <a16:creationId xmlns="" xmlns:a14="http://schemas.microsoft.com/office/drawing/2010/main" xmlns:p14="http://schemas.microsoft.com/office/powerpoint/2010/main" xmlns:a16="http://schemas.microsoft.com/office/drawing/2014/main" id="{2969D45E-BB07-49FA-8054-CFD139016EA8}"/>
                </a:ext>
              </a:extLst>
            </p:cNvPr>
            <p:cNvSpPr>
              <a:spLocks/>
            </p:cNvSpPr>
            <p:nvPr/>
          </p:nvSpPr>
          <p:spPr bwMode="auto">
            <a:xfrm>
              <a:off x="2217738" y="2427288"/>
              <a:ext cx="274638" cy="79375"/>
            </a:xfrm>
            <a:custGeom>
              <a:avLst/>
              <a:gdLst>
                <a:gd name="T0" fmla="*/ 2147483646 w 657"/>
                <a:gd name="T1" fmla="*/ 2147483646 h 189"/>
                <a:gd name="T2" fmla="*/ 2147483646 w 657"/>
                <a:gd name="T3" fmla="*/ 2147483646 h 189"/>
                <a:gd name="T4" fmla="*/ 2147483646 w 657"/>
                <a:gd name="T5" fmla="*/ 2147483646 h 189"/>
                <a:gd name="T6" fmla="*/ 2147483646 w 657"/>
                <a:gd name="T7" fmla="*/ 0 h 189"/>
                <a:gd name="T8" fmla="*/ 2147483646 w 657"/>
                <a:gd name="T9" fmla="*/ 2147483646 h 189"/>
                <a:gd name="T10" fmla="*/ 2147483646 w 657"/>
                <a:gd name="T11" fmla="*/ 2147483646 h 189"/>
                <a:gd name="T12" fmla="*/ 2147483646 w 657"/>
                <a:gd name="T13" fmla="*/ 2147483646 h 189"/>
                <a:gd name="T14" fmla="*/ 2147483646 w 657"/>
                <a:gd name="T15" fmla="*/ 2147483646 h 189"/>
                <a:gd name="T16" fmla="*/ 2147483646 w 657"/>
                <a:gd name="T17" fmla="*/ 2147483646 h 189"/>
                <a:gd name="T18" fmla="*/ 2147483646 w 657"/>
                <a:gd name="T19" fmla="*/ 2147483646 h 189"/>
                <a:gd name="T20" fmla="*/ 2147483646 w 657"/>
                <a:gd name="T21" fmla="*/ 2147483646 h 189"/>
                <a:gd name="T22" fmla="*/ 2147483646 w 657"/>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644" y="176"/>
                  </a:moveTo>
                  <a:lnTo>
                    <a:pt x="644" y="176"/>
                  </a:lnTo>
                  <a:cubicBezTo>
                    <a:pt x="657" y="163"/>
                    <a:pt x="657" y="142"/>
                    <a:pt x="644" y="129"/>
                  </a:cubicBezTo>
                  <a:cubicBezTo>
                    <a:pt x="563" y="47"/>
                    <a:pt x="447" y="0"/>
                    <a:pt x="328" y="0"/>
                  </a:cubicBezTo>
                  <a:cubicBezTo>
                    <a:pt x="209" y="1"/>
                    <a:pt x="94" y="48"/>
                    <a:pt x="13" y="131"/>
                  </a:cubicBezTo>
                  <a:cubicBezTo>
                    <a:pt x="0" y="144"/>
                    <a:pt x="0" y="165"/>
                    <a:pt x="13" y="178"/>
                  </a:cubicBezTo>
                  <a:cubicBezTo>
                    <a:pt x="20" y="184"/>
                    <a:pt x="28" y="188"/>
                    <a:pt x="37" y="188"/>
                  </a:cubicBezTo>
                  <a:cubicBezTo>
                    <a:pt x="45" y="188"/>
                    <a:pt x="54" y="184"/>
                    <a:pt x="60" y="178"/>
                  </a:cubicBezTo>
                  <a:cubicBezTo>
                    <a:pt x="129" y="108"/>
                    <a:pt x="227" y="67"/>
                    <a:pt x="328" y="67"/>
                  </a:cubicBezTo>
                  <a:lnTo>
                    <a:pt x="330" y="67"/>
                  </a:lnTo>
                  <a:cubicBezTo>
                    <a:pt x="431" y="67"/>
                    <a:pt x="528" y="107"/>
                    <a:pt x="597" y="176"/>
                  </a:cubicBezTo>
                  <a:cubicBezTo>
                    <a:pt x="610" y="189"/>
                    <a:pt x="631" y="189"/>
                    <a:pt x="644" y="17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25" name="Freeform 38">
              <a:extLst>
                <a:ext uri="{FF2B5EF4-FFF2-40B4-BE49-F238E27FC236}">
                  <a16:creationId xmlns="" xmlns:a14="http://schemas.microsoft.com/office/drawing/2010/main" xmlns:p14="http://schemas.microsoft.com/office/powerpoint/2010/main" xmlns:a16="http://schemas.microsoft.com/office/drawing/2014/main" id="{581201AF-6174-4F2B-99EA-CBD0F2490D13}"/>
                </a:ext>
              </a:extLst>
            </p:cNvPr>
            <p:cNvSpPr>
              <a:spLocks/>
            </p:cNvSpPr>
            <p:nvPr/>
          </p:nvSpPr>
          <p:spPr bwMode="auto">
            <a:xfrm>
              <a:off x="2159000" y="2339976"/>
              <a:ext cx="400050" cy="100013"/>
            </a:xfrm>
            <a:custGeom>
              <a:avLst/>
              <a:gdLst>
                <a:gd name="T0" fmla="*/ 2147483646 w 952"/>
                <a:gd name="T1" fmla="*/ 2147483646 h 237"/>
                <a:gd name="T2" fmla="*/ 2147483646 w 952"/>
                <a:gd name="T3" fmla="*/ 2147483646 h 237"/>
                <a:gd name="T4" fmla="*/ 2147483646 w 952"/>
                <a:gd name="T5" fmla="*/ 2147483646 h 237"/>
                <a:gd name="T6" fmla="*/ 2147483646 w 952"/>
                <a:gd name="T7" fmla="*/ 2147483646 h 237"/>
                <a:gd name="T8" fmla="*/ 2147483646 w 952"/>
                <a:gd name="T9" fmla="*/ 2147483646 h 237"/>
                <a:gd name="T10" fmla="*/ 2147483646 w 952"/>
                <a:gd name="T11" fmla="*/ 2147483646 h 237"/>
                <a:gd name="T12" fmla="*/ 2147483646 w 952"/>
                <a:gd name="T13" fmla="*/ 2147483646 h 237"/>
                <a:gd name="T14" fmla="*/ 2147483646 w 952"/>
                <a:gd name="T15" fmla="*/ 2147483646 h 237"/>
                <a:gd name="T16" fmla="*/ 2147483646 w 952"/>
                <a:gd name="T17" fmla="*/ 2147483646 h 237"/>
                <a:gd name="T18" fmla="*/ 2147483646 w 952"/>
                <a:gd name="T19" fmla="*/ 2147483646 h 237"/>
                <a:gd name="T20" fmla="*/ 2147483646 w 952"/>
                <a:gd name="T21" fmla="*/ 2147483646 h 237"/>
                <a:gd name="T22" fmla="*/ 2147483646 w 952"/>
                <a:gd name="T23" fmla="*/ 2147483646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2"/>
                <a:gd name="T37" fmla="*/ 0 h 237"/>
                <a:gd name="T38" fmla="*/ 952 w 952"/>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2" h="237">
                  <a:moveTo>
                    <a:pt x="59" y="216"/>
                  </a:moveTo>
                  <a:lnTo>
                    <a:pt x="59" y="216"/>
                  </a:lnTo>
                  <a:cubicBezTo>
                    <a:pt x="171" y="121"/>
                    <a:pt x="316" y="68"/>
                    <a:pt x="466" y="68"/>
                  </a:cubicBezTo>
                  <a:lnTo>
                    <a:pt x="468" y="68"/>
                  </a:lnTo>
                  <a:cubicBezTo>
                    <a:pt x="627" y="68"/>
                    <a:pt x="778" y="125"/>
                    <a:pt x="892" y="229"/>
                  </a:cubicBezTo>
                  <a:cubicBezTo>
                    <a:pt x="898" y="234"/>
                    <a:pt x="906" y="237"/>
                    <a:pt x="914" y="237"/>
                  </a:cubicBezTo>
                  <a:cubicBezTo>
                    <a:pt x="924" y="237"/>
                    <a:pt x="933" y="234"/>
                    <a:pt x="939" y="226"/>
                  </a:cubicBezTo>
                  <a:cubicBezTo>
                    <a:pt x="952" y="213"/>
                    <a:pt x="951" y="192"/>
                    <a:pt x="937" y="179"/>
                  </a:cubicBezTo>
                  <a:cubicBezTo>
                    <a:pt x="810" y="64"/>
                    <a:pt x="642" y="0"/>
                    <a:pt x="466" y="1"/>
                  </a:cubicBezTo>
                  <a:cubicBezTo>
                    <a:pt x="300" y="2"/>
                    <a:pt x="140" y="60"/>
                    <a:pt x="16" y="165"/>
                  </a:cubicBezTo>
                  <a:cubicBezTo>
                    <a:pt x="2" y="177"/>
                    <a:pt x="0" y="198"/>
                    <a:pt x="12" y="212"/>
                  </a:cubicBezTo>
                  <a:cubicBezTo>
                    <a:pt x="24" y="226"/>
                    <a:pt x="45" y="228"/>
                    <a:pt x="59" y="21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grpSp>
      <p:grpSp>
        <p:nvGrpSpPr>
          <p:cNvPr id="126" name="组合 38963">
            <a:extLst>
              <a:ext uri="{FF2B5EF4-FFF2-40B4-BE49-F238E27FC236}">
                <a16:creationId xmlns="" xmlns:a14="http://schemas.microsoft.com/office/drawing/2010/main" xmlns:p14="http://schemas.microsoft.com/office/powerpoint/2010/main" xmlns:a16="http://schemas.microsoft.com/office/drawing/2014/main" id="{EEFEBCC9-96DD-479F-A743-FF81447F7FA2}"/>
              </a:ext>
            </a:extLst>
          </p:cNvPr>
          <p:cNvGrpSpPr>
            <a:grpSpLocks/>
          </p:cNvGrpSpPr>
          <p:nvPr/>
        </p:nvGrpSpPr>
        <p:grpSpPr bwMode="auto">
          <a:xfrm>
            <a:off x="9468453" y="4124794"/>
            <a:ext cx="495244" cy="420714"/>
            <a:chOff x="4276725" y="1779588"/>
            <a:chExt cx="587376" cy="487363"/>
          </a:xfrm>
        </p:grpSpPr>
        <p:sp>
          <p:nvSpPr>
            <p:cNvPr id="127" name="Freeform 47">
              <a:extLst>
                <a:ext uri="{FF2B5EF4-FFF2-40B4-BE49-F238E27FC236}">
                  <a16:creationId xmlns="" xmlns:a14="http://schemas.microsoft.com/office/drawing/2010/main" xmlns:p14="http://schemas.microsoft.com/office/powerpoint/2010/main" xmlns:a16="http://schemas.microsoft.com/office/drawing/2014/main" id="{374C353D-79C3-41F0-9D7D-78DFA574BEA8}"/>
                </a:ext>
              </a:extLst>
            </p:cNvPr>
            <p:cNvSpPr>
              <a:spLocks noEditPoints="1"/>
            </p:cNvSpPr>
            <p:nvPr/>
          </p:nvSpPr>
          <p:spPr bwMode="auto">
            <a:xfrm>
              <a:off x="4276725" y="1779588"/>
              <a:ext cx="142875" cy="477838"/>
            </a:xfrm>
            <a:custGeom>
              <a:avLst/>
              <a:gdLst>
                <a:gd name="T0" fmla="*/ 2147483646 w 340"/>
                <a:gd name="T1" fmla="*/ 2147483646 h 1135"/>
                <a:gd name="T2" fmla="*/ 2147483646 w 340"/>
                <a:gd name="T3" fmla="*/ 2147483646 h 1135"/>
                <a:gd name="T4" fmla="*/ 2147483646 w 340"/>
                <a:gd name="T5" fmla="*/ 2147483646 h 1135"/>
                <a:gd name="T6" fmla="*/ 2147483646 w 340"/>
                <a:gd name="T7" fmla="*/ 2147483646 h 1135"/>
                <a:gd name="T8" fmla="*/ 2147483646 w 340"/>
                <a:gd name="T9" fmla="*/ 2147483646 h 1135"/>
                <a:gd name="T10" fmla="*/ 2147483646 w 340"/>
                <a:gd name="T11" fmla="*/ 2147483646 h 1135"/>
                <a:gd name="T12" fmla="*/ 2147483646 w 340"/>
                <a:gd name="T13" fmla="*/ 2147483646 h 1135"/>
                <a:gd name="T14" fmla="*/ 2147483646 w 340"/>
                <a:gd name="T15" fmla="*/ 2147483646 h 1135"/>
                <a:gd name="T16" fmla="*/ 2147483646 w 340"/>
                <a:gd name="T17" fmla="*/ 2147483646 h 1135"/>
                <a:gd name="T18" fmla="*/ 2147483646 w 340"/>
                <a:gd name="T19" fmla="*/ 2147483646 h 1135"/>
                <a:gd name="T20" fmla="*/ 2147483646 w 340"/>
                <a:gd name="T21" fmla="*/ 2147483646 h 1135"/>
                <a:gd name="T22" fmla="*/ 2147483646 w 340"/>
                <a:gd name="T23" fmla="*/ 2147483646 h 1135"/>
                <a:gd name="T24" fmla="*/ 2147483646 w 340"/>
                <a:gd name="T25" fmla="*/ 0 h 1135"/>
                <a:gd name="T26" fmla="*/ 2147483646 w 340"/>
                <a:gd name="T27" fmla="*/ 0 h 1135"/>
                <a:gd name="T28" fmla="*/ 2147483646 w 340"/>
                <a:gd name="T29" fmla="*/ 0 h 1135"/>
                <a:gd name="T30" fmla="*/ 0 w 340"/>
                <a:gd name="T31" fmla="*/ 2147483646 h 1135"/>
                <a:gd name="T32" fmla="*/ 0 w 340"/>
                <a:gd name="T33" fmla="*/ 2147483646 h 1135"/>
                <a:gd name="T34" fmla="*/ 2147483646 w 340"/>
                <a:gd name="T35" fmla="*/ 2147483646 h 1135"/>
                <a:gd name="T36" fmla="*/ 2147483646 w 340"/>
                <a:gd name="T37" fmla="*/ 2147483646 h 1135"/>
                <a:gd name="T38" fmla="*/ 2147483646 w 340"/>
                <a:gd name="T39" fmla="*/ 2147483646 h 1135"/>
                <a:gd name="T40" fmla="*/ 2147483646 w 340"/>
                <a:gd name="T41" fmla="*/ 2147483646 h 1135"/>
                <a:gd name="T42" fmla="*/ 0 w 340"/>
                <a:gd name="T43" fmla="*/ 2147483646 h 1135"/>
                <a:gd name="T44" fmla="*/ 0 w 340"/>
                <a:gd name="T45" fmla="*/ 2147483646 h 1135"/>
                <a:gd name="T46" fmla="*/ 2147483646 w 340"/>
                <a:gd name="T47" fmla="*/ 2147483646 h 1135"/>
                <a:gd name="T48" fmla="*/ 2147483646 w 340"/>
                <a:gd name="T49" fmla="*/ 2147483646 h 1135"/>
                <a:gd name="T50" fmla="*/ 2147483646 w 340"/>
                <a:gd name="T51" fmla="*/ 2147483646 h 1135"/>
                <a:gd name="T52" fmla="*/ 2147483646 w 340"/>
                <a:gd name="T53" fmla="*/ 2147483646 h 1135"/>
                <a:gd name="T54" fmla="*/ 2147483646 w 340"/>
                <a:gd name="T55" fmla="*/ 0 h 11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40" h="1135">
                  <a:moveTo>
                    <a:pt x="273" y="1068"/>
                  </a:moveTo>
                  <a:lnTo>
                    <a:pt x="273" y="1068"/>
                  </a:lnTo>
                  <a:lnTo>
                    <a:pt x="67" y="1068"/>
                  </a:lnTo>
                  <a:lnTo>
                    <a:pt x="67" y="984"/>
                  </a:lnTo>
                  <a:lnTo>
                    <a:pt x="98" y="928"/>
                  </a:lnTo>
                  <a:cubicBezTo>
                    <a:pt x="100" y="923"/>
                    <a:pt x="102" y="918"/>
                    <a:pt x="102" y="912"/>
                  </a:cubicBezTo>
                  <a:lnTo>
                    <a:pt x="102" y="252"/>
                  </a:lnTo>
                  <a:cubicBezTo>
                    <a:pt x="102" y="247"/>
                    <a:pt x="101" y="242"/>
                    <a:pt x="99" y="238"/>
                  </a:cubicBezTo>
                  <a:lnTo>
                    <a:pt x="67" y="167"/>
                  </a:lnTo>
                  <a:lnTo>
                    <a:pt x="67" y="66"/>
                  </a:lnTo>
                  <a:lnTo>
                    <a:pt x="273" y="66"/>
                  </a:lnTo>
                  <a:lnTo>
                    <a:pt x="273" y="1068"/>
                  </a:lnTo>
                  <a:close/>
                  <a:moveTo>
                    <a:pt x="306" y="0"/>
                  </a:moveTo>
                  <a:lnTo>
                    <a:pt x="306" y="0"/>
                  </a:lnTo>
                  <a:lnTo>
                    <a:pt x="34" y="0"/>
                  </a:lnTo>
                  <a:cubicBezTo>
                    <a:pt x="15" y="0"/>
                    <a:pt x="0" y="15"/>
                    <a:pt x="0" y="33"/>
                  </a:cubicBezTo>
                  <a:lnTo>
                    <a:pt x="0" y="174"/>
                  </a:lnTo>
                  <a:cubicBezTo>
                    <a:pt x="0" y="178"/>
                    <a:pt x="1" y="183"/>
                    <a:pt x="3" y="187"/>
                  </a:cubicBezTo>
                  <a:lnTo>
                    <a:pt x="35" y="259"/>
                  </a:lnTo>
                  <a:lnTo>
                    <a:pt x="35" y="903"/>
                  </a:lnTo>
                  <a:lnTo>
                    <a:pt x="4" y="959"/>
                  </a:lnTo>
                  <a:cubicBezTo>
                    <a:pt x="2" y="964"/>
                    <a:pt x="0" y="970"/>
                    <a:pt x="0" y="975"/>
                  </a:cubicBezTo>
                  <a:lnTo>
                    <a:pt x="0" y="1101"/>
                  </a:lnTo>
                  <a:cubicBezTo>
                    <a:pt x="0" y="1120"/>
                    <a:pt x="15" y="1135"/>
                    <a:pt x="34" y="1135"/>
                  </a:cubicBezTo>
                  <a:lnTo>
                    <a:pt x="306" y="1135"/>
                  </a:lnTo>
                  <a:cubicBezTo>
                    <a:pt x="325" y="1135"/>
                    <a:pt x="340" y="1120"/>
                    <a:pt x="340" y="1101"/>
                  </a:cubicBezTo>
                  <a:lnTo>
                    <a:pt x="340" y="33"/>
                  </a:lnTo>
                  <a:cubicBezTo>
                    <a:pt x="340" y="15"/>
                    <a:pt x="325" y="0"/>
                    <a:pt x="306"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28" name="Freeform 48">
              <a:extLst>
                <a:ext uri="{FF2B5EF4-FFF2-40B4-BE49-F238E27FC236}">
                  <a16:creationId xmlns="" xmlns:a14="http://schemas.microsoft.com/office/drawing/2010/main" xmlns:p14="http://schemas.microsoft.com/office/powerpoint/2010/main" xmlns:a16="http://schemas.microsoft.com/office/drawing/2014/main" id="{CC353927-86F8-426C-80C2-99A12B2C6725}"/>
                </a:ext>
              </a:extLst>
            </p:cNvPr>
            <p:cNvSpPr>
              <a:spLocks/>
            </p:cNvSpPr>
            <p:nvPr/>
          </p:nvSpPr>
          <p:spPr bwMode="auto">
            <a:xfrm>
              <a:off x="4456113" y="1779588"/>
              <a:ext cx="407988" cy="487363"/>
            </a:xfrm>
            <a:custGeom>
              <a:avLst/>
              <a:gdLst>
                <a:gd name="T0" fmla="*/ 2147483646 w 974"/>
                <a:gd name="T1" fmla="*/ 2147483646 h 1160"/>
                <a:gd name="T2" fmla="*/ 2147483646 w 974"/>
                <a:gd name="T3" fmla="*/ 2147483646 h 1160"/>
                <a:gd name="T4" fmla="*/ 2147483646 w 974"/>
                <a:gd name="T5" fmla="*/ 0 h 1160"/>
                <a:gd name="T6" fmla="*/ 2147483646 w 974"/>
                <a:gd name="T7" fmla="*/ 0 h 1160"/>
                <a:gd name="T8" fmla="*/ 2147483646 w 974"/>
                <a:gd name="T9" fmla="*/ 2147483646 h 1160"/>
                <a:gd name="T10" fmla="*/ 2147483646 w 974"/>
                <a:gd name="T11" fmla="*/ 2147483646 h 1160"/>
                <a:gd name="T12" fmla="*/ 0 w 974"/>
                <a:gd name="T13" fmla="*/ 2147483646 h 1160"/>
                <a:gd name="T14" fmla="*/ 0 w 974"/>
                <a:gd name="T15" fmla="*/ 2147483646 h 1160"/>
                <a:gd name="T16" fmla="*/ 2147483646 w 974"/>
                <a:gd name="T17" fmla="*/ 2147483646 h 1160"/>
                <a:gd name="T18" fmla="*/ 2147483646 w 974"/>
                <a:gd name="T19" fmla="*/ 2147483646 h 1160"/>
                <a:gd name="T20" fmla="*/ 2147483646 w 974"/>
                <a:gd name="T21" fmla="*/ 2147483646 h 1160"/>
                <a:gd name="T22" fmla="*/ 2147483646 w 974"/>
                <a:gd name="T23" fmla="*/ 2147483646 h 1160"/>
                <a:gd name="T24" fmla="*/ 2147483646 w 974"/>
                <a:gd name="T25" fmla="*/ 2147483646 h 1160"/>
                <a:gd name="T26" fmla="*/ 2147483646 w 974"/>
                <a:gd name="T27" fmla="*/ 2147483646 h 1160"/>
                <a:gd name="T28" fmla="*/ 2147483646 w 974"/>
                <a:gd name="T29" fmla="*/ 2147483646 h 1160"/>
                <a:gd name="T30" fmla="*/ 2147483646 w 974"/>
                <a:gd name="T31" fmla="*/ 2147483646 h 1160"/>
                <a:gd name="T32" fmla="*/ 2147483646 w 974"/>
                <a:gd name="T33" fmla="*/ 2147483646 h 1160"/>
                <a:gd name="T34" fmla="*/ 2147483646 w 974"/>
                <a:gd name="T35" fmla="*/ 2147483646 h 1160"/>
                <a:gd name="T36" fmla="*/ 2147483646 w 974"/>
                <a:gd name="T37" fmla="*/ 2147483646 h 1160"/>
                <a:gd name="T38" fmla="*/ 2147483646 w 974"/>
                <a:gd name="T39" fmla="*/ 2147483646 h 1160"/>
                <a:gd name="T40" fmla="*/ 2147483646 w 974"/>
                <a:gd name="T41" fmla="*/ 2147483646 h 1160"/>
                <a:gd name="T42" fmla="*/ 2147483646 w 974"/>
                <a:gd name="T43" fmla="*/ 2147483646 h 1160"/>
                <a:gd name="T44" fmla="*/ 2147483646 w 974"/>
                <a:gd name="T45" fmla="*/ 2147483646 h 1160"/>
                <a:gd name="T46" fmla="*/ 2147483646 w 974"/>
                <a:gd name="T47" fmla="*/ 2147483646 h 1160"/>
                <a:gd name="T48" fmla="*/ 2147483646 w 974"/>
                <a:gd name="T49" fmla="*/ 2147483646 h 1160"/>
                <a:gd name="T50" fmla="*/ 2147483646 w 974"/>
                <a:gd name="T51" fmla="*/ 2147483646 h 1160"/>
                <a:gd name="T52" fmla="*/ 2147483646 w 974"/>
                <a:gd name="T53" fmla="*/ 2147483646 h 1160"/>
                <a:gd name="T54" fmla="*/ 2147483646 w 974"/>
                <a:gd name="T55" fmla="*/ 2147483646 h 1160"/>
                <a:gd name="T56" fmla="*/ 2147483646 w 974"/>
                <a:gd name="T57" fmla="*/ 2147483646 h 1160"/>
                <a:gd name="T58" fmla="*/ 2147483646 w 974"/>
                <a:gd name="T59" fmla="*/ 2147483646 h 1160"/>
                <a:gd name="T60" fmla="*/ 2147483646 w 974"/>
                <a:gd name="T61" fmla="*/ 2147483646 h 1160"/>
                <a:gd name="T62" fmla="*/ 2147483646 w 974"/>
                <a:gd name="T63" fmla="*/ 2147483646 h 1160"/>
                <a:gd name="T64" fmla="*/ 2147483646 w 974"/>
                <a:gd name="T65" fmla="*/ 2147483646 h 11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74" h="1160">
                  <a:moveTo>
                    <a:pt x="974" y="94"/>
                  </a:moveTo>
                  <a:lnTo>
                    <a:pt x="974" y="94"/>
                  </a:lnTo>
                  <a:cubicBezTo>
                    <a:pt x="969" y="62"/>
                    <a:pt x="941" y="0"/>
                    <a:pt x="870" y="0"/>
                  </a:cubicBezTo>
                  <a:lnTo>
                    <a:pt x="145" y="0"/>
                  </a:lnTo>
                  <a:cubicBezTo>
                    <a:pt x="113" y="0"/>
                    <a:pt x="66" y="25"/>
                    <a:pt x="66" y="94"/>
                  </a:cubicBezTo>
                  <a:lnTo>
                    <a:pt x="66" y="218"/>
                  </a:lnTo>
                  <a:cubicBezTo>
                    <a:pt x="35" y="235"/>
                    <a:pt x="0" y="267"/>
                    <a:pt x="0" y="314"/>
                  </a:cubicBezTo>
                  <a:lnTo>
                    <a:pt x="0" y="1100"/>
                  </a:lnTo>
                  <a:cubicBezTo>
                    <a:pt x="0" y="1118"/>
                    <a:pt x="15" y="1133"/>
                    <a:pt x="33" y="1133"/>
                  </a:cubicBezTo>
                  <a:lnTo>
                    <a:pt x="518" y="1133"/>
                  </a:lnTo>
                  <a:cubicBezTo>
                    <a:pt x="528" y="1149"/>
                    <a:pt x="547" y="1160"/>
                    <a:pt x="568" y="1160"/>
                  </a:cubicBezTo>
                  <a:cubicBezTo>
                    <a:pt x="600" y="1160"/>
                    <a:pt x="627" y="1134"/>
                    <a:pt x="627" y="1101"/>
                  </a:cubicBezTo>
                  <a:cubicBezTo>
                    <a:pt x="627" y="1069"/>
                    <a:pt x="600" y="1042"/>
                    <a:pt x="568" y="1042"/>
                  </a:cubicBezTo>
                  <a:cubicBezTo>
                    <a:pt x="548" y="1042"/>
                    <a:pt x="531" y="1052"/>
                    <a:pt x="520" y="1067"/>
                  </a:cubicBezTo>
                  <a:lnTo>
                    <a:pt x="66" y="1067"/>
                  </a:lnTo>
                  <a:lnTo>
                    <a:pt x="66" y="314"/>
                  </a:lnTo>
                  <a:cubicBezTo>
                    <a:pt x="66" y="288"/>
                    <a:pt x="110" y="271"/>
                    <a:pt x="110" y="271"/>
                  </a:cubicBezTo>
                  <a:cubicBezTo>
                    <a:pt x="124" y="266"/>
                    <a:pt x="133" y="254"/>
                    <a:pt x="133" y="240"/>
                  </a:cubicBezTo>
                  <a:lnTo>
                    <a:pt x="133" y="94"/>
                  </a:lnTo>
                  <a:cubicBezTo>
                    <a:pt x="133" y="82"/>
                    <a:pt x="135" y="67"/>
                    <a:pt x="145" y="66"/>
                  </a:cubicBezTo>
                  <a:lnTo>
                    <a:pt x="870" y="66"/>
                  </a:lnTo>
                  <a:cubicBezTo>
                    <a:pt x="897" y="66"/>
                    <a:pt x="906" y="93"/>
                    <a:pt x="908" y="103"/>
                  </a:cubicBezTo>
                  <a:lnTo>
                    <a:pt x="908" y="1028"/>
                  </a:lnTo>
                  <a:cubicBezTo>
                    <a:pt x="908" y="1067"/>
                    <a:pt x="888" y="1067"/>
                    <a:pt x="881" y="1067"/>
                  </a:cubicBezTo>
                  <a:lnTo>
                    <a:pt x="796" y="1067"/>
                  </a:lnTo>
                  <a:cubicBezTo>
                    <a:pt x="785" y="1052"/>
                    <a:pt x="768" y="1042"/>
                    <a:pt x="748" y="1042"/>
                  </a:cubicBezTo>
                  <a:cubicBezTo>
                    <a:pt x="716" y="1042"/>
                    <a:pt x="690" y="1069"/>
                    <a:pt x="690" y="1101"/>
                  </a:cubicBezTo>
                  <a:cubicBezTo>
                    <a:pt x="690" y="1134"/>
                    <a:pt x="716" y="1160"/>
                    <a:pt x="748" y="1160"/>
                  </a:cubicBezTo>
                  <a:cubicBezTo>
                    <a:pt x="769" y="1160"/>
                    <a:pt x="787" y="1149"/>
                    <a:pt x="798" y="1133"/>
                  </a:cubicBezTo>
                  <a:lnTo>
                    <a:pt x="881" y="1133"/>
                  </a:lnTo>
                  <a:cubicBezTo>
                    <a:pt x="927" y="1133"/>
                    <a:pt x="974" y="1101"/>
                    <a:pt x="974" y="1028"/>
                  </a:cubicBezTo>
                  <a:lnTo>
                    <a:pt x="974" y="99"/>
                  </a:lnTo>
                  <a:cubicBezTo>
                    <a:pt x="974" y="98"/>
                    <a:pt x="974" y="96"/>
                    <a:pt x="974" y="94"/>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29" name="Freeform 49">
              <a:extLst>
                <a:ext uri="{FF2B5EF4-FFF2-40B4-BE49-F238E27FC236}">
                  <a16:creationId xmlns="" xmlns:a14="http://schemas.microsoft.com/office/drawing/2010/main" xmlns:p14="http://schemas.microsoft.com/office/powerpoint/2010/main" xmlns:a16="http://schemas.microsoft.com/office/drawing/2014/main" id="{C0DA718C-F722-497E-A474-7EDEBB26B708}"/>
                </a:ext>
              </a:extLst>
            </p:cNvPr>
            <p:cNvSpPr>
              <a:spLocks noEditPoints="1"/>
            </p:cNvSpPr>
            <p:nvPr/>
          </p:nvSpPr>
          <p:spPr bwMode="auto">
            <a:xfrm>
              <a:off x="4522788" y="1827213"/>
              <a:ext cx="230188" cy="165100"/>
            </a:xfrm>
            <a:custGeom>
              <a:avLst/>
              <a:gdLst>
                <a:gd name="T0" fmla="*/ 2147483646 w 548"/>
                <a:gd name="T1" fmla="*/ 2147483646 h 393"/>
                <a:gd name="T2" fmla="*/ 2147483646 w 548"/>
                <a:gd name="T3" fmla="*/ 2147483646 h 393"/>
                <a:gd name="T4" fmla="*/ 2147483646 w 548"/>
                <a:gd name="T5" fmla="*/ 2147483646 h 393"/>
                <a:gd name="T6" fmla="*/ 2147483646 w 548"/>
                <a:gd name="T7" fmla="*/ 2147483646 h 393"/>
                <a:gd name="T8" fmla="*/ 2147483646 w 548"/>
                <a:gd name="T9" fmla="*/ 2147483646 h 393"/>
                <a:gd name="T10" fmla="*/ 2147483646 w 548"/>
                <a:gd name="T11" fmla="*/ 2147483646 h 393"/>
                <a:gd name="T12" fmla="*/ 2147483646 w 548"/>
                <a:gd name="T13" fmla="*/ 2147483646 h 393"/>
                <a:gd name="T14" fmla="*/ 2147483646 w 548"/>
                <a:gd name="T15" fmla="*/ 2147483646 h 393"/>
                <a:gd name="T16" fmla="*/ 2147483646 w 548"/>
                <a:gd name="T17" fmla="*/ 2147483646 h 393"/>
                <a:gd name="T18" fmla="*/ 2147483646 w 548"/>
                <a:gd name="T19" fmla="*/ 0 h 393"/>
                <a:gd name="T20" fmla="*/ 2147483646 w 548"/>
                <a:gd name="T21" fmla="*/ 0 h 393"/>
                <a:gd name="T22" fmla="*/ 0 w 548"/>
                <a:gd name="T23" fmla="*/ 2147483646 h 393"/>
                <a:gd name="T24" fmla="*/ 0 w 548"/>
                <a:gd name="T25" fmla="*/ 2147483646 h 393"/>
                <a:gd name="T26" fmla="*/ 2147483646 w 548"/>
                <a:gd name="T27" fmla="*/ 2147483646 h 393"/>
                <a:gd name="T28" fmla="*/ 2147483646 w 548"/>
                <a:gd name="T29" fmla="*/ 2147483646 h 393"/>
                <a:gd name="T30" fmla="*/ 2147483646 w 548"/>
                <a:gd name="T31" fmla="*/ 2147483646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8" h="393">
                  <a:moveTo>
                    <a:pt x="481" y="326"/>
                  </a:moveTo>
                  <a:lnTo>
                    <a:pt x="481" y="326"/>
                  </a:lnTo>
                  <a:lnTo>
                    <a:pt x="67" y="326"/>
                  </a:lnTo>
                  <a:lnTo>
                    <a:pt x="67" y="67"/>
                  </a:lnTo>
                  <a:lnTo>
                    <a:pt x="481" y="67"/>
                  </a:lnTo>
                  <a:lnTo>
                    <a:pt x="481" y="326"/>
                  </a:lnTo>
                  <a:close/>
                  <a:moveTo>
                    <a:pt x="548" y="360"/>
                  </a:moveTo>
                  <a:lnTo>
                    <a:pt x="548" y="360"/>
                  </a:lnTo>
                  <a:lnTo>
                    <a:pt x="548" y="33"/>
                  </a:lnTo>
                  <a:cubicBezTo>
                    <a:pt x="548" y="15"/>
                    <a:pt x="533" y="0"/>
                    <a:pt x="515" y="0"/>
                  </a:cubicBezTo>
                  <a:lnTo>
                    <a:pt x="33" y="0"/>
                  </a:lnTo>
                  <a:cubicBezTo>
                    <a:pt x="15" y="0"/>
                    <a:pt x="0" y="15"/>
                    <a:pt x="0" y="33"/>
                  </a:cubicBezTo>
                  <a:lnTo>
                    <a:pt x="0" y="360"/>
                  </a:lnTo>
                  <a:cubicBezTo>
                    <a:pt x="0" y="378"/>
                    <a:pt x="15" y="393"/>
                    <a:pt x="33" y="393"/>
                  </a:cubicBezTo>
                  <a:lnTo>
                    <a:pt x="515" y="393"/>
                  </a:lnTo>
                  <a:cubicBezTo>
                    <a:pt x="533" y="393"/>
                    <a:pt x="548" y="378"/>
                    <a:pt x="548" y="36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0" name="Freeform 50">
              <a:extLst>
                <a:ext uri="{FF2B5EF4-FFF2-40B4-BE49-F238E27FC236}">
                  <a16:creationId xmlns="" xmlns:a14="http://schemas.microsoft.com/office/drawing/2010/main" xmlns:p14="http://schemas.microsoft.com/office/powerpoint/2010/main" xmlns:a16="http://schemas.microsoft.com/office/drawing/2014/main" id="{1E5D22DA-8C3B-4BB9-9323-8229CCAD37B0}"/>
                </a:ext>
              </a:extLst>
            </p:cNvPr>
            <p:cNvSpPr>
              <a:spLocks/>
            </p:cNvSpPr>
            <p:nvPr/>
          </p:nvSpPr>
          <p:spPr bwMode="auto">
            <a:xfrm>
              <a:off x="4530725" y="2032000"/>
              <a:ext cx="58738" cy="58738"/>
            </a:xfrm>
            <a:custGeom>
              <a:avLst/>
              <a:gdLst>
                <a:gd name="T0" fmla="*/ 2147483646 w 140"/>
                <a:gd name="T1" fmla="*/ 0 h 140"/>
                <a:gd name="T2" fmla="*/ 2147483646 w 140"/>
                <a:gd name="T3" fmla="*/ 0 h 140"/>
                <a:gd name="T4" fmla="*/ 0 w 140"/>
                <a:gd name="T5" fmla="*/ 0 h 140"/>
                <a:gd name="T6" fmla="*/ 0 w 140"/>
                <a:gd name="T7" fmla="*/ 2147483646 h 140"/>
                <a:gd name="T8" fmla="*/ 2147483646 w 140"/>
                <a:gd name="T9" fmla="*/ 2147483646 h 140"/>
                <a:gd name="T10" fmla="*/ 2147483646 w 140"/>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140" y="0"/>
                  </a:moveTo>
                  <a:lnTo>
                    <a:pt x="140" y="0"/>
                  </a:lnTo>
                  <a:lnTo>
                    <a:pt x="0" y="0"/>
                  </a:lnTo>
                  <a:lnTo>
                    <a:pt x="0" y="140"/>
                  </a:lnTo>
                  <a:lnTo>
                    <a:pt x="140" y="140"/>
                  </a:lnTo>
                  <a:lnTo>
                    <a:pt x="140"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1" name="Freeform 51">
              <a:extLst>
                <a:ext uri="{FF2B5EF4-FFF2-40B4-BE49-F238E27FC236}">
                  <a16:creationId xmlns="" xmlns:a14="http://schemas.microsoft.com/office/drawing/2010/main" xmlns:p14="http://schemas.microsoft.com/office/powerpoint/2010/main" xmlns:a16="http://schemas.microsoft.com/office/drawing/2014/main" id="{DBFF3A80-B8C5-457F-8F4D-6B4F6D0B3569}"/>
                </a:ext>
              </a:extLst>
            </p:cNvPr>
            <p:cNvSpPr>
              <a:spLocks/>
            </p:cNvSpPr>
            <p:nvPr/>
          </p:nvSpPr>
          <p:spPr bwMode="auto">
            <a:xfrm>
              <a:off x="4530725" y="2119313"/>
              <a:ext cx="58738" cy="58738"/>
            </a:xfrm>
            <a:custGeom>
              <a:avLst/>
              <a:gdLst>
                <a:gd name="T0" fmla="*/ 0 w 140"/>
                <a:gd name="T1" fmla="*/ 2147483646 h 140"/>
                <a:gd name="T2" fmla="*/ 0 w 140"/>
                <a:gd name="T3" fmla="*/ 2147483646 h 140"/>
                <a:gd name="T4" fmla="*/ 2147483646 w 140"/>
                <a:gd name="T5" fmla="*/ 2147483646 h 140"/>
                <a:gd name="T6" fmla="*/ 2147483646 w 140"/>
                <a:gd name="T7" fmla="*/ 0 h 140"/>
                <a:gd name="T8" fmla="*/ 0 w 140"/>
                <a:gd name="T9" fmla="*/ 0 h 140"/>
                <a:gd name="T10" fmla="*/ 0 w 140"/>
                <a:gd name="T11" fmla="*/ 2147483646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0" y="140"/>
                  </a:moveTo>
                  <a:lnTo>
                    <a:pt x="0" y="140"/>
                  </a:lnTo>
                  <a:lnTo>
                    <a:pt x="140" y="140"/>
                  </a:lnTo>
                  <a:lnTo>
                    <a:pt x="140" y="0"/>
                  </a:lnTo>
                  <a:lnTo>
                    <a:pt x="0" y="0"/>
                  </a:lnTo>
                  <a:lnTo>
                    <a:pt x="0" y="1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2" name="Freeform 52">
              <a:extLst>
                <a:ext uri="{FF2B5EF4-FFF2-40B4-BE49-F238E27FC236}">
                  <a16:creationId xmlns="" xmlns:a14="http://schemas.microsoft.com/office/drawing/2010/main" xmlns:p14="http://schemas.microsoft.com/office/powerpoint/2010/main" xmlns:a16="http://schemas.microsoft.com/office/drawing/2014/main" id="{EA50CCDF-4499-44E4-AA6C-BCBBC6810D72}"/>
                </a:ext>
              </a:extLst>
            </p:cNvPr>
            <p:cNvSpPr>
              <a:spLocks/>
            </p:cNvSpPr>
            <p:nvPr/>
          </p:nvSpPr>
          <p:spPr bwMode="auto">
            <a:xfrm>
              <a:off x="4630738" y="2032000"/>
              <a:ext cx="58738" cy="58738"/>
            </a:xfrm>
            <a:custGeom>
              <a:avLst/>
              <a:gdLst>
                <a:gd name="T0" fmla="*/ 2147483646 w 140"/>
                <a:gd name="T1" fmla="*/ 0 h 140"/>
                <a:gd name="T2" fmla="*/ 2147483646 w 140"/>
                <a:gd name="T3" fmla="*/ 0 h 140"/>
                <a:gd name="T4" fmla="*/ 0 w 140"/>
                <a:gd name="T5" fmla="*/ 0 h 140"/>
                <a:gd name="T6" fmla="*/ 0 w 140"/>
                <a:gd name="T7" fmla="*/ 2147483646 h 140"/>
                <a:gd name="T8" fmla="*/ 2147483646 w 140"/>
                <a:gd name="T9" fmla="*/ 2147483646 h 140"/>
                <a:gd name="T10" fmla="*/ 2147483646 w 140"/>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140" y="0"/>
                  </a:moveTo>
                  <a:lnTo>
                    <a:pt x="140" y="0"/>
                  </a:lnTo>
                  <a:lnTo>
                    <a:pt x="0" y="0"/>
                  </a:lnTo>
                  <a:lnTo>
                    <a:pt x="0" y="140"/>
                  </a:lnTo>
                  <a:lnTo>
                    <a:pt x="140" y="140"/>
                  </a:lnTo>
                  <a:lnTo>
                    <a:pt x="140"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3" name="Freeform 53">
              <a:extLst>
                <a:ext uri="{FF2B5EF4-FFF2-40B4-BE49-F238E27FC236}">
                  <a16:creationId xmlns="" xmlns:a14="http://schemas.microsoft.com/office/drawing/2010/main" xmlns:p14="http://schemas.microsoft.com/office/powerpoint/2010/main" xmlns:a16="http://schemas.microsoft.com/office/drawing/2014/main" id="{A18328F1-9D5C-4D1D-8AB0-A26B088FD88B}"/>
                </a:ext>
              </a:extLst>
            </p:cNvPr>
            <p:cNvSpPr>
              <a:spLocks/>
            </p:cNvSpPr>
            <p:nvPr/>
          </p:nvSpPr>
          <p:spPr bwMode="auto">
            <a:xfrm>
              <a:off x="4630738" y="2119313"/>
              <a:ext cx="58738" cy="58738"/>
            </a:xfrm>
            <a:custGeom>
              <a:avLst/>
              <a:gdLst>
                <a:gd name="T0" fmla="*/ 0 w 140"/>
                <a:gd name="T1" fmla="*/ 2147483646 h 140"/>
                <a:gd name="T2" fmla="*/ 0 w 140"/>
                <a:gd name="T3" fmla="*/ 2147483646 h 140"/>
                <a:gd name="T4" fmla="*/ 2147483646 w 140"/>
                <a:gd name="T5" fmla="*/ 2147483646 h 140"/>
                <a:gd name="T6" fmla="*/ 2147483646 w 140"/>
                <a:gd name="T7" fmla="*/ 0 h 140"/>
                <a:gd name="T8" fmla="*/ 0 w 140"/>
                <a:gd name="T9" fmla="*/ 0 h 140"/>
                <a:gd name="T10" fmla="*/ 0 w 140"/>
                <a:gd name="T11" fmla="*/ 2147483646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0" y="140"/>
                  </a:moveTo>
                  <a:lnTo>
                    <a:pt x="0" y="140"/>
                  </a:lnTo>
                  <a:lnTo>
                    <a:pt x="140" y="140"/>
                  </a:lnTo>
                  <a:lnTo>
                    <a:pt x="140" y="0"/>
                  </a:lnTo>
                  <a:lnTo>
                    <a:pt x="0" y="0"/>
                  </a:lnTo>
                  <a:lnTo>
                    <a:pt x="0" y="1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4" name="Freeform 54">
              <a:extLst>
                <a:ext uri="{FF2B5EF4-FFF2-40B4-BE49-F238E27FC236}">
                  <a16:creationId xmlns="" xmlns:a14="http://schemas.microsoft.com/office/drawing/2010/main" xmlns:p14="http://schemas.microsoft.com/office/powerpoint/2010/main" xmlns:a16="http://schemas.microsoft.com/office/drawing/2014/main" id="{707F0BB8-EF4D-4A6E-BC23-D9A34EBBB9B3}"/>
                </a:ext>
              </a:extLst>
            </p:cNvPr>
            <p:cNvSpPr>
              <a:spLocks/>
            </p:cNvSpPr>
            <p:nvPr/>
          </p:nvSpPr>
          <p:spPr bwMode="auto">
            <a:xfrm>
              <a:off x="4732338" y="2032000"/>
              <a:ext cx="58738" cy="58738"/>
            </a:xfrm>
            <a:custGeom>
              <a:avLst/>
              <a:gdLst>
                <a:gd name="T0" fmla="*/ 0 w 140"/>
                <a:gd name="T1" fmla="*/ 2147483646 h 140"/>
                <a:gd name="T2" fmla="*/ 0 w 140"/>
                <a:gd name="T3" fmla="*/ 2147483646 h 140"/>
                <a:gd name="T4" fmla="*/ 2147483646 w 140"/>
                <a:gd name="T5" fmla="*/ 2147483646 h 140"/>
                <a:gd name="T6" fmla="*/ 2147483646 w 140"/>
                <a:gd name="T7" fmla="*/ 0 h 140"/>
                <a:gd name="T8" fmla="*/ 0 w 140"/>
                <a:gd name="T9" fmla="*/ 0 h 140"/>
                <a:gd name="T10" fmla="*/ 0 w 140"/>
                <a:gd name="T11" fmla="*/ 2147483646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0" y="140"/>
                  </a:moveTo>
                  <a:lnTo>
                    <a:pt x="0" y="140"/>
                  </a:lnTo>
                  <a:lnTo>
                    <a:pt x="140" y="140"/>
                  </a:lnTo>
                  <a:lnTo>
                    <a:pt x="140" y="0"/>
                  </a:lnTo>
                  <a:lnTo>
                    <a:pt x="0" y="0"/>
                  </a:lnTo>
                  <a:lnTo>
                    <a:pt x="0" y="1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5" name="Freeform 55">
              <a:extLst>
                <a:ext uri="{FF2B5EF4-FFF2-40B4-BE49-F238E27FC236}">
                  <a16:creationId xmlns="" xmlns:a14="http://schemas.microsoft.com/office/drawing/2010/main" xmlns:p14="http://schemas.microsoft.com/office/powerpoint/2010/main" xmlns:a16="http://schemas.microsoft.com/office/drawing/2014/main" id="{37165F2E-555F-41B5-8AE3-1ADE9A629EE3}"/>
                </a:ext>
              </a:extLst>
            </p:cNvPr>
            <p:cNvSpPr>
              <a:spLocks/>
            </p:cNvSpPr>
            <p:nvPr/>
          </p:nvSpPr>
          <p:spPr bwMode="auto">
            <a:xfrm>
              <a:off x="4732338" y="2119313"/>
              <a:ext cx="58738" cy="58738"/>
            </a:xfrm>
            <a:custGeom>
              <a:avLst/>
              <a:gdLst>
                <a:gd name="T0" fmla="*/ 2147483646 w 140"/>
                <a:gd name="T1" fmla="*/ 0 h 140"/>
                <a:gd name="T2" fmla="*/ 2147483646 w 140"/>
                <a:gd name="T3" fmla="*/ 0 h 140"/>
                <a:gd name="T4" fmla="*/ 0 w 140"/>
                <a:gd name="T5" fmla="*/ 0 h 140"/>
                <a:gd name="T6" fmla="*/ 0 w 140"/>
                <a:gd name="T7" fmla="*/ 2147483646 h 140"/>
                <a:gd name="T8" fmla="*/ 2147483646 w 140"/>
                <a:gd name="T9" fmla="*/ 2147483646 h 140"/>
                <a:gd name="T10" fmla="*/ 2147483646 w 140"/>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 h="140">
                  <a:moveTo>
                    <a:pt x="140" y="0"/>
                  </a:moveTo>
                  <a:lnTo>
                    <a:pt x="140" y="0"/>
                  </a:lnTo>
                  <a:lnTo>
                    <a:pt x="0" y="0"/>
                  </a:lnTo>
                  <a:lnTo>
                    <a:pt x="0" y="140"/>
                  </a:lnTo>
                  <a:lnTo>
                    <a:pt x="140" y="140"/>
                  </a:lnTo>
                  <a:lnTo>
                    <a:pt x="140"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6" name="Freeform 56">
              <a:extLst>
                <a:ext uri="{FF2B5EF4-FFF2-40B4-BE49-F238E27FC236}">
                  <a16:creationId xmlns="" xmlns:a14="http://schemas.microsoft.com/office/drawing/2010/main" xmlns:p14="http://schemas.microsoft.com/office/powerpoint/2010/main" xmlns:a16="http://schemas.microsoft.com/office/drawing/2014/main" id="{4BA6FA54-8717-433D-B890-35FAEB3345DE}"/>
                </a:ext>
              </a:extLst>
            </p:cNvPr>
            <p:cNvSpPr>
              <a:spLocks/>
            </p:cNvSpPr>
            <p:nvPr/>
          </p:nvSpPr>
          <p:spPr bwMode="auto">
            <a:xfrm>
              <a:off x="4770438" y="1841500"/>
              <a:ext cx="23813" cy="23813"/>
            </a:xfrm>
            <a:custGeom>
              <a:avLst/>
              <a:gdLst>
                <a:gd name="T0" fmla="*/ 0 w 57"/>
                <a:gd name="T1" fmla="*/ 2147483646 h 57"/>
                <a:gd name="T2" fmla="*/ 0 w 57"/>
                <a:gd name="T3" fmla="*/ 2147483646 h 57"/>
                <a:gd name="T4" fmla="*/ 2147483646 w 57"/>
                <a:gd name="T5" fmla="*/ 2147483646 h 57"/>
                <a:gd name="T6" fmla="*/ 2147483646 w 57"/>
                <a:gd name="T7" fmla="*/ 0 h 57"/>
                <a:gd name="T8" fmla="*/ 0 w 57"/>
                <a:gd name="T9" fmla="*/ 0 h 57"/>
                <a:gd name="T10" fmla="*/ 0 w 57"/>
                <a:gd name="T11" fmla="*/ 2147483646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57">
                  <a:moveTo>
                    <a:pt x="0" y="57"/>
                  </a:moveTo>
                  <a:lnTo>
                    <a:pt x="0" y="57"/>
                  </a:lnTo>
                  <a:lnTo>
                    <a:pt x="57" y="57"/>
                  </a:lnTo>
                  <a:lnTo>
                    <a:pt x="57" y="0"/>
                  </a:lnTo>
                  <a:lnTo>
                    <a:pt x="0" y="0"/>
                  </a:lnTo>
                  <a:lnTo>
                    <a:pt x="0" y="57"/>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7" name="Freeform 57">
              <a:extLst>
                <a:ext uri="{FF2B5EF4-FFF2-40B4-BE49-F238E27FC236}">
                  <a16:creationId xmlns="" xmlns:a14="http://schemas.microsoft.com/office/drawing/2010/main" xmlns:p14="http://schemas.microsoft.com/office/powerpoint/2010/main" xmlns:a16="http://schemas.microsoft.com/office/drawing/2014/main" id="{2BB0D82F-F698-4BBB-9128-B251E852DEEE}"/>
                </a:ext>
              </a:extLst>
            </p:cNvPr>
            <p:cNvSpPr>
              <a:spLocks/>
            </p:cNvSpPr>
            <p:nvPr/>
          </p:nvSpPr>
          <p:spPr bwMode="auto">
            <a:xfrm>
              <a:off x="4770438" y="1909763"/>
              <a:ext cx="47625" cy="44450"/>
            </a:xfrm>
            <a:custGeom>
              <a:avLst/>
              <a:gdLst>
                <a:gd name="T0" fmla="*/ 0 w 114"/>
                <a:gd name="T1" fmla="*/ 2147483646 h 107"/>
                <a:gd name="T2" fmla="*/ 0 w 114"/>
                <a:gd name="T3" fmla="*/ 2147483646 h 107"/>
                <a:gd name="T4" fmla="*/ 0 w 114"/>
                <a:gd name="T5" fmla="*/ 2147483646 h 107"/>
                <a:gd name="T6" fmla="*/ 2147483646 w 114"/>
                <a:gd name="T7" fmla="*/ 2147483646 h 107"/>
                <a:gd name="T8" fmla="*/ 2147483646 w 114"/>
                <a:gd name="T9" fmla="*/ 2147483646 h 107"/>
                <a:gd name="T10" fmla="*/ 2147483646 w 114"/>
                <a:gd name="T11" fmla="*/ 2147483646 h 107"/>
                <a:gd name="T12" fmla="*/ 2147483646 w 114"/>
                <a:gd name="T13" fmla="*/ 0 h 107"/>
                <a:gd name="T14" fmla="*/ 2147483646 w 114"/>
                <a:gd name="T15" fmla="*/ 0 h 107"/>
                <a:gd name="T16" fmla="*/ 2147483646 w 114"/>
                <a:gd name="T17" fmla="*/ 2147483646 h 107"/>
                <a:gd name="T18" fmla="*/ 0 w 114"/>
                <a:gd name="T19" fmla="*/ 2147483646 h 1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07">
                  <a:moveTo>
                    <a:pt x="0" y="50"/>
                  </a:moveTo>
                  <a:lnTo>
                    <a:pt x="0" y="50"/>
                  </a:lnTo>
                  <a:lnTo>
                    <a:pt x="0" y="107"/>
                  </a:lnTo>
                  <a:lnTo>
                    <a:pt x="57" y="107"/>
                  </a:lnTo>
                  <a:lnTo>
                    <a:pt x="57" y="57"/>
                  </a:lnTo>
                  <a:lnTo>
                    <a:pt x="114" y="57"/>
                  </a:lnTo>
                  <a:lnTo>
                    <a:pt x="114" y="0"/>
                  </a:lnTo>
                  <a:lnTo>
                    <a:pt x="57" y="0"/>
                  </a:lnTo>
                  <a:lnTo>
                    <a:pt x="57" y="50"/>
                  </a:lnTo>
                  <a:lnTo>
                    <a:pt x="0" y="5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8" name="Freeform 58">
              <a:extLst>
                <a:ext uri="{FF2B5EF4-FFF2-40B4-BE49-F238E27FC236}">
                  <a16:creationId xmlns="" xmlns:a14="http://schemas.microsoft.com/office/drawing/2010/main" xmlns:p14="http://schemas.microsoft.com/office/powerpoint/2010/main" xmlns:a16="http://schemas.microsoft.com/office/drawing/2014/main" id="{B66E063E-F654-4E31-B39F-42C72BB175CE}"/>
                </a:ext>
              </a:extLst>
            </p:cNvPr>
            <p:cNvSpPr>
              <a:spLocks/>
            </p:cNvSpPr>
            <p:nvPr/>
          </p:nvSpPr>
          <p:spPr bwMode="auto">
            <a:xfrm>
              <a:off x="4770438" y="1865313"/>
              <a:ext cx="47625" cy="44450"/>
            </a:xfrm>
            <a:custGeom>
              <a:avLst/>
              <a:gdLst>
                <a:gd name="T0" fmla="*/ 2147483646 w 114"/>
                <a:gd name="T1" fmla="*/ 2147483646 h 106"/>
                <a:gd name="T2" fmla="*/ 2147483646 w 114"/>
                <a:gd name="T3" fmla="*/ 2147483646 h 106"/>
                <a:gd name="T4" fmla="*/ 2147483646 w 114"/>
                <a:gd name="T5" fmla="*/ 0 h 106"/>
                <a:gd name="T6" fmla="*/ 2147483646 w 114"/>
                <a:gd name="T7" fmla="*/ 0 h 106"/>
                <a:gd name="T8" fmla="*/ 2147483646 w 114"/>
                <a:gd name="T9" fmla="*/ 2147483646 h 106"/>
                <a:gd name="T10" fmla="*/ 0 w 114"/>
                <a:gd name="T11" fmla="*/ 2147483646 h 106"/>
                <a:gd name="T12" fmla="*/ 0 w 114"/>
                <a:gd name="T13" fmla="*/ 2147483646 h 106"/>
                <a:gd name="T14" fmla="*/ 2147483646 w 114"/>
                <a:gd name="T15" fmla="*/ 2147483646 h 106"/>
                <a:gd name="T16" fmla="*/ 2147483646 w 114"/>
                <a:gd name="T17" fmla="*/ 2147483646 h 106"/>
                <a:gd name="T18" fmla="*/ 2147483646 w 114"/>
                <a:gd name="T19" fmla="*/ 2147483646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06">
                  <a:moveTo>
                    <a:pt x="114" y="57"/>
                  </a:moveTo>
                  <a:lnTo>
                    <a:pt x="114" y="57"/>
                  </a:lnTo>
                  <a:lnTo>
                    <a:pt x="114" y="0"/>
                  </a:lnTo>
                  <a:lnTo>
                    <a:pt x="57" y="0"/>
                  </a:lnTo>
                  <a:lnTo>
                    <a:pt x="57" y="50"/>
                  </a:lnTo>
                  <a:lnTo>
                    <a:pt x="0" y="50"/>
                  </a:lnTo>
                  <a:lnTo>
                    <a:pt x="0" y="106"/>
                  </a:lnTo>
                  <a:lnTo>
                    <a:pt x="57" y="106"/>
                  </a:lnTo>
                  <a:lnTo>
                    <a:pt x="57" y="57"/>
                  </a:lnTo>
                  <a:lnTo>
                    <a:pt x="114" y="57"/>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sp>
          <p:nvSpPr>
            <p:cNvPr id="139" name="Freeform 59">
              <a:extLst>
                <a:ext uri="{FF2B5EF4-FFF2-40B4-BE49-F238E27FC236}">
                  <a16:creationId xmlns="" xmlns:a14="http://schemas.microsoft.com/office/drawing/2010/main" xmlns:p14="http://schemas.microsoft.com/office/powerpoint/2010/main" xmlns:a16="http://schemas.microsoft.com/office/drawing/2014/main" id="{9A64E778-799B-46BA-8917-8FD7280F1943}"/>
                </a:ext>
              </a:extLst>
            </p:cNvPr>
            <p:cNvSpPr>
              <a:spLocks/>
            </p:cNvSpPr>
            <p:nvPr/>
          </p:nvSpPr>
          <p:spPr bwMode="auto">
            <a:xfrm>
              <a:off x="4794250" y="1954213"/>
              <a:ext cx="23813" cy="23813"/>
            </a:xfrm>
            <a:custGeom>
              <a:avLst/>
              <a:gdLst>
                <a:gd name="T0" fmla="*/ 2147483646 w 57"/>
                <a:gd name="T1" fmla="*/ 0 h 57"/>
                <a:gd name="T2" fmla="*/ 2147483646 w 57"/>
                <a:gd name="T3" fmla="*/ 0 h 57"/>
                <a:gd name="T4" fmla="*/ 0 w 57"/>
                <a:gd name="T5" fmla="*/ 0 h 57"/>
                <a:gd name="T6" fmla="*/ 0 w 57"/>
                <a:gd name="T7" fmla="*/ 2147483646 h 57"/>
                <a:gd name="T8" fmla="*/ 2147483646 w 57"/>
                <a:gd name="T9" fmla="*/ 2147483646 h 57"/>
                <a:gd name="T10" fmla="*/ 2147483646 w 57"/>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57">
                  <a:moveTo>
                    <a:pt x="57" y="0"/>
                  </a:moveTo>
                  <a:lnTo>
                    <a:pt x="57" y="0"/>
                  </a:lnTo>
                  <a:lnTo>
                    <a:pt x="0" y="0"/>
                  </a:lnTo>
                  <a:lnTo>
                    <a:pt x="0" y="57"/>
                  </a:lnTo>
                  <a:lnTo>
                    <a:pt x="57" y="57"/>
                  </a:lnTo>
                  <a:lnTo>
                    <a:pt x="57" y="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sz="1600" dirty="0"/>
            </a:p>
          </p:txBody>
        </p:sp>
      </p:grpSp>
      <p:sp>
        <p:nvSpPr>
          <p:cNvPr id="140" name="Freeform 133">
            <a:extLst>
              <a:ext uri="{FF2B5EF4-FFF2-40B4-BE49-F238E27FC236}">
                <a16:creationId xmlns="" xmlns:a14="http://schemas.microsoft.com/office/drawing/2010/main" xmlns:p14="http://schemas.microsoft.com/office/powerpoint/2010/main" xmlns:a16="http://schemas.microsoft.com/office/drawing/2014/main" id="{D6040B63-859C-4DBD-A521-0A92D5C50F21}"/>
              </a:ext>
            </a:extLst>
          </p:cNvPr>
          <p:cNvSpPr>
            <a:spLocks noEditPoints="1"/>
          </p:cNvSpPr>
          <p:nvPr/>
        </p:nvSpPr>
        <p:spPr bwMode="auto">
          <a:xfrm>
            <a:off x="7191309" y="4148599"/>
            <a:ext cx="500384" cy="397228"/>
          </a:xfrm>
          <a:custGeom>
            <a:avLst/>
            <a:gdLst>
              <a:gd name="T0" fmla="*/ 2147483646 w 1550"/>
              <a:gd name="T1" fmla="*/ 2147483646 h 1207"/>
              <a:gd name="T2" fmla="*/ 2147483646 w 1550"/>
              <a:gd name="T3" fmla="*/ 2147483646 h 1207"/>
              <a:gd name="T4" fmla="*/ 2147483646 w 1550"/>
              <a:gd name="T5" fmla="*/ 2147483646 h 1207"/>
              <a:gd name="T6" fmla="*/ 2147483646 w 1550"/>
              <a:gd name="T7" fmla="*/ 2147483646 h 1207"/>
              <a:gd name="T8" fmla="*/ 2147483646 w 1550"/>
              <a:gd name="T9" fmla="*/ 2147483646 h 1207"/>
              <a:gd name="T10" fmla="*/ 2147483646 w 1550"/>
              <a:gd name="T11" fmla="*/ 2147483646 h 1207"/>
              <a:gd name="T12" fmla="*/ 2147483646 w 1550"/>
              <a:gd name="T13" fmla="*/ 2147483646 h 1207"/>
              <a:gd name="T14" fmla="*/ 2147483646 w 1550"/>
              <a:gd name="T15" fmla="*/ 2147483646 h 1207"/>
              <a:gd name="T16" fmla="*/ 2147483646 w 1550"/>
              <a:gd name="T17" fmla="*/ 2147483646 h 1207"/>
              <a:gd name="T18" fmla="*/ 2147483646 w 1550"/>
              <a:gd name="T19" fmla="*/ 2147483646 h 1207"/>
              <a:gd name="T20" fmla="*/ 2147483646 w 1550"/>
              <a:gd name="T21" fmla="*/ 2147483646 h 1207"/>
              <a:gd name="T22" fmla="*/ 2147483646 w 1550"/>
              <a:gd name="T23" fmla="*/ 2147483646 h 1207"/>
              <a:gd name="T24" fmla="*/ 2147483646 w 1550"/>
              <a:gd name="T25" fmla="*/ 2147483646 h 1207"/>
              <a:gd name="T26" fmla="*/ 2147483646 w 1550"/>
              <a:gd name="T27" fmla="*/ 2147483646 h 1207"/>
              <a:gd name="T28" fmla="*/ 2147483646 w 1550"/>
              <a:gd name="T29" fmla="*/ 2147483646 h 1207"/>
              <a:gd name="T30" fmla="*/ 2147483646 w 1550"/>
              <a:gd name="T31" fmla="*/ 2147483646 h 1207"/>
              <a:gd name="T32" fmla="*/ 2147483646 w 1550"/>
              <a:gd name="T33" fmla="*/ 2147483646 h 1207"/>
              <a:gd name="T34" fmla="*/ 2147483646 w 1550"/>
              <a:gd name="T35" fmla="*/ 2147483646 h 1207"/>
              <a:gd name="T36" fmla="*/ 2147483646 w 1550"/>
              <a:gd name="T37" fmla="*/ 2147483646 h 1207"/>
              <a:gd name="T38" fmla="*/ 2147483646 w 1550"/>
              <a:gd name="T39" fmla="*/ 2147483646 h 1207"/>
              <a:gd name="T40" fmla="*/ 2147483646 w 1550"/>
              <a:gd name="T41" fmla="*/ 2147483646 h 1207"/>
              <a:gd name="T42" fmla="*/ 2147483646 w 1550"/>
              <a:gd name="T43" fmla="*/ 2147483646 h 1207"/>
              <a:gd name="T44" fmla="*/ 2147483646 w 1550"/>
              <a:gd name="T45" fmla="*/ 2147483646 h 1207"/>
              <a:gd name="T46" fmla="*/ 2147483646 w 1550"/>
              <a:gd name="T47" fmla="*/ 2147483646 h 1207"/>
              <a:gd name="T48" fmla="*/ 2147483646 w 1550"/>
              <a:gd name="T49" fmla="*/ 2147483646 h 1207"/>
              <a:gd name="T50" fmla="*/ 2147483646 w 1550"/>
              <a:gd name="T51" fmla="*/ 2147483646 h 1207"/>
              <a:gd name="T52" fmla="*/ 2147483646 w 1550"/>
              <a:gd name="T53" fmla="*/ 2147483646 h 1207"/>
              <a:gd name="T54" fmla="*/ 2147483646 w 1550"/>
              <a:gd name="T55" fmla="*/ 2147483646 h 1207"/>
              <a:gd name="T56" fmla="*/ 2147483646 w 1550"/>
              <a:gd name="T57" fmla="*/ 2147483646 h 1207"/>
              <a:gd name="T58" fmla="*/ 2147483646 w 1550"/>
              <a:gd name="T59" fmla="*/ 2147483646 h 1207"/>
              <a:gd name="T60" fmla="*/ 2147483646 w 1550"/>
              <a:gd name="T61" fmla="*/ 2147483646 h 1207"/>
              <a:gd name="T62" fmla="*/ 2147483646 w 1550"/>
              <a:gd name="T63" fmla="*/ 2147483646 h 1207"/>
              <a:gd name="T64" fmla="*/ 2147483646 w 1550"/>
              <a:gd name="T65" fmla="*/ 2147483646 h 1207"/>
              <a:gd name="T66" fmla="*/ 2147483646 w 1550"/>
              <a:gd name="T67" fmla="*/ 2147483646 h 1207"/>
              <a:gd name="T68" fmla="*/ 2147483646 w 1550"/>
              <a:gd name="T69" fmla="*/ 2147483646 h 1207"/>
              <a:gd name="T70" fmla="*/ 2147483646 w 1550"/>
              <a:gd name="T71" fmla="*/ 2147483646 h 1207"/>
              <a:gd name="T72" fmla="*/ 2147483646 w 1550"/>
              <a:gd name="T73" fmla="*/ 2147483646 h 1207"/>
              <a:gd name="T74" fmla="*/ 2147483646 w 1550"/>
              <a:gd name="T75" fmla="*/ 2147483646 h 1207"/>
              <a:gd name="T76" fmla="*/ 2147483646 w 1550"/>
              <a:gd name="T77" fmla="*/ 2147483646 h 1207"/>
              <a:gd name="T78" fmla="*/ 2147483646 w 1550"/>
              <a:gd name="T79" fmla="*/ 2147483646 h 1207"/>
              <a:gd name="T80" fmla="*/ 2147483646 w 1550"/>
              <a:gd name="T81" fmla="*/ 2147483646 h 1207"/>
              <a:gd name="T82" fmla="*/ 2147483646 w 1550"/>
              <a:gd name="T83" fmla="*/ 2147483646 h 1207"/>
              <a:gd name="T84" fmla="*/ 2147483646 w 1550"/>
              <a:gd name="T85" fmla="*/ 2147483646 h 1207"/>
              <a:gd name="T86" fmla="*/ 2147483646 w 1550"/>
              <a:gd name="T87" fmla="*/ 2147483646 h 1207"/>
              <a:gd name="T88" fmla="*/ 2147483646 w 1550"/>
              <a:gd name="T89" fmla="*/ 2147483646 h 1207"/>
              <a:gd name="T90" fmla="*/ 2147483646 w 1550"/>
              <a:gd name="T91" fmla="*/ 2147483646 h 1207"/>
              <a:gd name="T92" fmla="*/ 2147483646 w 1550"/>
              <a:gd name="T93" fmla="*/ 2147483646 h 1207"/>
              <a:gd name="T94" fmla="*/ 2147483646 w 1550"/>
              <a:gd name="T95" fmla="*/ 2147483646 h 1207"/>
              <a:gd name="T96" fmla="*/ 2147483646 w 1550"/>
              <a:gd name="T97" fmla="*/ 2147483646 h 1207"/>
              <a:gd name="T98" fmla="*/ 2147483646 w 1550"/>
              <a:gd name="T99" fmla="*/ 2147483646 h 1207"/>
              <a:gd name="T100" fmla="*/ 2147483646 w 1550"/>
              <a:gd name="T101" fmla="*/ 2147483646 h 1207"/>
              <a:gd name="T102" fmla="*/ 2147483646 w 1550"/>
              <a:gd name="T103" fmla="*/ 2147483646 h 1207"/>
              <a:gd name="T104" fmla="*/ 2147483646 w 1550"/>
              <a:gd name="T105" fmla="*/ 2147483646 h 1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50"/>
              <a:gd name="T160" fmla="*/ 0 h 1207"/>
              <a:gd name="T161" fmla="*/ 1550 w 1550"/>
              <a:gd name="T162" fmla="*/ 1207 h 1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50" h="1207">
                <a:moveTo>
                  <a:pt x="314" y="546"/>
                </a:moveTo>
                <a:lnTo>
                  <a:pt x="314" y="546"/>
                </a:lnTo>
                <a:cubicBezTo>
                  <a:pt x="299" y="448"/>
                  <a:pt x="320" y="392"/>
                  <a:pt x="334" y="368"/>
                </a:cubicBezTo>
                <a:cubicBezTo>
                  <a:pt x="374" y="381"/>
                  <a:pt x="416" y="399"/>
                  <a:pt x="459" y="424"/>
                </a:cubicBezTo>
                <a:cubicBezTo>
                  <a:pt x="460" y="425"/>
                  <a:pt x="461" y="426"/>
                  <a:pt x="462" y="427"/>
                </a:cubicBezTo>
                <a:cubicBezTo>
                  <a:pt x="450" y="463"/>
                  <a:pt x="435" y="530"/>
                  <a:pt x="459" y="604"/>
                </a:cubicBezTo>
                <a:cubicBezTo>
                  <a:pt x="483" y="676"/>
                  <a:pt x="522" y="704"/>
                  <a:pt x="550" y="716"/>
                </a:cubicBezTo>
                <a:cubicBezTo>
                  <a:pt x="563" y="721"/>
                  <a:pt x="577" y="724"/>
                  <a:pt x="591" y="724"/>
                </a:cubicBezTo>
                <a:cubicBezTo>
                  <a:pt x="609" y="724"/>
                  <a:pt x="628" y="719"/>
                  <a:pt x="645" y="710"/>
                </a:cubicBezTo>
                <a:cubicBezTo>
                  <a:pt x="677" y="693"/>
                  <a:pt x="699" y="660"/>
                  <a:pt x="707" y="618"/>
                </a:cubicBezTo>
                <a:cubicBezTo>
                  <a:pt x="715" y="625"/>
                  <a:pt x="724" y="632"/>
                  <a:pt x="733" y="638"/>
                </a:cubicBezTo>
                <a:cubicBezTo>
                  <a:pt x="737" y="814"/>
                  <a:pt x="653" y="849"/>
                  <a:pt x="586" y="859"/>
                </a:cubicBezTo>
                <a:cubicBezTo>
                  <a:pt x="543" y="859"/>
                  <a:pt x="503" y="846"/>
                  <a:pt x="465" y="819"/>
                </a:cubicBezTo>
                <a:cubicBezTo>
                  <a:pt x="380" y="758"/>
                  <a:pt x="328" y="638"/>
                  <a:pt x="314" y="546"/>
                </a:cubicBezTo>
                <a:close/>
                <a:moveTo>
                  <a:pt x="72" y="385"/>
                </a:moveTo>
                <a:lnTo>
                  <a:pt x="72" y="385"/>
                </a:lnTo>
                <a:cubicBezTo>
                  <a:pt x="74" y="364"/>
                  <a:pt x="84" y="352"/>
                  <a:pt x="93" y="348"/>
                </a:cubicBezTo>
                <a:cubicBezTo>
                  <a:pt x="106" y="346"/>
                  <a:pt x="175" y="335"/>
                  <a:pt x="267" y="352"/>
                </a:cubicBezTo>
                <a:cubicBezTo>
                  <a:pt x="249" y="391"/>
                  <a:pt x="233" y="456"/>
                  <a:pt x="248" y="556"/>
                </a:cubicBezTo>
                <a:cubicBezTo>
                  <a:pt x="251" y="575"/>
                  <a:pt x="256" y="596"/>
                  <a:pt x="262" y="618"/>
                </a:cubicBezTo>
                <a:cubicBezTo>
                  <a:pt x="78" y="499"/>
                  <a:pt x="70" y="411"/>
                  <a:pt x="72" y="385"/>
                </a:cubicBezTo>
                <a:close/>
                <a:moveTo>
                  <a:pt x="614" y="651"/>
                </a:moveTo>
                <a:lnTo>
                  <a:pt x="614" y="651"/>
                </a:lnTo>
                <a:cubicBezTo>
                  <a:pt x="605" y="656"/>
                  <a:pt x="591" y="660"/>
                  <a:pt x="575" y="654"/>
                </a:cubicBezTo>
                <a:cubicBezTo>
                  <a:pt x="554" y="645"/>
                  <a:pt x="535" y="620"/>
                  <a:pt x="523" y="583"/>
                </a:cubicBezTo>
                <a:cubicBezTo>
                  <a:pt x="508" y="537"/>
                  <a:pt x="513" y="494"/>
                  <a:pt x="520" y="466"/>
                </a:cubicBezTo>
                <a:cubicBezTo>
                  <a:pt x="561" y="495"/>
                  <a:pt x="597" y="526"/>
                  <a:pt x="633" y="557"/>
                </a:cubicBezTo>
                <a:cubicBezTo>
                  <a:pt x="636" y="560"/>
                  <a:pt x="639" y="562"/>
                  <a:pt x="642" y="564"/>
                </a:cubicBezTo>
                <a:cubicBezTo>
                  <a:pt x="645" y="581"/>
                  <a:pt x="645" y="634"/>
                  <a:pt x="614" y="651"/>
                </a:cubicBezTo>
                <a:close/>
                <a:moveTo>
                  <a:pt x="932" y="111"/>
                </a:moveTo>
                <a:lnTo>
                  <a:pt x="932" y="111"/>
                </a:lnTo>
                <a:cubicBezTo>
                  <a:pt x="1089" y="71"/>
                  <a:pt x="1194" y="99"/>
                  <a:pt x="1298" y="210"/>
                </a:cubicBezTo>
                <a:cubicBezTo>
                  <a:pt x="1398" y="318"/>
                  <a:pt x="1385" y="489"/>
                  <a:pt x="1377" y="548"/>
                </a:cubicBezTo>
                <a:cubicBezTo>
                  <a:pt x="1364" y="551"/>
                  <a:pt x="1344" y="556"/>
                  <a:pt x="1321" y="561"/>
                </a:cubicBezTo>
                <a:cubicBezTo>
                  <a:pt x="1321" y="561"/>
                  <a:pt x="1321" y="561"/>
                  <a:pt x="1321" y="561"/>
                </a:cubicBezTo>
                <a:cubicBezTo>
                  <a:pt x="1225" y="583"/>
                  <a:pt x="1060" y="619"/>
                  <a:pt x="945" y="637"/>
                </a:cubicBezTo>
                <a:cubicBezTo>
                  <a:pt x="847" y="652"/>
                  <a:pt x="772" y="588"/>
                  <a:pt x="676" y="506"/>
                </a:cubicBezTo>
                <a:cubicBezTo>
                  <a:pt x="624" y="462"/>
                  <a:pt x="564" y="411"/>
                  <a:pt x="493" y="367"/>
                </a:cubicBezTo>
                <a:cubicBezTo>
                  <a:pt x="425" y="326"/>
                  <a:pt x="357" y="302"/>
                  <a:pt x="297" y="290"/>
                </a:cubicBezTo>
                <a:cubicBezTo>
                  <a:pt x="510" y="229"/>
                  <a:pt x="827" y="139"/>
                  <a:pt x="932" y="111"/>
                </a:cubicBezTo>
                <a:close/>
                <a:moveTo>
                  <a:pt x="1188" y="724"/>
                </a:moveTo>
                <a:lnTo>
                  <a:pt x="1188" y="724"/>
                </a:lnTo>
                <a:cubicBezTo>
                  <a:pt x="1180" y="726"/>
                  <a:pt x="1170" y="729"/>
                  <a:pt x="1158" y="731"/>
                </a:cubicBezTo>
                <a:lnTo>
                  <a:pt x="946" y="785"/>
                </a:lnTo>
                <a:cubicBezTo>
                  <a:pt x="875" y="802"/>
                  <a:pt x="812" y="817"/>
                  <a:pt x="757" y="829"/>
                </a:cubicBezTo>
                <a:cubicBezTo>
                  <a:pt x="782" y="790"/>
                  <a:pt x="796" y="739"/>
                  <a:pt x="799" y="678"/>
                </a:cubicBezTo>
                <a:cubicBezTo>
                  <a:pt x="835" y="695"/>
                  <a:pt x="873" y="706"/>
                  <a:pt x="915" y="706"/>
                </a:cubicBezTo>
                <a:cubicBezTo>
                  <a:pt x="928" y="706"/>
                  <a:pt x="941" y="705"/>
                  <a:pt x="956" y="703"/>
                </a:cubicBezTo>
                <a:cubicBezTo>
                  <a:pt x="1053" y="687"/>
                  <a:pt x="1186" y="659"/>
                  <a:pt x="1283" y="638"/>
                </a:cubicBezTo>
                <a:cubicBezTo>
                  <a:pt x="1269" y="674"/>
                  <a:pt x="1241" y="712"/>
                  <a:pt x="1188" y="724"/>
                </a:cubicBezTo>
                <a:close/>
                <a:moveTo>
                  <a:pt x="1517" y="864"/>
                </a:moveTo>
                <a:lnTo>
                  <a:pt x="1517" y="864"/>
                </a:lnTo>
                <a:cubicBezTo>
                  <a:pt x="1498" y="864"/>
                  <a:pt x="1483" y="879"/>
                  <a:pt x="1483" y="897"/>
                </a:cubicBezTo>
                <a:lnTo>
                  <a:pt x="1483" y="939"/>
                </a:lnTo>
                <a:lnTo>
                  <a:pt x="1096" y="939"/>
                </a:lnTo>
                <a:cubicBezTo>
                  <a:pt x="1088" y="939"/>
                  <a:pt x="1080" y="936"/>
                  <a:pt x="1064" y="910"/>
                </a:cubicBezTo>
                <a:lnTo>
                  <a:pt x="1021" y="834"/>
                </a:lnTo>
                <a:lnTo>
                  <a:pt x="1174" y="796"/>
                </a:lnTo>
                <a:cubicBezTo>
                  <a:pt x="1185" y="793"/>
                  <a:pt x="1195" y="791"/>
                  <a:pt x="1203" y="789"/>
                </a:cubicBezTo>
                <a:cubicBezTo>
                  <a:pt x="1282" y="771"/>
                  <a:pt x="1338" y="710"/>
                  <a:pt x="1358" y="621"/>
                </a:cubicBezTo>
                <a:cubicBezTo>
                  <a:pt x="1392" y="613"/>
                  <a:pt x="1414" y="608"/>
                  <a:pt x="1414" y="608"/>
                </a:cubicBezTo>
                <a:cubicBezTo>
                  <a:pt x="1427" y="605"/>
                  <a:pt x="1437" y="595"/>
                  <a:pt x="1439" y="582"/>
                </a:cubicBezTo>
                <a:cubicBezTo>
                  <a:pt x="1441" y="572"/>
                  <a:pt x="1492" y="321"/>
                  <a:pt x="1346" y="165"/>
                </a:cubicBezTo>
                <a:cubicBezTo>
                  <a:pt x="1227" y="37"/>
                  <a:pt x="1094" y="0"/>
                  <a:pt x="916" y="47"/>
                </a:cubicBezTo>
                <a:cubicBezTo>
                  <a:pt x="751" y="90"/>
                  <a:pt x="81" y="282"/>
                  <a:pt x="74" y="284"/>
                </a:cubicBezTo>
                <a:cubicBezTo>
                  <a:pt x="74" y="284"/>
                  <a:pt x="74" y="284"/>
                  <a:pt x="74" y="284"/>
                </a:cubicBezTo>
                <a:cubicBezTo>
                  <a:pt x="73" y="285"/>
                  <a:pt x="73" y="285"/>
                  <a:pt x="73" y="285"/>
                </a:cubicBezTo>
                <a:cubicBezTo>
                  <a:pt x="72" y="285"/>
                  <a:pt x="71" y="286"/>
                  <a:pt x="69" y="286"/>
                </a:cubicBezTo>
                <a:cubicBezTo>
                  <a:pt x="69" y="286"/>
                  <a:pt x="68" y="287"/>
                  <a:pt x="68" y="287"/>
                </a:cubicBezTo>
                <a:cubicBezTo>
                  <a:pt x="34" y="300"/>
                  <a:pt x="10" y="336"/>
                  <a:pt x="6" y="379"/>
                </a:cubicBezTo>
                <a:cubicBezTo>
                  <a:pt x="0" y="441"/>
                  <a:pt x="31" y="569"/>
                  <a:pt x="301" y="719"/>
                </a:cubicBezTo>
                <a:cubicBezTo>
                  <a:pt x="330" y="778"/>
                  <a:pt x="371" y="834"/>
                  <a:pt x="427" y="874"/>
                </a:cubicBezTo>
                <a:cubicBezTo>
                  <a:pt x="475" y="908"/>
                  <a:pt x="529" y="926"/>
                  <a:pt x="585" y="926"/>
                </a:cubicBezTo>
                <a:cubicBezTo>
                  <a:pt x="585" y="926"/>
                  <a:pt x="585" y="926"/>
                  <a:pt x="586" y="926"/>
                </a:cubicBezTo>
                <a:cubicBezTo>
                  <a:pt x="586" y="926"/>
                  <a:pt x="586" y="926"/>
                  <a:pt x="587" y="926"/>
                </a:cubicBezTo>
                <a:cubicBezTo>
                  <a:pt x="588" y="926"/>
                  <a:pt x="590" y="926"/>
                  <a:pt x="591" y="926"/>
                </a:cubicBezTo>
                <a:cubicBezTo>
                  <a:pt x="592" y="926"/>
                  <a:pt x="592" y="926"/>
                  <a:pt x="592" y="926"/>
                </a:cubicBezTo>
                <a:cubicBezTo>
                  <a:pt x="606" y="925"/>
                  <a:pt x="620" y="924"/>
                  <a:pt x="634" y="922"/>
                </a:cubicBezTo>
                <a:cubicBezTo>
                  <a:pt x="683" y="913"/>
                  <a:pt x="742" y="901"/>
                  <a:pt x="811" y="885"/>
                </a:cubicBezTo>
                <a:cubicBezTo>
                  <a:pt x="811" y="885"/>
                  <a:pt x="811" y="886"/>
                  <a:pt x="811" y="886"/>
                </a:cubicBezTo>
                <a:lnTo>
                  <a:pt x="881" y="1032"/>
                </a:lnTo>
                <a:cubicBezTo>
                  <a:pt x="882" y="1032"/>
                  <a:pt x="882" y="1033"/>
                  <a:pt x="882" y="1033"/>
                </a:cubicBezTo>
                <a:cubicBezTo>
                  <a:pt x="911" y="1085"/>
                  <a:pt x="950" y="1137"/>
                  <a:pt x="1026" y="1137"/>
                </a:cubicBezTo>
                <a:lnTo>
                  <a:pt x="1068" y="1137"/>
                </a:lnTo>
                <a:cubicBezTo>
                  <a:pt x="1081" y="1155"/>
                  <a:pt x="1101" y="1167"/>
                  <a:pt x="1125" y="1167"/>
                </a:cubicBezTo>
                <a:cubicBezTo>
                  <a:pt x="1163" y="1167"/>
                  <a:pt x="1194" y="1136"/>
                  <a:pt x="1194" y="1098"/>
                </a:cubicBezTo>
                <a:cubicBezTo>
                  <a:pt x="1194" y="1059"/>
                  <a:pt x="1163" y="1028"/>
                  <a:pt x="1125" y="1028"/>
                </a:cubicBezTo>
                <a:cubicBezTo>
                  <a:pt x="1096" y="1028"/>
                  <a:pt x="1071" y="1046"/>
                  <a:pt x="1061" y="1071"/>
                </a:cubicBezTo>
                <a:lnTo>
                  <a:pt x="1026" y="1071"/>
                </a:lnTo>
                <a:cubicBezTo>
                  <a:pt x="992" y="1071"/>
                  <a:pt x="970" y="1053"/>
                  <a:pt x="941" y="1002"/>
                </a:cubicBezTo>
                <a:lnTo>
                  <a:pt x="877" y="870"/>
                </a:lnTo>
                <a:cubicBezTo>
                  <a:pt x="902" y="864"/>
                  <a:pt x="927" y="858"/>
                  <a:pt x="954" y="851"/>
                </a:cubicBezTo>
                <a:lnTo>
                  <a:pt x="1007" y="943"/>
                </a:lnTo>
                <a:cubicBezTo>
                  <a:pt x="1019" y="963"/>
                  <a:pt x="1044" y="1005"/>
                  <a:pt x="1096" y="1005"/>
                </a:cubicBezTo>
                <a:lnTo>
                  <a:pt x="1483" y="1005"/>
                </a:lnTo>
                <a:lnTo>
                  <a:pt x="1483" y="1071"/>
                </a:lnTo>
                <a:lnTo>
                  <a:pt x="1403" y="1071"/>
                </a:lnTo>
                <a:cubicBezTo>
                  <a:pt x="1393" y="1045"/>
                  <a:pt x="1368" y="1027"/>
                  <a:pt x="1339" y="1027"/>
                </a:cubicBezTo>
                <a:cubicBezTo>
                  <a:pt x="1300" y="1027"/>
                  <a:pt x="1269" y="1059"/>
                  <a:pt x="1269" y="1097"/>
                </a:cubicBezTo>
                <a:cubicBezTo>
                  <a:pt x="1269" y="1135"/>
                  <a:pt x="1300" y="1166"/>
                  <a:pt x="1339" y="1166"/>
                </a:cubicBezTo>
                <a:cubicBezTo>
                  <a:pt x="1362" y="1166"/>
                  <a:pt x="1382" y="1155"/>
                  <a:pt x="1395" y="1137"/>
                </a:cubicBezTo>
                <a:lnTo>
                  <a:pt x="1483" y="1137"/>
                </a:lnTo>
                <a:lnTo>
                  <a:pt x="1483" y="1174"/>
                </a:lnTo>
                <a:cubicBezTo>
                  <a:pt x="1483" y="1192"/>
                  <a:pt x="1498" y="1207"/>
                  <a:pt x="1517" y="1207"/>
                </a:cubicBezTo>
                <a:cubicBezTo>
                  <a:pt x="1535" y="1207"/>
                  <a:pt x="1550" y="1192"/>
                  <a:pt x="1550" y="1174"/>
                </a:cubicBezTo>
                <a:lnTo>
                  <a:pt x="1550" y="897"/>
                </a:lnTo>
                <a:cubicBezTo>
                  <a:pt x="1550" y="879"/>
                  <a:pt x="1535" y="864"/>
                  <a:pt x="1517" y="8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02476" tIns="51238" rIns="102476" bIns="51238">
            <a:noAutofit/>
          </a:bodyPr>
          <a:lstStyle/>
          <a:p>
            <a:pPr fontAlgn="ctr"/>
            <a:endParaRPr lang="en-US" altLang="zh-CN" sz="1600" dirty="0"/>
          </a:p>
        </p:txBody>
      </p:sp>
      <p:grpSp>
        <p:nvGrpSpPr>
          <p:cNvPr id="141" name="组合 628">
            <a:extLst>
              <a:ext uri="{FF2B5EF4-FFF2-40B4-BE49-F238E27FC236}">
                <a16:creationId xmlns="" xmlns:a14="http://schemas.microsoft.com/office/drawing/2010/main" xmlns:p14="http://schemas.microsoft.com/office/powerpoint/2010/main" xmlns:a16="http://schemas.microsoft.com/office/drawing/2014/main" id="{D794122B-B8A9-47A9-8120-EFAAC952305A}"/>
              </a:ext>
            </a:extLst>
          </p:cNvPr>
          <p:cNvGrpSpPr/>
          <p:nvPr/>
        </p:nvGrpSpPr>
        <p:grpSpPr>
          <a:xfrm>
            <a:off x="4470986" y="4064412"/>
            <a:ext cx="544511" cy="502060"/>
            <a:chOff x="2847975" y="4319588"/>
            <a:chExt cx="1544638" cy="1141412"/>
          </a:xfrm>
          <a:solidFill>
            <a:srgbClr val="4A4A4A"/>
          </a:solidFill>
        </p:grpSpPr>
        <p:sp>
          <p:nvSpPr>
            <p:cNvPr id="142" name="Freeform 48">
              <a:extLst>
                <a:ext uri="{FF2B5EF4-FFF2-40B4-BE49-F238E27FC236}">
                  <a16:creationId xmlns="" xmlns:a14="http://schemas.microsoft.com/office/drawing/2010/main" xmlns:p14="http://schemas.microsoft.com/office/powerpoint/2010/main" xmlns:a16="http://schemas.microsoft.com/office/drawing/2014/main" id="{6E2C4469-FC65-4E05-A3D5-42B0993F35B9}"/>
                </a:ext>
              </a:extLst>
            </p:cNvPr>
            <p:cNvSpPr>
              <a:spLocks noEditPoints="1"/>
            </p:cNvSpPr>
            <p:nvPr/>
          </p:nvSpPr>
          <p:spPr bwMode="auto">
            <a:xfrm>
              <a:off x="3206750" y="4970463"/>
              <a:ext cx="827088" cy="341312"/>
            </a:xfrm>
            <a:custGeom>
              <a:avLst/>
              <a:gdLst/>
              <a:ahLst/>
              <a:cxnLst>
                <a:cxn ang="0">
                  <a:pos x="7454" y="0"/>
                </a:cxn>
                <a:cxn ang="0">
                  <a:pos x="7480" y="1"/>
                </a:cxn>
                <a:cxn ang="0">
                  <a:pos x="7505" y="5"/>
                </a:cxn>
                <a:cxn ang="0">
                  <a:pos x="7529" y="13"/>
                </a:cxn>
                <a:cxn ang="0">
                  <a:pos x="7552" y="23"/>
                </a:cxn>
                <a:cxn ang="0">
                  <a:pos x="7572" y="34"/>
                </a:cxn>
                <a:cxn ang="0">
                  <a:pos x="7591" y="49"/>
                </a:cxn>
                <a:cxn ang="0">
                  <a:pos x="7626" y="84"/>
                </a:cxn>
                <a:cxn ang="0">
                  <a:pos x="7656" y="124"/>
                </a:cxn>
                <a:cxn ang="0">
                  <a:pos x="7682" y="171"/>
                </a:cxn>
                <a:cxn ang="0">
                  <a:pos x="7705" y="219"/>
                </a:cxn>
                <a:cxn ang="0">
                  <a:pos x="7724" y="271"/>
                </a:cxn>
                <a:cxn ang="0">
                  <a:pos x="8844" y="3402"/>
                </a:cxn>
                <a:cxn ang="0">
                  <a:pos x="8848" y="3429"/>
                </a:cxn>
                <a:cxn ang="0">
                  <a:pos x="8848" y="3453"/>
                </a:cxn>
                <a:cxn ang="0">
                  <a:pos x="8843" y="3478"/>
                </a:cxn>
                <a:cxn ang="0">
                  <a:pos x="8835" y="3502"/>
                </a:cxn>
                <a:cxn ang="0">
                  <a:pos x="8822" y="3526"/>
                </a:cxn>
                <a:cxn ang="0">
                  <a:pos x="8807" y="3547"/>
                </a:cxn>
                <a:cxn ang="0">
                  <a:pos x="8789" y="3567"/>
                </a:cxn>
                <a:cxn ang="0">
                  <a:pos x="8768" y="3587"/>
                </a:cxn>
                <a:cxn ang="0">
                  <a:pos x="8745" y="3603"/>
                </a:cxn>
                <a:cxn ang="0">
                  <a:pos x="8720" y="3619"/>
                </a:cxn>
                <a:cxn ang="0">
                  <a:pos x="8694" y="3632"/>
                </a:cxn>
                <a:cxn ang="0">
                  <a:pos x="8667" y="3643"/>
                </a:cxn>
                <a:cxn ang="0">
                  <a:pos x="8639" y="3652"/>
                </a:cxn>
                <a:cxn ang="0">
                  <a:pos x="8610" y="3657"/>
                </a:cxn>
                <a:cxn ang="0">
                  <a:pos x="8582" y="3660"/>
                </a:cxn>
                <a:cxn ang="0">
                  <a:pos x="279" y="3660"/>
                </a:cxn>
                <a:cxn ang="0">
                  <a:pos x="251" y="3659"/>
                </a:cxn>
                <a:cxn ang="0">
                  <a:pos x="222" y="3655"/>
                </a:cxn>
                <a:cxn ang="0">
                  <a:pos x="194" y="3648"/>
                </a:cxn>
                <a:cxn ang="0">
                  <a:pos x="167" y="3638"/>
                </a:cxn>
                <a:cxn ang="0">
                  <a:pos x="140" y="3626"/>
                </a:cxn>
                <a:cxn ang="0">
                  <a:pos x="116" y="3613"/>
                </a:cxn>
                <a:cxn ang="0">
                  <a:pos x="92" y="3596"/>
                </a:cxn>
                <a:cxn ang="0">
                  <a:pos x="70" y="3578"/>
                </a:cxn>
                <a:cxn ang="0">
                  <a:pos x="51" y="3559"/>
                </a:cxn>
                <a:cxn ang="0">
                  <a:pos x="34" y="3537"/>
                </a:cxn>
                <a:cxn ang="0">
                  <a:pos x="20" y="3515"/>
                </a:cxn>
                <a:cxn ang="0">
                  <a:pos x="10" y="3492"/>
                </a:cxn>
                <a:cxn ang="0">
                  <a:pos x="3" y="3467"/>
                </a:cxn>
                <a:cxn ang="0">
                  <a:pos x="0" y="3442"/>
                </a:cxn>
                <a:cxn ang="0">
                  <a:pos x="1" y="3415"/>
                </a:cxn>
                <a:cxn ang="0">
                  <a:pos x="7" y="3389"/>
                </a:cxn>
                <a:cxn ang="0">
                  <a:pos x="981" y="245"/>
                </a:cxn>
                <a:cxn ang="0">
                  <a:pos x="1001" y="194"/>
                </a:cxn>
                <a:cxn ang="0">
                  <a:pos x="1024" y="145"/>
                </a:cxn>
                <a:cxn ang="0">
                  <a:pos x="1052" y="102"/>
                </a:cxn>
                <a:cxn ang="0">
                  <a:pos x="1077" y="73"/>
                </a:cxn>
                <a:cxn ang="0">
                  <a:pos x="1095" y="56"/>
                </a:cxn>
                <a:cxn ang="0">
                  <a:pos x="1113" y="41"/>
                </a:cxn>
                <a:cxn ang="0">
                  <a:pos x="1134" y="28"/>
                </a:cxn>
                <a:cxn ang="0">
                  <a:pos x="1156" y="17"/>
                </a:cxn>
                <a:cxn ang="0">
                  <a:pos x="1178" y="9"/>
                </a:cxn>
                <a:cxn ang="0">
                  <a:pos x="1203" y="3"/>
                </a:cxn>
                <a:cxn ang="0">
                  <a:pos x="1230" y="0"/>
                </a:cxn>
                <a:cxn ang="0">
                  <a:pos x="7381" y="348"/>
                </a:cxn>
                <a:cxn ang="0">
                  <a:pos x="8443" y="3313"/>
                </a:cxn>
                <a:cxn ang="0">
                  <a:pos x="1314" y="348"/>
                </a:cxn>
              </a:cxnLst>
              <a:rect l="0" t="0" r="r" b="b"/>
              <a:pathLst>
                <a:path w="8849" h="3660">
                  <a:moveTo>
                    <a:pt x="1243" y="0"/>
                  </a:moveTo>
                  <a:lnTo>
                    <a:pt x="7454" y="0"/>
                  </a:lnTo>
                  <a:lnTo>
                    <a:pt x="7467" y="0"/>
                  </a:lnTo>
                  <a:lnTo>
                    <a:pt x="7480" y="1"/>
                  </a:lnTo>
                  <a:lnTo>
                    <a:pt x="7493" y="3"/>
                  </a:lnTo>
                  <a:lnTo>
                    <a:pt x="7505" y="5"/>
                  </a:lnTo>
                  <a:lnTo>
                    <a:pt x="7518" y="10"/>
                  </a:lnTo>
                  <a:lnTo>
                    <a:pt x="7529" y="13"/>
                  </a:lnTo>
                  <a:lnTo>
                    <a:pt x="7540" y="18"/>
                  </a:lnTo>
                  <a:lnTo>
                    <a:pt x="7552" y="23"/>
                  </a:lnTo>
                  <a:lnTo>
                    <a:pt x="7562" y="28"/>
                  </a:lnTo>
                  <a:lnTo>
                    <a:pt x="7572" y="34"/>
                  </a:lnTo>
                  <a:lnTo>
                    <a:pt x="7582" y="42"/>
                  </a:lnTo>
                  <a:lnTo>
                    <a:pt x="7591" y="49"/>
                  </a:lnTo>
                  <a:lnTo>
                    <a:pt x="7610" y="65"/>
                  </a:lnTo>
                  <a:lnTo>
                    <a:pt x="7626" y="84"/>
                  </a:lnTo>
                  <a:lnTo>
                    <a:pt x="7642" y="104"/>
                  </a:lnTo>
                  <a:lnTo>
                    <a:pt x="7656" y="124"/>
                  </a:lnTo>
                  <a:lnTo>
                    <a:pt x="7670" y="147"/>
                  </a:lnTo>
                  <a:lnTo>
                    <a:pt x="7682" y="171"/>
                  </a:lnTo>
                  <a:lnTo>
                    <a:pt x="7693" y="195"/>
                  </a:lnTo>
                  <a:lnTo>
                    <a:pt x="7705" y="219"/>
                  </a:lnTo>
                  <a:lnTo>
                    <a:pt x="7715" y="245"/>
                  </a:lnTo>
                  <a:lnTo>
                    <a:pt x="7724" y="271"/>
                  </a:lnTo>
                  <a:lnTo>
                    <a:pt x="8840" y="3389"/>
                  </a:lnTo>
                  <a:lnTo>
                    <a:pt x="8844" y="3402"/>
                  </a:lnTo>
                  <a:lnTo>
                    <a:pt x="8847" y="3415"/>
                  </a:lnTo>
                  <a:lnTo>
                    <a:pt x="8848" y="3429"/>
                  </a:lnTo>
                  <a:lnTo>
                    <a:pt x="8849" y="3441"/>
                  </a:lnTo>
                  <a:lnTo>
                    <a:pt x="8848" y="3453"/>
                  </a:lnTo>
                  <a:lnTo>
                    <a:pt x="8846" y="3466"/>
                  </a:lnTo>
                  <a:lnTo>
                    <a:pt x="8843" y="3478"/>
                  </a:lnTo>
                  <a:lnTo>
                    <a:pt x="8840" y="3491"/>
                  </a:lnTo>
                  <a:lnTo>
                    <a:pt x="8835" y="3502"/>
                  </a:lnTo>
                  <a:lnTo>
                    <a:pt x="8830" y="3514"/>
                  </a:lnTo>
                  <a:lnTo>
                    <a:pt x="8822" y="3526"/>
                  </a:lnTo>
                  <a:lnTo>
                    <a:pt x="8815" y="3536"/>
                  </a:lnTo>
                  <a:lnTo>
                    <a:pt x="8807" y="3547"/>
                  </a:lnTo>
                  <a:lnTo>
                    <a:pt x="8799" y="3558"/>
                  </a:lnTo>
                  <a:lnTo>
                    <a:pt x="8789" y="3567"/>
                  </a:lnTo>
                  <a:lnTo>
                    <a:pt x="8779" y="3577"/>
                  </a:lnTo>
                  <a:lnTo>
                    <a:pt x="8768" y="3587"/>
                  </a:lnTo>
                  <a:lnTo>
                    <a:pt x="8757" y="3595"/>
                  </a:lnTo>
                  <a:lnTo>
                    <a:pt x="8745" y="3603"/>
                  </a:lnTo>
                  <a:lnTo>
                    <a:pt x="8732" y="3612"/>
                  </a:lnTo>
                  <a:lnTo>
                    <a:pt x="8720" y="3619"/>
                  </a:lnTo>
                  <a:lnTo>
                    <a:pt x="8708" y="3626"/>
                  </a:lnTo>
                  <a:lnTo>
                    <a:pt x="8694" y="3632"/>
                  </a:lnTo>
                  <a:lnTo>
                    <a:pt x="8681" y="3637"/>
                  </a:lnTo>
                  <a:lnTo>
                    <a:pt x="8667" y="3643"/>
                  </a:lnTo>
                  <a:lnTo>
                    <a:pt x="8653" y="3648"/>
                  </a:lnTo>
                  <a:lnTo>
                    <a:pt x="8639" y="3652"/>
                  </a:lnTo>
                  <a:lnTo>
                    <a:pt x="8625" y="3655"/>
                  </a:lnTo>
                  <a:lnTo>
                    <a:pt x="8610" y="3657"/>
                  </a:lnTo>
                  <a:lnTo>
                    <a:pt x="8597" y="3659"/>
                  </a:lnTo>
                  <a:lnTo>
                    <a:pt x="8582" y="3660"/>
                  </a:lnTo>
                  <a:lnTo>
                    <a:pt x="8568" y="3660"/>
                  </a:lnTo>
                  <a:lnTo>
                    <a:pt x="279" y="3660"/>
                  </a:lnTo>
                  <a:lnTo>
                    <a:pt x="264" y="3660"/>
                  </a:lnTo>
                  <a:lnTo>
                    <a:pt x="251" y="3659"/>
                  </a:lnTo>
                  <a:lnTo>
                    <a:pt x="237" y="3657"/>
                  </a:lnTo>
                  <a:lnTo>
                    <a:pt x="222" y="3655"/>
                  </a:lnTo>
                  <a:lnTo>
                    <a:pt x="209" y="3652"/>
                  </a:lnTo>
                  <a:lnTo>
                    <a:pt x="194" y="3648"/>
                  </a:lnTo>
                  <a:lnTo>
                    <a:pt x="181" y="3644"/>
                  </a:lnTo>
                  <a:lnTo>
                    <a:pt x="167" y="3638"/>
                  </a:lnTo>
                  <a:lnTo>
                    <a:pt x="154" y="3632"/>
                  </a:lnTo>
                  <a:lnTo>
                    <a:pt x="140" y="3626"/>
                  </a:lnTo>
                  <a:lnTo>
                    <a:pt x="128" y="3620"/>
                  </a:lnTo>
                  <a:lnTo>
                    <a:pt x="116" y="3613"/>
                  </a:lnTo>
                  <a:lnTo>
                    <a:pt x="104" y="3604"/>
                  </a:lnTo>
                  <a:lnTo>
                    <a:pt x="92" y="3596"/>
                  </a:lnTo>
                  <a:lnTo>
                    <a:pt x="81" y="3588"/>
                  </a:lnTo>
                  <a:lnTo>
                    <a:pt x="70" y="3578"/>
                  </a:lnTo>
                  <a:lnTo>
                    <a:pt x="61" y="3569"/>
                  </a:lnTo>
                  <a:lnTo>
                    <a:pt x="51" y="3559"/>
                  </a:lnTo>
                  <a:lnTo>
                    <a:pt x="42" y="3549"/>
                  </a:lnTo>
                  <a:lnTo>
                    <a:pt x="34" y="3537"/>
                  </a:lnTo>
                  <a:lnTo>
                    <a:pt x="27" y="3527"/>
                  </a:lnTo>
                  <a:lnTo>
                    <a:pt x="20" y="3515"/>
                  </a:lnTo>
                  <a:lnTo>
                    <a:pt x="15" y="3504"/>
                  </a:lnTo>
                  <a:lnTo>
                    <a:pt x="10" y="3492"/>
                  </a:lnTo>
                  <a:lnTo>
                    <a:pt x="6" y="3479"/>
                  </a:lnTo>
                  <a:lnTo>
                    <a:pt x="3" y="3467"/>
                  </a:lnTo>
                  <a:lnTo>
                    <a:pt x="1" y="3454"/>
                  </a:lnTo>
                  <a:lnTo>
                    <a:pt x="0" y="3442"/>
                  </a:lnTo>
                  <a:lnTo>
                    <a:pt x="0" y="3429"/>
                  </a:lnTo>
                  <a:lnTo>
                    <a:pt x="1" y="3415"/>
                  </a:lnTo>
                  <a:lnTo>
                    <a:pt x="4" y="3403"/>
                  </a:lnTo>
                  <a:lnTo>
                    <a:pt x="7" y="3389"/>
                  </a:lnTo>
                  <a:lnTo>
                    <a:pt x="973" y="271"/>
                  </a:lnTo>
                  <a:lnTo>
                    <a:pt x="981" y="245"/>
                  </a:lnTo>
                  <a:lnTo>
                    <a:pt x="990" y="218"/>
                  </a:lnTo>
                  <a:lnTo>
                    <a:pt x="1001" y="194"/>
                  </a:lnTo>
                  <a:lnTo>
                    <a:pt x="1012" y="169"/>
                  </a:lnTo>
                  <a:lnTo>
                    <a:pt x="1024" y="145"/>
                  </a:lnTo>
                  <a:lnTo>
                    <a:pt x="1038" y="123"/>
                  </a:lnTo>
                  <a:lnTo>
                    <a:pt x="1052" y="102"/>
                  </a:lnTo>
                  <a:lnTo>
                    <a:pt x="1069" y="82"/>
                  </a:lnTo>
                  <a:lnTo>
                    <a:pt x="1077" y="73"/>
                  </a:lnTo>
                  <a:lnTo>
                    <a:pt x="1085" y="64"/>
                  </a:lnTo>
                  <a:lnTo>
                    <a:pt x="1095" y="56"/>
                  </a:lnTo>
                  <a:lnTo>
                    <a:pt x="1104" y="48"/>
                  </a:lnTo>
                  <a:lnTo>
                    <a:pt x="1113" y="41"/>
                  </a:lnTo>
                  <a:lnTo>
                    <a:pt x="1124" y="34"/>
                  </a:lnTo>
                  <a:lnTo>
                    <a:pt x="1134" y="28"/>
                  </a:lnTo>
                  <a:lnTo>
                    <a:pt x="1144" y="22"/>
                  </a:lnTo>
                  <a:lnTo>
                    <a:pt x="1156" y="17"/>
                  </a:lnTo>
                  <a:lnTo>
                    <a:pt x="1167" y="13"/>
                  </a:lnTo>
                  <a:lnTo>
                    <a:pt x="1178" y="9"/>
                  </a:lnTo>
                  <a:lnTo>
                    <a:pt x="1191" y="5"/>
                  </a:lnTo>
                  <a:lnTo>
                    <a:pt x="1203" y="3"/>
                  </a:lnTo>
                  <a:lnTo>
                    <a:pt x="1217" y="1"/>
                  </a:lnTo>
                  <a:lnTo>
                    <a:pt x="1230" y="0"/>
                  </a:lnTo>
                  <a:lnTo>
                    <a:pt x="1243" y="0"/>
                  </a:lnTo>
                  <a:close/>
                  <a:moveTo>
                    <a:pt x="7381" y="348"/>
                  </a:moveTo>
                  <a:lnTo>
                    <a:pt x="7398" y="391"/>
                  </a:lnTo>
                  <a:lnTo>
                    <a:pt x="8443" y="3313"/>
                  </a:lnTo>
                  <a:lnTo>
                    <a:pt x="395" y="3313"/>
                  </a:lnTo>
                  <a:lnTo>
                    <a:pt x="1314" y="348"/>
                  </a:lnTo>
                  <a:lnTo>
                    <a:pt x="7381" y="34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600" dirty="0">
                <a:solidFill>
                  <a:srgbClr val="1D1D1A"/>
                </a:solidFill>
              </a:endParaRPr>
            </a:p>
          </p:txBody>
        </p:sp>
        <p:sp>
          <p:nvSpPr>
            <p:cNvPr id="143" name="Freeform 49">
              <a:extLst>
                <a:ext uri="{FF2B5EF4-FFF2-40B4-BE49-F238E27FC236}">
                  <a16:creationId xmlns="" xmlns:a14="http://schemas.microsoft.com/office/drawing/2010/main" xmlns:p14="http://schemas.microsoft.com/office/powerpoint/2010/main" xmlns:a16="http://schemas.microsoft.com/office/drawing/2014/main" id="{9024DCAD-878C-4B3F-A9AF-1F437138828A}"/>
                </a:ext>
              </a:extLst>
            </p:cNvPr>
            <p:cNvSpPr>
              <a:spLocks noEditPoints="1"/>
            </p:cNvSpPr>
            <p:nvPr/>
          </p:nvSpPr>
          <p:spPr bwMode="auto">
            <a:xfrm>
              <a:off x="2847975" y="4743450"/>
              <a:ext cx="1544638" cy="717550"/>
            </a:xfrm>
            <a:custGeom>
              <a:avLst/>
              <a:gdLst/>
              <a:ahLst/>
              <a:cxnLst>
                <a:cxn ang="0">
                  <a:pos x="15635" y="5"/>
                </a:cxn>
                <a:cxn ang="0">
                  <a:pos x="15832" y="46"/>
                </a:cxn>
                <a:cxn ang="0">
                  <a:pos x="16012" y="122"/>
                </a:cxn>
                <a:cxn ang="0">
                  <a:pos x="16173" y="232"/>
                </a:cxn>
                <a:cxn ang="0">
                  <a:pos x="16310" y="368"/>
                </a:cxn>
                <a:cxn ang="0">
                  <a:pos x="16419" y="529"/>
                </a:cxn>
                <a:cxn ang="0">
                  <a:pos x="16496" y="709"/>
                </a:cxn>
                <a:cxn ang="0">
                  <a:pos x="16536" y="906"/>
                </a:cxn>
                <a:cxn ang="0">
                  <a:pos x="12641" y="3632"/>
                </a:cxn>
                <a:cxn ang="0">
                  <a:pos x="12120" y="2239"/>
                </a:cxn>
                <a:cxn ang="0">
                  <a:pos x="12059" y="2147"/>
                </a:cxn>
                <a:cxn ang="0">
                  <a:pos x="11959" y="2024"/>
                </a:cxn>
                <a:cxn ang="0">
                  <a:pos x="11513" y="1757"/>
                </a:cxn>
                <a:cxn ang="0">
                  <a:pos x="4682" y="1829"/>
                </a:cxn>
                <a:cxn ang="0">
                  <a:pos x="4333" y="2138"/>
                </a:cxn>
                <a:cxn ang="0">
                  <a:pos x="4232" y="2305"/>
                </a:cxn>
                <a:cxn ang="0">
                  <a:pos x="0" y="3632"/>
                </a:cxn>
                <a:cxn ang="0">
                  <a:pos x="11" y="856"/>
                </a:cxn>
                <a:cxn ang="0">
                  <a:pos x="61" y="663"/>
                </a:cxn>
                <a:cxn ang="0">
                  <a:pos x="147" y="487"/>
                </a:cxn>
                <a:cxn ang="0">
                  <a:pos x="263" y="332"/>
                </a:cxn>
                <a:cxn ang="0">
                  <a:pos x="406" y="202"/>
                </a:cxn>
                <a:cxn ang="0">
                  <a:pos x="572" y="100"/>
                </a:cxn>
                <a:cxn ang="0">
                  <a:pos x="757" y="32"/>
                </a:cxn>
                <a:cxn ang="0">
                  <a:pos x="956" y="1"/>
                </a:cxn>
                <a:cxn ang="0">
                  <a:pos x="15134" y="1652"/>
                </a:cxn>
                <a:cxn ang="0">
                  <a:pos x="16541" y="6683"/>
                </a:cxn>
                <a:cxn ang="0">
                  <a:pos x="16520" y="6886"/>
                </a:cxn>
                <a:cxn ang="0">
                  <a:pos x="16461" y="7075"/>
                </a:cxn>
                <a:cxn ang="0">
                  <a:pos x="16368" y="7247"/>
                </a:cxn>
                <a:cxn ang="0">
                  <a:pos x="16244" y="7396"/>
                </a:cxn>
                <a:cxn ang="0">
                  <a:pos x="16095" y="7519"/>
                </a:cxn>
                <a:cxn ang="0">
                  <a:pos x="15924" y="7612"/>
                </a:cxn>
                <a:cxn ang="0">
                  <a:pos x="15735" y="7671"/>
                </a:cxn>
                <a:cxn ang="0">
                  <a:pos x="15532" y="7692"/>
                </a:cxn>
                <a:cxn ang="0">
                  <a:pos x="855" y="7681"/>
                </a:cxn>
                <a:cxn ang="0">
                  <a:pos x="663" y="7631"/>
                </a:cxn>
                <a:cxn ang="0">
                  <a:pos x="486" y="7545"/>
                </a:cxn>
                <a:cxn ang="0">
                  <a:pos x="331" y="7429"/>
                </a:cxn>
                <a:cxn ang="0">
                  <a:pos x="201" y="7286"/>
                </a:cxn>
                <a:cxn ang="0">
                  <a:pos x="99" y="7120"/>
                </a:cxn>
                <a:cxn ang="0">
                  <a:pos x="32" y="6935"/>
                </a:cxn>
                <a:cxn ang="0">
                  <a:pos x="1" y="6736"/>
                </a:cxn>
                <a:cxn ang="0">
                  <a:pos x="3170" y="5677"/>
                </a:cxn>
                <a:cxn ang="0">
                  <a:pos x="3442" y="6527"/>
                </a:cxn>
                <a:cxn ang="0">
                  <a:pos x="4086" y="6792"/>
                </a:cxn>
                <a:cxn ang="0">
                  <a:pos x="12949" y="6640"/>
                </a:cxn>
                <a:cxn ang="0">
                  <a:pos x="13402" y="5878"/>
                </a:cxn>
              </a:cxnLst>
              <a:rect l="0" t="0" r="r" b="b"/>
              <a:pathLst>
                <a:path w="16541" h="7692">
                  <a:moveTo>
                    <a:pt x="1009" y="0"/>
                  </a:moveTo>
                  <a:lnTo>
                    <a:pt x="15532" y="0"/>
                  </a:lnTo>
                  <a:lnTo>
                    <a:pt x="15584" y="1"/>
                  </a:lnTo>
                  <a:lnTo>
                    <a:pt x="15635" y="5"/>
                  </a:lnTo>
                  <a:lnTo>
                    <a:pt x="15685" y="12"/>
                  </a:lnTo>
                  <a:lnTo>
                    <a:pt x="15735" y="21"/>
                  </a:lnTo>
                  <a:lnTo>
                    <a:pt x="15784" y="32"/>
                  </a:lnTo>
                  <a:lnTo>
                    <a:pt x="15832" y="46"/>
                  </a:lnTo>
                  <a:lnTo>
                    <a:pt x="15878" y="62"/>
                  </a:lnTo>
                  <a:lnTo>
                    <a:pt x="15924" y="80"/>
                  </a:lnTo>
                  <a:lnTo>
                    <a:pt x="15968" y="100"/>
                  </a:lnTo>
                  <a:lnTo>
                    <a:pt x="16012" y="122"/>
                  </a:lnTo>
                  <a:lnTo>
                    <a:pt x="16054" y="147"/>
                  </a:lnTo>
                  <a:lnTo>
                    <a:pt x="16095" y="173"/>
                  </a:lnTo>
                  <a:lnTo>
                    <a:pt x="16135" y="202"/>
                  </a:lnTo>
                  <a:lnTo>
                    <a:pt x="16173" y="232"/>
                  </a:lnTo>
                  <a:lnTo>
                    <a:pt x="16209" y="263"/>
                  </a:lnTo>
                  <a:lnTo>
                    <a:pt x="16244" y="297"/>
                  </a:lnTo>
                  <a:lnTo>
                    <a:pt x="16278" y="332"/>
                  </a:lnTo>
                  <a:lnTo>
                    <a:pt x="16310" y="368"/>
                  </a:lnTo>
                  <a:lnTo>
                    <a:pt x="16339" y="406"/>
                  </a:lnTo>
                  <a:lnTo>
                    <a:pt x="16368" y="446"/>
                  </a:lnTo>
                  <a:lnTo>
                    <a:pt x="16394" y="487"/>
                  </a:lnTo>
                  <a:lnTo>
                    <a:pt x="16419" y="529"/>
                  </a:lnTo>
                  <a:lnTo>
                    <a:pt x="16441" y="573"/>
                  </a:lnTo>
                  <a:lnTo>
                    <a:pt x="16461" y="617"/>
                  </a:lnTo>
                  <a:lnTo>
                    <a:pt x="16480" y="663"/>
                  </a:lnTo>
                  <a:lnTo>
                    <a:pt x="16496" y="709"/>
                  </a:lnTo>
                  <a:lnTo>
                    <a:pt x="16509" y="758"/>
                  </a:lnTo>
                  <a:lnTo>
                    <a:pt x="16520" y="806"/>
                  </a:lnTo>
                  <a:lnTo>
                    <a:pt x="16530" y="856"/>
                  </a:lnTo>
                  <a:lnTo>
                    <a:pt x="16536" y="906"/>
                  </a:lnTo>
                  <a:lnTo>
                    <a:pt x="16540" y="957"/>
                  </a:lnTo>
                  <a:lnTo>
                    <a:pt x="16541" y="1009"/>
                  </a:lnTo>
                  <a:lnTo>
                    <a:pt x="16541" y="3632"/>
                  </a:lnTo>
                  <a:lnTo>
                    <a:pt x="12641" y="3632"/>
                  </a:lnTo>
                  <a:lnTo>
                    <a:pt x="12225" y="2466"/>
                  </a:lnTo>
                  <a:lnTo>
                    <a:pt x="12150" y="2291"/>
                  </a:lnTo>
                  <a:lnTo>
                    <a:pt x="12135" y="2264"/>
                  </a:lnTo>
                  <a:lnTo>
                    <a:pt x="12120" y="2239"/>
                  </a:lnTo>
                  <a:lnTo>
                    <a:pt x="12105" y="2215"/>
                  </a:lnTo>
                  <a:lnTo>
                    <a:pt x="12090" y="2191"/>
                  </a:lnTo>
                  <a:lnTo>
                    <a:pt x="12075" y="2169"/>
                  </a:lnTo>
                  <a:lnTo>
                    <a:pt x="12059" y="2147"/>
                  </a:lnTo>
                  <a:lnTo>
                    <a:pt x="12044" y="2126"/>
                  </a:lnTo>
                  <a:lnTo>
                    <a:pt x="12027" y="2105"/>
                  </a:lnTo>
                  <a:lnTo>
                    <a:pt x="11994" y="2064"/>
                  </a:lnTo>
                  <a:lnTo>
                    <a:pt x="11959" y="2024"/>
                  </a:lnTo>
                  <a:lnTo>
                    <a:pt x="11921" y="1983"/>
                  </a:lnTo>
                  <a:lnTo>
                    <a:pt x="11881" y="1941"/>
                  </a:lnTo>
                  <a:lnTo>
                    <a:pt x="11713" y="1832"/>
                  </a:lnTo>
                  <a:lnTo>
                    <a:pt x="11513" y="1757"/>
                  </a:lnTo>
                  <a:lnTo>
                    <a:pt x="11336" y="1739"/>
                  </a:lnTo>
                  <a:lnTo>
                    <a:pt x="5053" y="1739"/>
                  </a:lnTo>
                  <a:lnTo>
                    <a:pt x="4881" y="1757"/>
                  </a:lnTo>
                  <a:lnTo>
                    <a:pt x="4682" y="1829"/>
                  </a:lnTo>
                  <a:lnTo>
                    <a:pt x="4518" y="1933"/>
                  </a:lnTo>
                  <a:lnTo>
                    <a:pt x="4392" y="2054"/>
                  </a:lnTo>
                  <a:lnTo>
                    <a:pt x="4361" y="2096"/>
                  </a:lnTo>
                  <a:lnTo>
                    <a:pt x="4333" y="2138"/>
                  </a:lnTo>
                  <a:lnTo>
                    <a:pt x="4306" y="2178"/>
                  </a:lnTo>
                  <a:lnTo>
                    <a:pt x="4280" y="2219"/>
                  </a:lnTo>
                  <a:lnTo>
                    <a:pt x="4256" y="2262"/>
                  </a:lnTo>
                  <a:lnTo>
                    <a:pt x="4232" y="2305"/>
                  </a:lnTo>
                  <a:lnTo>
                    <a:pt x="4210" y="2351"/>
                  </a:lnTo>
                  <a:lnTo>
                    <a:pt x="4188" y="2398"/>
                  </a:lnTo>
                  <a:lnTo>
                    <a:pt x="3804" y="3632"/>
                  </a:lnTo>
                  <a:lnTo>
                    <a:pt x="0" y="3632"/>
                  </a:lnTo>
                  <a:lnTo>
                    <a:pt x="0" y="1009"/>
                  </a:lnTo>
                  <a:lnTo>
                    <a:pt x="1" y="957"/>
                  </a:lnTo>
                  <a:lnTo>
                    <a:pt x="5" y="906"/>
                  </a:lnTo>
                  <a:lnTo>
                    <a:pt x="11" y="856"/>
                  </a:lnTo>
                  <a:lnTo>
                    <a:pt x="21" y="806"/>
                  </a:lnTo>
                  <a:lnTo>
                    <a:pt x="32" y="758"/>
                  </a:lnTo>
                  <a:lnTo>
                    <a:pt x="45" y="709"/>
                  </a:lnTo>
                  <a:lnTo>
                    <a:pt x="61" y="663"/>
                  </a:lnTo>
                  <a:lnTo>
                    <a:pt x="80" y="617"/>
                  </a:lnTo>
                  <a:lnTo>
                    <a:pt x="99" y="573"/>
                  </a:lnTo>
                  <a:lnTo>
                    <a:pt x="122" y="529"/>
                  </a:lnTo>
                  <a:lnTo>
                    <a:pt x="147" y="487"/>
                  </a:lnTo>
                  <a:lnTo>
                    <a:pt x="173" y="446"/>
                  </a:lnTo>
                  <a:lnTo>
                    <a:pt x="201" y="406"/>
                  </a:lnTo>
                  <a:lnTo>
                    <a:pt x="231" y="368"/>
                  </a:lnTo>
                  <a:lnTo>
                    <a:pt x="263" y="332"/>
                  </a:lnTo>
                  <a:lnTo>
                    <a:pt x="296" y="297"/>
                  </a:lnTo>
                  <a:lnTo>
                    <a:pt x="331" y="263"/>
                  </a:lnTo>
                  <a:lnTo>
                    <a:pt x="368" y="232"/>
                  </a:lnTo>
                  <a:lnTo>
                    <a:pt x="406" y="202"/>
                  </a:lnTo>
                  <a:lnTo>
                    <a:pt x="446" y="173"/>
                  </a:lnTo>
                  <a:lnTo>
                    <a:pt x="486" y="147"/>
                  </a:lnTo>
                  <a:lnTo>
                    <a:pt x="528" y="122"/>
                  </a:lnTo>
                  <a:lnTo>
                    <a:pt x="572" y="100"/>
                  </a:lnTo>
                  <a:lnTo>
                    <a:pt x="617" y="80"/>
                  </a:lnTo>
                  <a:lnTo>
                    <a:pt x="663" y="62"/>
                  </a:lnTo>
                  <a:lnTo>
                    <a:pt x="709" y="46"/>
                  </a:lnTo>
                  <a:lnTo>
                    <a:pt x="757" y="32"/>
                  </a:lnTo>
                  <a:lnTo>
                    <a:pt x="805" y="21"/>
                  </a:lnTo>
                  <a:lnTo>
                    <a:pt x="855" y="12"/>
                  </a:lnTo>
                  <a:lnTo>
                    <a:pt x="906" y="5"/>
                  </a:lnTo>
                  <a:lnTo>
                    <a:pt x="956" y="1"/>
                  </a:lnTo>
                  <a:lnTo>
                    <a:pt x="1009" y="0"/>
                  </a:lnTo>
                  <a:close/>
                  <a:moveTo>
                    <a:pt x="13450" y="910"/>
                  </a:moveTo>
                  <a:lnTo>
                    <a:pt x="15134" y="910"/>
                  </a:lnTo>
                  <a:lnTo>
                    <a:pt x="15134" y="1652"/>
                  </a:lnTo>
                  <a:lnTo>
                    <a:pt x="13450" y="1652"/>
                  </a:lnTo>
                  <a:lnTo>
                    <a:pt x="13450" y="910"/>
                  </a:lnTo>
                  <a:close/>
                  <a:moveTo>
                    <a:pt x="16541" y="4060"/>
                  </a:moveTo>
                  <a:lnTo>
                    <a:pt x="16541" y="6683"/>
                  </a:lnTo>
                  <a:lnTo>
                    <a:pt x="16540" y="6736"/>
                  </a:lnTo>
                  <a:lnTo>
                    <a:pt x="16536" y="6787"/>
                  </a:lnTo>
                  <a:lnTo>
                    <a:pt x="16530" y="6837"/>
                  </a:lnTo>
                  <a:lnTo>
                    <a:pt x="16520" y="6886"/>
                  </a:lnTo>
                  <a:lnTo>
                    <a:pt x="16509" y="6935"/>
                  </a:lnTo>
                  <a:lnTo>
                    <a:pt x="16496" y="6983"/>
                  </a:lnTo>
                  <a:lnTo>
                    <a:pt x="16480" y="7029"/>
                  </a:lnTo>
                  <a:lnTo>
                    <a:pt x="16461" y="7075"/>
                  </a:lnTo>
                  <a:lnTo>
                    <a:pt x="16441" y="7120"/>
                  </a:lnTo>
                  <a:lnTo>
                    <a:pt x="16419" y="7164"/>
                  </a:lnTo>
                  <a:lnTo>
                    <a:pt x="16394" y="7206"/>
                  </a:lnTo>
                  <a:lnTo>
                    <a:pt x="16368" y="7247"/>
                  </a:lnTo>
                  <a:lnTo>
                    <a:pt x="16339" y="7286"/>
                  </a:lnTo>
                  <a:lnTo>
                    <a:pt x="16310" y="7324"/>
                  </a:lnTo>
                  <a:lnTo>
                    <a:pt x="16278" y="7361"/>
                  </a:lnTo>
                  <a:lnTo>
                    <a:pt x="16244" y="7396"/>
                  </a:lnTo>
                  <a:lnTo>
                    <a:pt x="16209" y="7429"/>
                  </a:lnTo>
                  <a:lnTo>
                    <a:pt x="16173" y="7462"/>
                  </a:lnTo>
                  <a:lnTo>
                    <a:pt x="16135" y="7491"/>
                  </a:lnTo>
                  <a:lnTo>
                    <a:pt x="16095" y="7519"/>
                  </a:lnTo>
                  <a:lnTo>
                    <a:pt x="16054" y="7545"/>
                  </a:lnTo>
                  <a:lnTo>
                    <a:pt x="16012" y="7570"/>
                  </a:lnTo>
                  <a:lnTo>
                    <a:pt x="15968" y="7593"/>
                  </a:lnTo>
                  <a:lnTo>
                    <a:pt x="15924" y="7612"/>
                  </a:lnTo>
                  <a:lnTo>
                    <a:pt x="15878" y="7631"/>
                  </a:lnTo>
                  <a:lnTo>
                    <a:pt x="15832" y="7647"/>
                  </a:lnTo>
                  <a:lnTo>
                    <a:pt x="15784" y="7660"/>
                  </a:lnTo>
                  <a:lnTo>
                    <a:pt x="15735" y="7671"/>
                  </a:lnTo>
                  <a:lnTo>
                    <a:pt x="15685" y="7681"/>
                  </a:lnTo>
                  <a:lnTo>
                    <a:pt x="15635" y="7687"/>
                  </a:lnTo>
                  <a:lnTo>
                    <a:pt x="15584" y="7691"/>
                  </a:lnTo>
                  <a:lnTo>
                    <a:pt x="15532" y="7692"/>
                  </a:lnTo>
                  <a:lnTo>
                    <a:pt x="1009" y="7692"/>
                  </a:lnTo>
                  <a:lnTo>
                    <a:pt x="956" y="7691"/>
                  </a:lnTo>
                  <a:lnTo>
                    <a:pt x="906" y="7687"/>
                  </a:lnTo>
                  <a:lnTo>
                    <a:pt x="855" y="7681"/>
                  </a:lnTo>
                  <a:lnTo>
                    <a:pt x="805" y="7671"/>
                  </a:lnTo>
                  <a:lnTo>
                    <a:pt x="757" y="7660"/>
                  </a:lnTo>
                  <a:lnTo>
                    <a:pt x="709" y="7647"/>
                  </a:lnTo>
                  <a:lnTo>
                    <a:pt x="663" y="7631"/>
                  </a:lnTo>
                  <a:lnTo>
                    <a:pt x="617" y="7612"/>
                  </a:lnTo>
                  <a:lnTo>
                    <a:pt x="572" y="7593"/>
                  </a:lnTo>
                  <a:lnTo>
                    <a:pt x="528" y="7570"/>
                  </a:lnTo>
                  <a:lnTo>
                    <a:pt x="486" y="7545"/>
                  </a:lnTo>
                  <a:lnTo>
                    <a:pt x="446" y="7519"/>
                  </a:lnTo>
                  <a:lnTo>
                    <a:pt x="406" y="7491"/>
                  </a:lnTo>
                  <a:lnTo>
                    <a:pt x="368" y="7462"/>
                  </a:lnTo>
                  <a:lnTo>
                    <a:pt x="331" y="7429"/>
                  </a:lnTo>
                  <a:lnTo>
                    <a:pt x="296" y="7396"/>
                  </a:lnTo>
                  <a:lnTo>
                    <a:pt x="263" y="7361"/>
                  </a:lnTo>
                  <a:lnTo>
                    <a:pt x="231" y="7324"/>
                  </a:lnTo>
                  <a:lnTo>
                    <a:pt x="201" y="7286"/>
                  </a:lnTo>
                  <a:lnTo>
                    <a:pt x="173" y="7247"/>
                  </a:lnTo>
                  <a:lnTo>
                    <a:pt x="147" y="7206"/>
                  </a:lnTo>
                  <a:lnTo>
                    <a:pt x="122" y="7164"/>
                  </a:lnTo>
                  <a:lnTo>
                    <a:pt x="99" y="7120"/>
                  </a:lnTo>
                  <a:lnTo>
                    <a:pt x="80" y="7075"/>
                  </a:lnTo>
                  <a:lnTo>
                    <a:pt x="61" y="7029"/>
                  </a:lnTo>
                  <a:lnTo>
                    <a:pt x="45" y="6983"/>
                  </a:lnTo>
                  <a:lnTo>
                    <a:pt x="32" y="6935"/>
                  </a:lnTo>
                  <a:lnTo>
                    <a:pt x="21" y="6886"/>
                  </a:lnTo>
                  <a:lnTo>
                    <a:pt x="11" y="6837"/>
                  </a:lnTo>
                  <a:lnTo>
                    <a:pt x="5" y="6787"/>
                  </a:lnTo>
                  <a:lnTo>
                    <a:pt x="1" y="6736"/>
                  </a:lnTo>
                  <a:lnTo>
                    <a:pt x="0" y="6683"/>
                  </a:lnTo>
                  <a:lnTo>
                    <a:pt x="0" y="4060"/>
                  </a:lnTo>
                  <a:lnTo>
                    <a:pt x="3672" y="4060"/>
                  </a:lnTo>
                  <a:lnTo>
                    <a:pt x="3170" y="5677"/>
                  </a:lnTo>
                  <a:lnTo>
                    <a:pt x="3142" y="5900"/>
                  </a:lnTo>
                  <a:lnTo>
                    <a:pt x="3193" y="6164"/>
                  </a:lnTo>
                  <a:lnTo>
                    <a:pt x="3305" y="6371"/>
                  </a:lnTo>
                  <a:lnTo>
                    <a:pt x="3442" y="6527"/>
                  </a:lnTo>
                  <a:lnTo>
                    <a:pt x="3595" y="6641"/>
                  </a:lnTo>
                  <a:lnTo>
                    <a:pt x="3755" y="6723"/>
                  </a:lnTo>
                  <a:lnTo>
                    <a:pt x="3931" y="6774"/>
                  </a:lnTo>
                  <a:lnTo>
                    <a:pt x="4086" y="6792"/>
                  </a:lnTo>
                  <a:lnTo>
                    <a:pt x="12452" y="6792"/>
                  </a:lnTo>
                  <a:lnTo>
                    <a:pt x="12610" y="6774"/>
                  </a:lnTo>
                  <a:lnTo>
                    <a:pt x="12786" y="6721"/>
                  </a:lnTo>
                  <a:lnTo>
                    <a:pt x="12949" y="6640"/>
                  </a:lnTo>
                  <a:lnTo>
                    <a:pt x="13097" y="6528"/>
                  </a:lnTo>
                  <a:lnTo>
                    <a:pt x="13238" y="6372"/>
                  </a:lnTo>
                  <a:lnTo>
                    <a:pt x="13352" y="6155"/>
                  </a:lnTo>
                  <a:lnTo>
                    <a:pt x="13402" y="5878"/>
                  </a:lnTo>
                  <a:lnTo>
                    <a:pt x="13361" y="5646"/>
                  </a:lnTo>
                  <a:lnTo>
                    <a:pt x="12794" y="4060"/>
                  </a:lnTo>
                  <a:lnTo>
                    <a:pt x="16541" y="406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600" dirty="0">
                <a:solidFill>
                  <a:srgbClr val="1D1D1A"/>
                </a:solidFill>
              </a:endParaRPr>
            </a:p>
          </p:txBody>
        </p:sp>
        <p:sp>
          <p:nvSpPr>
            <p:cNvPr id="144" name="Freeform 50">
              <a:extLst>
                <a:ext uri="{FF2B5EF4-FFF2-40B4-BE49-F238E27FC236}">
                  <a16:creationId xmlns="" xmlns:a14="http://schemas.microsoft.com/office/drawing/2010/main" xmlns:p14="http://schemas.microsoft.com/office/powerpoint/2010/main" xmlns:a16="http://schemas.microsoft.com/office/drawing/2014/main" id="{8D1F68E5-FAE7-40E5-B303-9E0C442544F3}"/>
                </a:ext>
              </a:extLst>
            </p:cNvPr>
            <p:cNvSpPr>
              <a:spLocks noEditPoints="1"/>
            </p:cNvSpPr>
            <p:nvPr/>
          </p:nvSpPr>
          <p:spPr bwMode="auto">
            <a:xfrm>
              <a:off x="3257550" y="4319588"/>
              <a:ext cx="725488" cy="395287"/>
            </a:xfrm>
            <a:custGeom>
              <a:avLst/>
              <a:gdLst/>
              <a:ahLst/>
              <a:cxnLst>
                <a:cxn ang="0">
                  <a:pos x="7351" y="0"/>
                </a:cxn>
                <a:cxn ang="0">
                  <a:pos x="7394" y="2"/>
                </a:cxn>
                <a:cxn ang="0">
                  <a:pos x="7436" y="8"/>
                </a:cxn>
                <a:cxn ang="0">
                  <a:pos x="7477" y="20"/>
                </a:cxn>
                <a:cxn ang="0">
                  <a:pos x="7515" y="33"/>
                </a:cxn>
                <a:cxn ang="0">
                  <a:pos x="7552" y="52"/>
                </a:cxn>
                <a:cxn ang="0">
                  <a:pos x="7588" y="72"/>
                </a:cxn>
                <a:cxn ang="0">
                  <a:pos x="7620" y="97"/>
                </a:cxn>
                <a:cxn ang="0">
                  <a:pos x="7650" y="124"/>
                </a:cxn>
                <a:cxn ang="0">
                  <a:pos x="7677" y="154"/>
                </a:cxn>
                <a:cxn ang="0">
                  <a:pos x="7702" y="187"/>
                </a:cxn>
                <a:cxn ang="0">
                  <a:pos x="7723" y="222"/>
                </a:cxn>
                <a:cxn ang="0">
                  <a:pos x="7741" y="259"/>
                </a:cxn>
                <a:cxn ang="0">
                  <a:pos x="7755" y="298"/>
                </a:cxn>
                <a:cxn ang="0">
                  <a:pos x="7765" y="338"/>
                </a:cxn>
                <a:cxn ang="0">
                  <a:pos x="7773" y="380"/>
                </a:cxn>
                <a:cxn ang="0">
                  <a:pos x="7775" y="424"/>
                </a:cxn>
                <a:cxn ang="0">
                  <a:pos x="0" y="4236"/>
                </a:cxn>
                <a:cxn ang="0">
                  <a:pos x="1" y="402"/>
                </a:cxn>
                <a:cxn ang="0">
                  <a:pos x="6" y="360"/>
                </a:cxn>
                <a:cxn ang="0">
                  <a:pos x="14" y="318"/>
                </a:cxn>
                <a:cxn ang="0">
                  <a:pos x="26" y="278"/>
                </a:cxn>
                <a:cxn ang="0">
                  <a:pos x="43" y="241"/>
                </a:cxn>
                <a:cxn ang="0">
                  <a:pos x="62" y="205"/>
                </a:cxn>
                <a:cxn ang="0">
                  <a:pos x="85" y="171"/>
                </a:cxn>
                <a:cxn ang="0">
                  <a:pos x="111" y="140"/>
                </a:cxn>
                <a:cxn ang="0">
                  <a:pos x="140" y="111"/>
                </a:cxn>
                <a:cxn ang="0">
                  <a:pos x="171" y="85"/>
                </a:cxn>
                <a:cxn ang="0">
                  <a:pos x="205" y="62"/>
                </a:cxn>
                <a:cxn ang="0">
                  <a:pos x="241" y="42"/>
                </a:cxn>
                <a:cxn ang="0">
                  <a:pos x="279" y="26"/>
                </a:cxn>
                <a:cxn ang="0">
                  <a:pos x="319" y="13"/>
                </a:cxn>
                <a:cxn ang="0">
                  <a:pos x="360" y="5"/>
                </a:cxn>
                <a:cxn ang="0">
                  <a:pos x="403" y="1"/>
                </a:cxn>
                <a:cxn ang="0">
                  <a:pos x="674" y="491"/>
                </a:cxn>
                <a:cxn ang="0">
                  <a:pos x="7139" y="497"/>
                </a:cxn>
                <a:cxn ang="0">
                  <a:pos x="7153" y="509"/>
                </a:cxn>
                <a:cxn ang="0">
                  <a:pos x="7161" y="524"/>
                </a:cxn>
                <a:cxn ang="0">
                  <a:pos x="7164" y="544"/>
                </a:cxn>
                <a:cxn ang="0">
                  <a:pos x="7165" y="3745"/>
                </a:cxn>
                <a:cxn ang="0">
                  <a:pos x="613" y="528"/>
                </a:cxn>
                <a:cxn ang="0">
                  <a:pos x="618" y="517"/>
                </a:cxn>
                <a:cxn ang="0">
                  <a:pos x="624" y="509"/>
                </a:cxn>
                <a:cxn ang="0">
                  <a:pos x="637" y="497"/>
                </a:cxn>
                <a:cxn ang="0">
                  <a:pos x="655" y="493"/>
                </a:cxn>
                <a:cxn ang="0">
                  <a:pos x="674" y="491"/>
                </a:cxn>
              </a:cxnLst>
              <a:rect l="0" t="0" r="r" b="b"/>
              <a:pathLst>
                <a:path w="7775" h="4236">
                  <a:moveTo>
                    <a:pt x="424" y="0"/>
                  </a:moveTo>
                  <a:lnTo>
                    <a:pt x="7351" y="0"/>
                  </a:lnTo>
                  <a:lnTo>
                    <a:pt x="7372" y="1"/>
                  </a:lnTo>
                  <a:lnTo>
                    <a:pt x="7394" y="2"/>
                  </a:lnTo>
                  <a:lnTo>
                    <a:pt x="7415" y="5"/>
                  </a:lnTo>
                  <a:lnTo>
                    <a:pt x="7436" y="8"/>
                  </a:lnTo>
                  <a:lnTo>
                    <a:pt x="7456" y="13"/>
                  </a:lnTo>
                  <a:lnTo>
                    <a:pt x="7477" y="20"/>
                  </a:lnTo>
                  <a:lnTo>
                    <a:pt x="7497" y="26"/>
                  </a:lnTo>
                  <a:lnTo>
                    <a:pt x="7515" y="33"/>
                  </a:lnTo>
                  <a:lnTo>
                    <a:pt x="7534" y="42"/>
                  </a:lnTo>
                  <a:lnTo>
                    <a:pt x="7552" y="52"/>
                  </a:lnTo>
                  <a:lnTo>
                    <a:pt x="7570" y="62"/>
                  </a:lnTo>
                  <a:lnTo>
                    <a:pt x="7588" y="72"/>
                  </a:lnTo>
                  <a:lnTo>
                    <a:pt x="7604" y="85"/>
                  </a:lnTo>
                  <a:lnTo>
                    <a:pt x="7620" y="97"/>
                  </a:lnTo>
                  <a:lnTo>
                    <a:pt x="7635" y="111"/>
                  </a:lnTo>
                  <a:lnTo>
                    <a:pt x="7650" y="124"/>
                  </a:lnTo>
                  <a:lnTo>
                    <a:pt x="7664" y="140"/>
                  </a:lnTo>
                  <a:lnTo>
                    <a:pt x="7677" y="154"/>
                  </a:lnTo>
                  <a:lnTo>
                    <a:pt x="7690" y="171"/>
                  </a:lnTo>
                  <a:lnTo>
                    <a:pt x="7702" y="187"/>
                  </a:lnTo>
                  <a:lnTo>
                    <a:pt x="7713" y="205"/>
                  </a:lnTo>
                  <a:lnTo>
                    <a:pt x="7723" y="222"/>
                  </a:lnTo>
                  <a:lnTo>
                    <a:pt x="7732" y="241"/>
                  </a:lnTo>
                  <a:lnTo>
                    <a:pt x="7741" y="259"/>
                  </a:lnTo>
                  <a:lnTo>
                    <a:pt x="7749" y="278"/>
                  </a:lnTo>
                  <a:lnTo>
                    <a:pt x="7755" y="298"/>
                  </a:lnTo>
                  <a:lnTo>
                    <a:pt x="7761" y="318"/>
                  </a:lnTo>
                  <a:lnTo>
                    <a:pt x="7765" y="338"/>
                  </a:lnTo>
                  <a:lnTo>
                    <a:pt x="7769" y="360"/>
                  </a:lnTo>
                  <a:lnTo>
                    <a:pt x="7773" y="380"/>
                  </a:lnTo>
                  <a:lnTo>
                    <a:pt x="7774" y="402"/>
                  </a:lnTo>
                  <a:lnTo>
                    <a:pt x="7775" y="424"/>
                  </a:lnTo>
                  <a:lnTo>
                    <a:pt x="7775" y="4236"/>
                  </a:lnTo>
                  <a:lnTo>
                    <a:pt x="0" y="4236"/>
                  </a:lnTo>
                  <a:lnTo>
                    <a:pt x="0" y="424"/>
                  </a:lnTo>
                  <a:lnTo>
                    <a:pt x="1" y="402"/>
                  </a:lnTo>
                  <a:lnTo>
                    <a:pt x="3" y="380"/>
                  </a:lnTo>
                  <a:lnTo>
                    <a:pt x="6" y="360"/>
                  </a:lnTo>
                  <a:lnTo>
                    <a:pt x="10" y="338"/>
                  </a:lnTo>
                  <a:lnTo>
                    <a:pt x="14" y="318"/>
                  </a:lnTo>
                  <a:lnTo>
                    <a:pt x="20" y="298"/>
                  </a:lnTo>
                  <a:lnTo>
                    <a:pt x="26" y="278"/>
                  </a:lnTo>
                  <a:lnTo>
                    <a:pt x="34" y="259"/>
                  </a:lnTo>
                  <a:lnTo>
                    <a:pt x="43" y="241"/>
                  </a:lnTo>
                  <a:lnTo>
                    <a:pt x="52" y="222"/>
                  </a:lnTo>
                  <a:lnTo>
                    <a:pt x="62" y="205"/>
                  </a:lnTo>
                  <a:lnTo>
                    <a:pt x="74" y="187"/>
                  </a:lnTo>
                  <a:lnTo>
                    <a:pt x="85" y="171"/>
                  </a:lnTo>
                  <a:lnTo>
                    <a:pt x="98" y="154"/>
                  </a:lnTo>
                  <a:lnTo>
                    <a:pt x="111" y="140"/>
                  </a:lnTo>
                  <a:lnTo>
                    <a:pt x="125" y="124"/>
                  </a:lnTo>
                  <a:lnTo>
                    <a:pt x="140" y="111"/>
                  </a:lnTo>
                  <a:lnTo>
                    <a:pt x="155" y="97"/>
                  </a:lnTo>
                  <a:lnTo>
                    <a:pt x="171" y="85"/>
                  </a:lnTo>
                  <a:lnTo>
                    <a:pt x="187" y="72"/>
                  </a:lnTo>
                  <a:lnTo>
                    <a:pt x="205" y="62"/>
                  </a:lnTo>
                  <a:lnTo>
                    <a:pt x="223" y="52"/>
                  </a:lnTo>
                  <a:lnTo>
                    <a:pt x="241" y="42"/>
                  </a:lnTo>
                  <a:lnTo>
                    <a:pt x="260" y="33"/>
                  </a:lnTo>
                  <a:lnTo>
                    <a:pt x="279" y="26"/>
                  </a:lnTo>
                  <a:lnTo>
                    <a:pt x="299" y="20"/>
                  </a:lnTo>
                  <a:lnTo>
                    <a:pt x="319" y="13"/>
                  </a:lnTo>
                  <a:lnTo>
                    <a:pt x="339" y="8"/>
                  </a:lnTo>
                  <a:lnTo>
                    <a:pt x="360" y="5"/>
                  </a:lnTo>
                  <a:lnTo>
                    <a:pt x="381" y="2"/>
                  </a:lnTo>
                  <a:lnTo>
                    <a:pt x="403" y="1"/>
                  </a:lnTo>
                  <a:lnTo>
                    <a:pt x="424" y="0"/>
                  </a:lnTo>
                  <a:close/>
                  <a:moveTo>
                    <a:pt x="674" y="491"/>
                  </a:moveTo>
                  <a:lnTo>
                    <a:pt x="7129" y="493"/>
                  </a:lnTo>
                  <a:lnTo>
                    <a:pt x="7139" y="497"/>
                  </a:lnTo>
                  <a:lnTo>
                    <a:pt x="7147" y="502"/>
                  </a:lnTo>
                  <a:lnTo>
                    <a:pt x="7153" y="509"/>
                  </a:lnTo>
                  <a:lnTo>
                    <a:pt x="7157" y="516"/>
                  </a:lnTo>
                  <a:lnTo>
                    <a:pt x="7161" y="524"/>
                  </a:lnTo>
                  <a:lnTo>
                    <a:pt x="7163" y="533"/>
                  </a:lnTo>
                  <a:lnTo>
                    <a:pt x="7164" y="544"/>
                  </a:lnTo>
                  <a:lnTo>
                    <a:pt x="7165" y="554"/>
                  </a:lnTo>
                  <a:lnTo>
                    <a:pt x="7165" y="3745"/>
                  </a:lnTo>
                  <a:lnTo>
                    <a:pt x="610" y="3745"/>
                  </a:lnTo>
                  <a:lnTo>
                    <a:pt x="613" y="528"/>
                  </a:lnTo>
                  <a:lnTo>
                    <a:pt x="615" y="522"/>
                  </a:lnTo>
                  <a:lnTo>
                    <a:pt x="618" y="517"/>
                  </a:lnTo>
                  <a:lnTo>
                    <a:pt x="621" y="512"/>
                  </a:lnTo>
                  <a:lnTo>
                    <a:pt x="624" y="509"/>
                  </a:lnTo>
                  <a:lnTo>
                    <a:pt x="630" y="502"/>
                  </a:lnTo>
                  <a:lnTo>
                    <a:pt x="637" y="497"/>
                  </a:lnTo>
                  <a:lnTo>
                    <a:pt x="645" y="494"/>
                  </a:lnTo>
                  <a:lnTo>
                    <a:pt x="655" y="493"/>
                  </a:lnTo>
                  <a:lnTo>
                    <a:pt x="664" y="492"/>
                  </a:lnTo>
                  <a:lnTo>
                    <a:pt x="674" y="491"/>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600" dirty="0">
                <a:solidFill>
                  <a:srgbClr val="1D1D1A"/>
                </a:solidFill>
              </a:endParaRPr>
            </a:p>
          </p:txBody>
        </p:sp>
      </p:grpSp>
      <p:sp>
        <p:nvSpPr>
          <p:cNvPr id="148" name="圆角矩形 707">
            <a:extLst>
              <a:ext uri="{FF2B5EF4-FFF2-40B4-BE49-F238E27FC236}">
                <a16:creationId xmlns="" xmlns:a14="http://schemas.microsoft.com/office/drawing/2010/main" xmlns:p14="http://schemas.microsoft.com/office/powerpoint/2010/main" xmlns:a16="http://schemas.microsoft.com/office/drawing/2014/main" id="{1FED2832-DE52-4C82-A3BA-FFA648CCF5E9}"/>
              </a:ext>
            </a:extLst>
          </p:cNvPr>
          <p:cNvSpPr/>
          <p:nvPr/>
        </p:nvSpPr>
        <p:spPr>
          <a:xfrm>
            <a:off x="6149091" y="4750880"/>
            <a:ext cx="2517775" cy="1632835"/>
          </a:xfrm>
          <a:prstGeom prst="roundRect">
            <a:avLst>
              <a:gd name="adj" fmla="val 3956"/>
            </a:avLst>
          </a:prstGeom>
          <a:solidFill>
            <a:schemeClr val="bg1"/>
          </a:solidFill>
          <a:ln w="19050" cap="flat" cmpd="sng" algn="ctr">
            <a:solidFill>
              <a:srgbClr val="0070C0"/>
            </a:solidFill>
            <a:prstDash val="solid"/>
            <a:miter lim="800000"/>
          </a:ln>
          <a:effectLst/>
        </p:spPr>
        <p:txBody>
          <a:bodyPr rtlCol="0" anchor="ctr" anchorCtr="0">
            <a:noAutofit/>
          </a:bodyPr>
          <a:lstStyle/>
          <a:p>
            <a:pPr algn="ctr" defTabSz="914400" fontAlgn="ctr">
              <a:spcBef>
                <a:spcPct val="0"/>
              </a:spcBef>
              <a:spcAft>
                <a:spcPct val="0"/>
              </a:spcAft>
            </a:pPr>
            <a:endParaRPr lang="en-US" altLang="zh-CN" sz="1200" b="1" kern="0" dirty="0">
              <a:solidFill>
                <a:srgbClr val="0070C0"/>
              </a:solidFill>
            </a:endParaRPr>
          </a:p>
        </p:txBody>
      </p:sp>
      <p:sp>
        <p:nvSpPr>
          <p:cNvPr id="149" name="圆角矩形 708">
            <a:extLst>
              <a:ext uri="{FF2B5EF4-FFF2-40B4-BE49-F238E27FC236}">
                <a16:creationId xmlns="" xmlns:a14="http://schemas.microsoft.com/office/drawing/2010/main" xmlns:p14="http://schemas.microsoft.com/office/powerpoint/2010/main" xmlns:a16="http://schemas.microsoft.com/office/drawing/2014/main" id="{8B24842C-5338-4701-B070-0208CAF0FFB3}"/>
              </a:ext>
            </a:extLst>
          </p:cNvPr>
          <p:cNvSpPr/>
          <p:nvPr/>
        </p:nvSpPr>
        <p:spPr>
          <a:xfrm>
            <a:off x="6272920" y="4647294"/>
            <a:ext cx="2270117" cy="271622"/>
          </a:xfrm>
          <a:prstGeom prst="roundRect">
            <a:avLst>
              <a:gd name="adj" fmla="val 50000"/>
            </a:avLst>
          </a:prstGeom>
          <a:solidFill>
            <a:srgbClr val="00B0F0"/>
          </a:solidFill>
          <a:ln w="12700" cap="flat" cmpd="sng" algn="ctr">
            <a:noFill/>
            <a:prstDash val="solid"/>
            <a:miter lim="800000"/>
          </a:ln>
          <a:effectLst/>
        </p:spPr>
        <p:txBody>
          <a:bodyPr rtlCol="0" anchor="ctr">
            <a:noAutofit/>
          </a:bodyPr>
          <a:lstStyle/>
          <a:p>
            <a:pPr algn="ctr" defTabSz="685859" fontAlgn="ctr"/>
            <a:r>
              <a:rPr lang="en-US" altLang="zh-CN" sz="1200" b="1" dirty="0">
                <a:solidFill>
                  <a:schemeClr val="bg1"/>
                </a:solidFill>
              </a:rPr>
              <a:t>By terminal type</a:t>
            </a:r>
          </a:p>
        </p:txBody>
      </p:sp>
      <p:sp>
        <p:nvSpPr>
          <p:cNvPr id="147" name="Rectangle 16">
            <a:extLst>
              <a:ext uri="{FF2B5EF4-FFF2-40B4-BE49-F238E27FC236}">
                <a16:creationId xmlns="" xmlns:a14="http://schemas.microsoft.com/office/drawing/2010/main" xmlns:p14="http://schemas.microsoft.com/office/powerpoint/2010/main" xmlns:a16="http://schemas.microsoft.com/office/drawing/2014/main" id="{5201DA05-B9C2-4540-8F03-65CE2F071B20}"/>
              </a:ext>
            </a:extLst>
          </p:cNvPr>
          <p:cNvSpPr/>
          <p:nvPr/>
        </p:nvSpPr>
        <p:spPr>
          <a:xfrm>
            <a:off x="6228289" y="4940005"/>
            <a:ext cx="2517775" cy="1485078"/>
          </a:xfrm>
          <a:prstGeom prst="rect">
            <a:avLst/>
          </a:prstGeom>
        </p:spPr>
        <p:txBody>
          <a:bodyPr wrap="square">
            <a:noAutofit/>
          </a:bodyPr>
          <a:lstStyle/>
          <a:p>
            <a:pPr algn="ctr" defTabSz="1219028" fontAlgn="ctr">
              <a:lnSpc>
                <a:spcPct val="130000"/>
              </a:lnSpc>
              <a:buClr>
                <a:srgbClr val="CC9900"/>
              </a:buClr>
            </a:pPr>
            <a:r>
              <a:rPr lang="en-US" sz="1200" b="1" dirty="0">
                <a:solidFill>
                  <a:srgbClr val="EC7061"/>
                </a:solidFill>
              </a:rPr>
              <a:t>Automatic authorization</a:t>
            </a:r>
          </a:p>
          <a:p>
            <a:pPr defTabSz="1219028" fontAlgn="ctr">
              <a:lnSpc>
                <a:spcPct val="130000"/>
              </a:lnSpc>
              <a:buClr>
                <a:prstClr val="white">
                  <a:lumMod val="75000"/>
                </a:prstClr>
              </a:buClr>
            </a:pPr>
            <a:r>
              <a:rPr lang="en-US" sz="1200" dirty="0"/>
              <a:t>Camera</a:t>
            </a:r>
          </a:p>
          <a:p>
            <a:pPr marL="171450" indent="-171450" defTabSz="1219028" fontAlgn="ctr">
              <a:lnSpc>
                <a:spcPct val="130000"/>
              </a:lnSpc>
              <a:buClr>
                <a:prstClr val="white">
                  <a:lumMod val="75000"/>
                </a:prstClr>
              </a:buClr>
              <a:buFont typeface="Arial" panose="020B0604020202020204" pitchFamily="34" charset="0"/>
              <a:buChar char="•"/>
            </a:pPr>
            <a:r>
              <a:rPr lang="en-US" sz="1200" dirty="0"/>
              <a:t>Is automatically added to the video surveillance group.</a:t>
            </a:r>
          </a:p>
          <a:p>
            <a:pPr marL="171450" indent="-171450" defTabSz="1219028" fontAlgn="ctr">
              <a:lnSpc>
                <a:spcPct val="130000"/>
              </a:lnSpc>
              <a:buClr>
                <a:prstClr val="white">
                  <a:lumMod val="75000"/>
                </a:prstClr>
              </a:buClr>
              <a:buFont typeface="Arial" panose="020B0604020202020204" pitchFamily="34" charset="0"/>
              <a:buChar char="•"/>
            </a:pPr>
            <a:r>
              <a:rPr lang="en-US" sz="1200" dirty="0"/>
              <a:t>Is configured as a VIP.</a:t>
            </a:r>
          </a:p>
        </p:txBody>
      </p:sp>
      <p:sp>
        <p:nvSpPr>
          <p:cNvPr id="153" name="圆角矩形 712">
            <a:extLst>
              <a:ext uri="{FF2B5EF4-FFF2-40B4-BE49-F238E27FC236}">
                <a16:creationId xmlns="" xmlns:a14="http://schemas.microsoft.com/office/drawing/2010/main" xmlns:p14="http://schemas.microsoft.com/office/powerpoint/2010/main" xmlns:a16="http://schemas.microsoft.com/office/drawing/2014/main" id="{40592A8C-EB21-4301-B3EB-C7B3B4049C78}"/>
              </a:ext>
            </a:extLst>
          </p:cNvPr>
          <p:cNvSpPr/>
          <p:nvPr/>
        </p:nvSpPr>
        <p:spPr>
          <a:xfrm>
            <a:off x="3284618" y="4786024"/>
            <a:ext cx="2752592" cy="1597691"/>
          </a:xfrm>
          <a:prstGeom prst="roundRect">
            <a:avLst>
              <a:gd name="adj" fmla="val 3956"/>
            </a:avLst>
          </a:prstGeom>
          <a:solidFill>
            <a:schemeClr val="bg1"/>
          </a:solidFill>
          <a:ln w="19050" cap="flat" cmpd="sng" algn="ctr">
            <a:solidFill>
              <a:srgbClr val="0070C0"/>
            </a:solidFill>
            <a:prstDash val="solid"/>
            <a:miter lim="800000"/>
          </a:ln>
          <a:effectLst/>
        </p:spPr>
        <p:txBody>
          <a:bodyPr rtlCol="0" anchor="ctr" anchorCtr="0">
            <a:noAutofit/>
          </a:bodyPr>
          <a:lstStyle/>
          <a:p>
            <a:pPr algn="ctr" defTabSz="914400" fontAlgn="ctr">
              <a:spcBef>
                <a:spcPct val="0"/>
              </a:spcBef>
              <a:spcAft>
                <a:spcPct val="0"/>
              </a:spcAft>
            </a:pPr>
            <a:endParaRPr lang="en-US" altLang="zh-CN" sz="1200" b="1" kern="0" dirty="0">
              <a:solidFill>
                <a:srgbClr val="0070C0"/>
              </a:solidFill>
            </a:endParaRPr>
          </a:p>
        </p:txBody>
      </p:sp>
      <p:sp>
        <p:nvSpPr>
          <p:cNvPr id="154" name="圆角矩形 713">
            <a:extLst>
              <a:ext uri="{FF2B5EF4-FFF2-40B4-BE49-F238E27FC236}">
                <a16:creationId xmlns="" xmlns:a14="http://schemas.microsoft.com/office/drawing/2010/main" xmlns:p14="http://schemas.microsoft.com/office/powerpoint/2010/main" xmlns:a16="http://schemas.microsoft.com/office/drawing/2014/main" id="{ADBD61B0-2D14-41F9-8677-DD9492566463}"/>
              </a:ext>
            </a:extLst>
          </p:cNvPr>
          <p:cNvSpPr/>
          <p:nvPr/>
        </p:nvSpPr>
        <p:spPr>
          <a:xfrm>
            <a:off x="3562449" y="4658810"/>
            <a:ext cx="2196929" cy="269621"/>
          </a:xfrm>
          <a:prstGeom prst="roundRect">
            <a:avLst>
              <a:gd name="adj" fmla="val 50000"/>
            </a:avLst>
          </a:prstGeom>
          <a:solidFill>
            <a:srgbClr val="00B0F0"/>
          </a:solidFill>
          <a:ln w="12700" cap="flat" cmpd="sng" algn="ctr">
            <a:noFill/>
            <a:prstDash val="solid"/>
            <a:miter lim="800000"/>
          </a:ln>
          <a:effectLst/>
        </p:spPr>
        <p:txBody>
          <a:bodyPr rtlCol="0" anchor="ctr">
            <a:noAutofit/>
          </a:bodyPr>
          <a:lstStyle/>
          <a:p>
            <a:pPr algn="ctr" defTabSz="685859" fontAlgn="ctr"/>
            <a:r>
              <a:rPr lang="en-US" sz="1200" b="1" dirty="0">
                <a:solidFill>
                  <a:schemeClr val="bg1"/>
                </a:solidFill>
              </a:rPr>
              <a:t>By terminal type</a:t>
            </a:r>
          </a:p>
        </p:txBody>
      </p:sp>
      <p:sp>
        <p:nvSpPr>
          <p:cNvPr id="152" name="Rectangle 16">
            <a:extLst>
              <a:ext uri="{FF2B5EF4-FFF2-40B4-BE49-F238E27FC236}">
                <a16:creationId xmlns="" xmlns:a14="http://schemas.microsoft.com/office/drawing/2010/main" xmlns:p14="http://schemas.microsoft.com/office/powerpoint/2010/main" xmlns:a16="http://schemas.microsoft.com/office/drawing/2014/main" id="{6DE35FE6-C3C3-49C6-8D8A-EBFD64C4000E}"/>
              </a:ext>
            </a:extLst>
          </p:cNvPr>
          <p:cNvSpPr/>
          <p:nvPr/>
        </p:nvSpPr>
        <p:spPr>
          <a:xfrm>
            <a:off x="3383238" y="4994513"/>
            <a:ext cx="2752592" cy="2203680"/>
          </a:xfrm>
          <a:prstGeom prst="rect">
            <a:avLst/>
          </a:prstGeom>
        </p:spPr>
        <p:txBody>
          <a:bodyPr wrap="square">
            <a:noAutofit/>
          </a:bodyPr>
          <a:lstStyle/>
          <a:p>
            <a:pPr algn="ctr" defTabSz="1219028" fontAlgn="ctr">
              <a:lnSpc>
                <a:spcPct val="140000"/>
              </a:lnSpc>
              <a:buClr>
                <a:srgbClr val="CC9900"/>
              </a:buClr>
            </a:pPr>
            <a:r>
              <a:rPr lang="en-US" sz="1200" b="1" dirty="0">
                <a:solidFill>
                  <a:srgbClr val="EC7061"/>
                </a:solidFill>
              </a:rPr>
              <a:t>Automatic authentication</a:t>
            </a:r>
            <a:endParaRPr lang="en-US" altLang="zh-CN" sz="1200" b="1" dirty="0">
              <a:solidFill>
                <a:srgbClr val="EC7061"/>
              </a:solidFill>
            </a:endParaRPr>
          </a:p>
          <a:p>
            <a:pPr defTabSz="1219028" fontAlgn="ctr">
              <a:lnSpc>
                <a:spcPct val="140000"/>
              </a:lnSpc>
              <a:buClr>
                <a:prstClr val="white">
                  <a:lumMod val="75000"/>
                </a:prstClr>
              </a:buClr>
            </a:pPr>
            <a:r>
              <a:rPr lang="en-US" sz="1200" dirty="0"/>
              <a:t>Printer</a:t>
            </a:r>
          </a:p>
          <a:p>
            <a:pPr marL="171450" indent="-171450" defTabSz="1219028" fontAlgn="ctr">
              <a:lnSpc>
                <a:spcPct val="140000"/>
              </a:lnSpc>
              <a:buClr>
                <a:prstClr val="white">
                  <a:lumMod val="75000"/>
                </a:prstClr>
              </a:buClr>
              <a:buFont typeface="Arial" panose="020B0604020202020204" pitchFamily="34" charset="0"/>
              <a:buChar char="•"/>
            </a:pPr>
            <a:r>
              <a:rPr lang="en-US" sz="1200" dirty="0"/>
              <a:t>Automatic MAC address authentication, </a:t>
            </a:r>
            <a:r>
              <a:rPr lang="en-US" altLang="zh-CN" sz="1200" dirty="0"/>
              <a:t>without entering any MAC address</a:t>
            </a:r>
            <a:endParaRPr lang="en-US" altLang="zh-CN" sz="1200" dirty="0">
              <a:solidFill>
                <a:prstClr val="black">
                  <a:lumMod val="75000"/>
                  <a:lumOff val="25000"/>
                </a:prstClr>
              </a:solidFill>
            </a:endParaRPr>
          </a:p>
        </p:txBody>
      </p:sp>
      <p:sp>
        <p:nvSpPr>
          <p:cNvPr id="158" name="圆角矩形 717">
            <a:extLst>
              <a:ext uri="{FF2B5EF4-FFF2-40B4-BE49-F238E27FC236}">
                <a16:creationId xmlns="" xmlns:a14="http://schemas.microsoft.com/office/drawing/2010/main" xmlns:p14="http://schemas.microsoft.com/office/powerpoint/2010/main" xmlns:a16="http://schemas.microsoft.com/office/drawing/2014/main" id="{B3433125-4A7A-4262-9951-FD4F562E4DA5}"/>
              </a:ext>
            </a:extLst>
          </p:cNvPr>
          <p:cNvSpPr/>
          <p:nvPr/>
        </p:nvSpPr>
        <p:spPr>
          <a:xfrm>
            <a:off x="8815030" y="4758317"/>
            <a:ext cx="2725934" cy="1625398"/>
          </a:xfrm>
          <a:prstGeom prst="roundRect">
            <a:avLst>
              <a:gd name="adj" fmla="val 3956"/>
            </a:avLst>
          </a:prstGeom>
          <a:solidFill>
            <a:schemeClr val="bg1"/>
          </a:solidFill>
          <a:ln w="19050" cap="flat" cmpd="sng" algn="ctr">
            <a:solidFill>
              <a:srgbClr val="0070C0"/>
            </a:solidFill>
            <a:prstDash val="solid"/>
            <a:miter lim="800000"/>
          </a:ln>
          <a:effectLst/>
        </p:spPr>
        <p:txBody>
          <a:bodyPr rtlCol="0" anchor="ctr" anchorCtr="0">
            <a:noAutofit/>
          </a:bodyPr>
          <a:lstStyle/>
          <a:p>
            <a:pPr algn="ctr" defTabSz="914400" fontAlgn="ctr">
              <a:lnSpc>
                <a:spcPts val="1920"/>
              </a:lnSpc>
              <a:spcBef>
                <a:spcPct val="0"/>
              </a:spcBef>
              <a:spcAft>
                <a:spcPct val="0"/>
              </a:spcAft>
            </a:pPr>
            <a:endParaRPr lang="en-US" altLang="zh-CN" sz="1200" b="1" kern="0" dirty="0">
              <a:solidFill>
                <a:srgbClr val="0070C0"/>
              </a:solidFill>
            </a:endParaRPr>
          </a:p>
        </p:txBody>
      </p:sp>
      <p:sp>
        <p:nvSpPr>
          <p:cNvPr id="159" name="圆角矩形 718">
            <a:extLst>
              <a:ext uri="{FF2B5EF4-FFF2-40B4-BE49-F238E27FC236}">
                <a16:creationId xmlns="" xmlns:a14="http://schemas.microsoft.com/office/drawing/2010/main" xmlns:p14="http://schemas.microsoft.com/office/powerpoint/2010/main" xmlns:a16="http://schemas.microsoft.com/office/drawing/2014/main" id="{BCD4107D-CD4C-4CBE-BAFC-8B11E42D2B4F}"/>
              </a:ext>
            </a:extLst>
          </p:cNvPr>
          <p:cNvSpPr/>
          <p:nvPr/>
        </p:nvSpPr>
        <p:spPr>
          <a:xfrm>
            <a:off x="9007317" y="4645451"/>
            <a:ext cx="2270117" cy="288977"/>
          </a:xfrm>
          <a:prstGeom prst="roundRect">
            <a:avLst>
              <a:gd name="adj" fmla="val 50000"/>
            </a:avLst>
          </a:prstGeom>
          <a:solidFill>
            <a:srgbClr val="00B0F0"/>
          </a:solidFill>
          <a:ln w="12700" cap="flat" cmpd="sng" algn="ctr">
            <a:noFill/>
            <a:prstDash val="solid"/>
            <a:miter lim="800000"/>
          </a:ln>
          <a:effectLst/>
        </p:spPr>
        <p:txBody>
          <a:bodyPr rtlCol="0" anchor="ctr">
            <a:noAutofit/>
          </a:bodyPr>
          <a:lstStyle/>
          <a:p>
            <a:pPr algn="ctr" defTabSz="685859" fontAlgn="ctr"/>
            <a:r>
              <a:rPr lang="en-US" altLang="zh-CN" sz="1200" b="1" dirty="0">
                <a:solidFill>
                  <a:schemeClr val="bg1"/>
                </a:solidFill>
              </a:rPr>
              <a:t>By terminal type</a:t>
            </a:r>
          </a:p>
        </p:txBody>
      </p:sp>
      <p:sp>
        <p:nvSpPr>
          <p:cNvPr id="157" name="Rectangle 16">
            <a:extLst>
              <a:ext uri="{FF2B5EF4-FFF2-40B4-BE49-F238E27FC236}">
                <a16:creationId xmlns="" xmlns:a14="http://schemas.microsoft.com/office/drawing/2010/main" xmlns:p14="http://schemas.microsoft.com/office/powerpoint/2010/main" xmlns:a16="http://schemas.microsoft.com/office/drawing/2014/main" id="{0E46556D-0BCB-47B4-96CB-3F1D5A74B03D}"/>
              </a:ext>
            </a:extLst>
          </p:cNvPr>
          <p:cNvSpPr/>
          <p:nvPr/>
        </p:nvSpPr>
        <p:spPr>
          <a:xfrm>
            <a:off x="8877464" y="4930035"/>
            <a:ext cx="2701599" cy="1012650"/>
          </a:xfrm>
          <a:prstGeom prst="rect">
            <a:avLst/>
          </a:prstGeom>
        </p:spPr>
        <p:txBody>
          <a:bodyPr wrap="square">
            <a:noAutofit/>
          </a:bodyPr>
          <a:lstStyle/>
          <a:p>
            <a:pPr algn="ctr" defTabSz="1219028" fontAlgn="ctr">
              <a:lnSpc>
                <a:spcPct val="140000"/>
              </a:lnSpc>
              <a:buClr>
                <a:srgbClr val="CC9900"/>
              </a:buClr>
            </a:pPr>
            <a:r>
              <a:rPr lang="en-US" sz="1200" b="1" dirty="0">
                <a:solidFill>
                  <a:srgbClr val="EC7061"/>
                </a:solidFill>
              </a:rPr>
              <a:t>Spoofing detection</a:t>
            </a:r>
          </a:p>
          <a:p>
            <a:pPr defTabSz="1219028" fontAlgn="ctr">
              <a:lnSpc>
                <a:spcPct val="140000"/>
              </a:lnSpc>
              <a:buClr>
                <a:prstClr val="white">
                  <a:lumMod val="75000"/>
                </a:prstClr>
              </a:buClr>
            </a:pPr>
            <a:r>
              <a:rPr lang="en-US" sz="1200" dirty="0"/>
              <a:t>Recognized as an IP phone first and then as a PC</a:t>
            </a:r>
          </a:p>
          <a:p>
            <a:pPr marL="171450" indent="-171450" defTabSz="1219028" fontAlgn="ctr">
              <a:lnSpc>
                <a:spcPct val="140000"/>
              </a:lnSpc>
              <a:buClr>
                <a:prstClr val="white">
                  <a:lumMod val="75000"/>
                </a:prstClr>
              </a:buClr>
              <a:buFont typeface="Arial" panose="020B0604020202020204" pitchFamily="34" charset="0"/>
              <a:buChar char="•"/>
            </a:pPr>
            <a:r>
              <a:rPr lang="en-US" sz="1200" dirty="0"/>
              <a:t>A terminal spoofing alarm is reported.</a:t>
            </a:r>
          </a:p>
        </p:txBody>
      </p:sp>
      <p:sp>
        <p:nvSpPr>
          <p:cNvPr id="160" name="矩形 159">
            <a:extLst>
              <a:ext uri="{FF2B5EF4-FFF2-40B4-BE49-F238E27FC236}">
                <a16:creationId xmlns="" xmlns:a14="http://schemas.microsoft.com/office/drawing/2010/main" xmlns:p14="http://schemas.microsoft.com/office/powerpoint/2010/main" xmlns:a16="http://schemas.microsoft.com/office/drawing/2014/main" id="{56F6BF1A-4CEF-4A46-9FB3-62C64BB8F682}"/>
              </a:ext>
            </a:extLst>
          </p:cNvPr>
          <p:cNvSpPr/>
          <p:nvPr/>
        </p:nvSpPr>
        <p:spPr>
          <a:xfrm rot="10800000" flipH="1" flipV="1">
            <a:off x="9939603" y="4028717"/>
            <a:ext cx="468299" cy="6069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dirty="0">
                <a:solidFill>
                  <a:srgbClr val="666666"/>
                </a:solidFill>
              </a:rPr>
              <a:t>&gt;&gt;</a:t>
            </a:r>
            <a:endParaRPr lang="en-US" altLang="zh-CN" sz="1600" dirty="0">
              <a:solidFill>
                <a:srgbClr val="666666"/>
              </a:solidFill>
            </a:endParaRPr>
          </a:p>
        </p:txBody>
      </p:sp>
      <p:grpSp>
        <p:nvGrpSpPr>
          <p:cNvPr id="161" name="组合 174">
            <a:extLst>
              <a:ext uri="{FF2B5EF4-FFF2-40B4-BE49-F238E27FC236}">
                <a16:creationId xmlns="" xmlns:a14="http://schemas.microsoft.com/office/drawing/2010/main" xmlns:p14="http://schemas.microsoft.com/office/powerpoint/2010/main" xmlns:a16="http://schemas.microsoft.com/office/drawing/2014/main" id="{1EB95ACC-76A6-49DA-AF33-329537B39C9E}"/>
              </a:ext>
            </a:extLst>
          </p:cNvPr>
          <p:cNvGrpSpPr>
            <a:grpSpLocks/>
          </p:cNvGrpSpPr>
          <p:nvPr/>
        </p:nvGrpSpPr>
        <p:grpSpPr bwMode="auto">
          <a:xfrm>
            <a:off x="10452742" y="4108701"/>
            <a:ext cx="615238" cy="452378"/>
            <a:chOff x="1949450" y="881063"/>
            <a:chExt cx="719138" cy="528638"/>
          </a:xfrm>
        </p:grpSpPr>
        <p:sp>
          <p:nvSpPr>
            <p:cNvPr id="162" name="Freeform 37">
              <a:extLst>
                <a:ext uri="{FF2B5EF4-FFF2-40B4-BE49-F238E27FC236}">
                  <a16:creationId xmlns="" xmlns:a14="http://schemas.microsoft.com/office/drawing/2010/main" xmlns:p14="http://schemas.microsoft.com/office/powerpoint/2010/main" xmlns:a16="http://schemas.microsoft.com/office/drawing/2014/main" id="{6590787A-6982-47D5-9B45-611AC249826A}"/>
                </a:ext>
              </a:extLst>
            </p:cNvPr>
            <p:cNvSpPr>
              <a:spLocks noEditPoints="1"/>
            </p:cNvSpPr>
            <p:nvPr/>
          </p:nvSpPr>
          <p:spPr bwMode="auto">
            <a:xfrm>
              <a:off x="2165350" y="881063"/>
              <a:ext cx="503238" cy="368300"/>
            </a:xfrm>
            <a:custGeom>
              <a:avLst/>
              <a:gdLst>
                <a:gd name="T0" fmla="*/ 2147483646 w 1200"/>
                <a:gd name="T1" fmla="*/ 2147483646 h 879"/>
                <a:gd name="T2" fmla="*/ 2147483646 w 1200"/>
                <a:gd name="T3" fmla="*/ 2147483646 h 879"/>
                <a:gd name="T4" fmla="*/ 2147483646 w 1200"/>
                <a:gd name="T5" fmla="*/ 2147483646 h 879"/>
                <a:gd name="T6" fmla="*/ 2147483646 w 1200"/>
                <a:gd name="T7" fmla="*/ 2147483646 h 879"/>
                <a:gd name="T8" fmla="*/ 2147483646 w 1200"/>
                <a:gd name="T9" fmla="*/ 2147483646 h 879"/>
                <a:gd name="T10" fmla="*/ 2147483646 w 1200"/>
                <a:gd name="T11" fmla="*/ 2147483646 h 879"/>
                <a:gd name="T12" fmla="*/ 2147483646 w 1200"/>
                <a:gd name="T13" fmla="*/ 2147483646 h 879"/>
                <a:gd name="T14" fmla="*/ 2147483646 w 1200"/>
                <a:gd name="T15" fmla="*/ 2147483646 h 879"/>
                <a:gd name="T16" fmla="*/ 2147483646 w 1200"/>
                <a:gd name="T17" fmla="*/ 2147483646 h 879"/>
                <a:gd name="T18" fmla="*/ 2147483646 w 1200"/>
                <a:gd name="T19" fmla="*/ 2147483646 h 879"/>
                <a:gd name="T20" fmla="*/ 2147483646 w 1200"/>
                <a:gd name="T21" fmla="*/ 0 h 879"/>
                <a:gd name="T22" fmla="*/ 2147483646 w 1200"/>
                <a:gd name="T23" fmla="*/ 0 h 879"/>
                <a:gd name="T24" fmla="*/ 2147483646 w 1200"/>
                <a:gd name="T25" fmla="*/ 0 h 879"/>
                <a:gd name="T26" fmla="*/ 0 w 1200"/>
                <a:gd name="T27" fmla="*/ 2147483646 h 879"/>
                <a:gd name="T28" fmla="*/ 0 w 1200"/>
                <a:gd name="T29" fmla="*/ 2147483646 h 879"/>
                <a:gd name="T30" fmla="*/ 2147483646 w 1200"/>
                <a:gd name="T31" fmla="*/ 2147483646 h 879"/>
                <a:gd name="T32" fmla="*/ 2147483646 w 1200"/>
                <a:gd name="T33" fmla="*/ 2147483646 h 879"/>
                <a:gd name="T34" fmla="*/ 2147483646 w 1200"/>
                <a:gd name="T35" fmla="*/ 2147483646 h 879"/>
                <a:gd name="T36" fmla="*/ 2147483646 w 1200"/>
                <a:gd name="T37" fmla="*/ 2147483646 h 879"/>
                <a:gd name="T38" fmla="*/ 2147483646 w 1200"/>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0"/>
                <a:gd name="T61" fmla="*/ 0 h 879"/>
                <a:gd name="T62" fmla="*/ 1200 w 1200"/>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0" h="879">
                  <a:moveTo>
                    <a:pt x="1133" y="788"/>
                  </a:moveTo>
                  <a:lnTo>
                    <a:pt x="1133" y="788"/>
                  </a:lnTo>
                  <a:cubicBezTo>
                    <a:pt x="1133" y="801"/>
                    <a:pt x="1122" y="813"/>
                    <a:pt x="1108" y="813"/>
                  </a:cubicBezTo>
                  <a:lnTo>
                    <a:pt x="92" y="813"/>
                  </a:lnTo>
                  <a:cubicBezTo>
                    <a:pt x="78" y="813"/>
                    <a:pt x="67" y="801"/>
                    <a:pt x="67" y="788"/>
                  </a:cubicBezTo>
                  <a:lnTo>
                    <a:pt x="67" y="92"/>
                  </a:lnTo>
                  <a:cubicBezTo>
                    <a:pt x="67" y="78"/>
                    <a:pt x="78" y="67"/>
                    <a:pt x="92" y="67"/>
                  </a:cubicBezTo>
                  <a:lnTo>
                    <a:pt x="1108" y="67"/>
                  </a:lnTo>
                  <a:cubicBezTo>
                    <a:pt x="1122" y="67"/>
                    <a:pt x="1133" y="78"/>
                    <a:pt x="1133" y="92"/>
                  </a:cubicBezTo>
                  <a:lnTo>
                    <a:pt x="1133" y="788"/>
                  </a:lnTo>
                  <a:close/>
                  <a:moveTo>
                    <a:pt x="1108" y="0"/>
                  </a:moveTo>
                  <a:lnTo>
                    <a:pt x="1108" y="0"/>
                  </a:lnTo>
                  <a:lnTo>
                    <a:pt x="92" y="0"/>
                  </a:lnTo>
                  <a:cubicBezTo>
                    <a:pt x="42" y="0"/>
                    <a:pt x="0" y="41"/>
                    <a:pt x="0" y="92"/>
                  </a:cubicBezTo>
                  <a:lnTo>
                    <a:pt x="0" y="788"/>
                  </a:lnTo>
                  <a:cubicBezTo>
                    <a:pt x="0" y="838"/>
                    <a:pt x="42" y="879"/>
                    <a:pt x="92" y="879"/>
                  </a:cubicBezTo>
                  <a:lnTo>
                    <a:pt x="1108" y="879"/>
                  </a:lnTo>
                  <a:cubicBezTo>
                    <a:pt x="1159" y="879"/>
                    <a:pt x="1200" y="838"/>
                    <a:pt x="1200" y="788"/>
                  </a:cubicBezTo>
                  <a:lnTo>
                    <a:pt x="1200" y="92"/>
                  </a:lnTo>
                  <a:cubicBezTo>
                    <a:pt x="1200" y="41"/>
                    <a:pt x="1159" y="0"/>
                    <a:pt x="110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3" name="Freeform 38">
              <a:extLst>
                <a:ext uri="{FF2B5EF4-FFF2-40B4-BE49-F238E27FC236}">
                  <a16:creationId xmlns="" xmlns:a14="http://schemas.microsoft.com/office/drawing/2010/main" xmlns:p14="http://schemas.microsoft.com/office/powerpoint/2010/main" xmlns:a16="http://schemas.microsoft.com/office/drawing/2014/main" id="{49650AC0-1FD6-4C88-ADD5-CCDD34F1BCC3}"/>
                </a:ext>
              </a:extLst>
            </p:cNvPr>
            <p:cNvSpPr>
              <a:spLocks/>
            </p:cNvSpPr>
            <p:nvPr/>
          </p:nvSpPr>
          <p:spPr bwMode="auto">
            <a:xfrm>
              <a:off x="2336800" y="1265238"/>
              <a:ext cx="161925" cy="26988"/>
            </a:xfrm>
            <a:custGeom>
              <a:avLst/>
              <a:gdLst>
                <a:gd name="T0" fmla="*/ 2147483646 w 385"/>
                <a:gd name="T1" fmla="*/ 2147483646 h 67"/>
                <a:gd name="T2" fmla="*/ 2147483646 w 385"/>
                <a:gd name="T3" fmla="*/ 2147483646 h 67"/>
                <a:gd name="T4" fmla="*/ 2147483646 w 385"/>
                <a:gd name="T5" fmla="*/ 2147483646 h 67"/>
                <a:gd name="T6" fmla="*/ 2147483646 w 385"/>
                <a:gd name="T7" fmla="*/ 0 h 67"/>
                <a:gd name="T8" fmla="*/ 2147483646 w 385"/>
                <a:gd name="T9" fmla="*/ 0 h 67"/>
                <a:gd name="T10" fmla="*/ 0 w 385"/>
                <a:gd name="T11" fmla="*/ 2147483646 h 67"/>
                <a:gd name="T12" fmla="*/ 2147483646 w 385"/>
                <a:gd name="T13" fmla="*/ 2147483646 h 67"/>
                <a:gd name="T14" fmla="*/ 2147483646 w 38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7"/>
                <a:gd name="T26" fmla="*/ 385 w 38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7">
                  <a:moveTo>
                    <a:pt x="351" y="67"/>
                  </a:moveTo>
                  <a:lnTo>
                    <a:pt x="351" y="67"/>
                  </a:lnTo>
                  <a:cubicBezTo>
                    <a:pt x="370" y="67"/>
                    <a:pt x="385" y="52"/>
                    <a:pt x="385" y="33"/>
                  </a:cubicBezTo>
                  <a:cubicBezTo>
                    <a:pt x="385" y="15"/>
                    <a:pt x="370" y="0"/>
                    <a:pt x="351" y="0"/>
                  </a:cubicBezTo>
                  <a:lnTo>
                    <a:pt x="33" y="0"/>
                  </a:lnTo>
                  <a:cubicBezTo>
                    <a:pt x="15" y="0"/>
                    <a:pt x="0" y="15"/>
                    <a:pt x="0" y="33"/>
                  </a:cubicBezTo>
                  <a:cubicBezTo>
                    <a:pt x="0" y="52"/>
                    <a:pt x="15" y="67"/>
                    <a:pt x="33" y="67"/>
                  </a:cubicBezTo>
                  <a:lnTo>
                    <a:pt x="351"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4" name="Freeform 39">
              <a:extLst>
                <a:ext uri="{FF2B5EF4-FFF2-40B4-BE49-F238E27FC236}">
                  <a16:creationId xmlns="" xmlns:a14="http://schemas.microsoft.com/office/drawing/2010/main" xmlns:p14="http://schemas.microsoft.com/office/powerpoint/2010/main" xmlns:a16="http://schemas.microsoft.com/office/drawing/2014/main" id="{91A08D71-BB99-4370-B32E-CC568D34D56B}"/>
                </a:ext>
              </a:extLst>
            </p:cNvPr>
            <p:cNvSpPr>
              <a:spLocks noEditPoints="1"/>
            </p:cNvSpPr>
            <p:nvPr/>
          </p:nvSpPr>
          <p:spPr bwMode="auto">
            <a:xfrm>
              <a:off x="2216150" y="928688"/>
              <a:ext cx="401638" cy="273050"/>
            </a:xfrm>
            <a:custGeom>
              <a:avLst/>
              <a:gdLst>
                <a:gd name="T0" fmla="*/ 2147483646 w 958"/>
                <a:gd name="T1" fmla="*/ 2147483646 h 653"/>
                <a:gd name="T2" fmla="*/ 2147483646 w 958"/>
                <a:gd name="T3" fmla="*/ 2147483646 h 653"/>
                <a:gd name="T4" fmla="*/ 2147483646 w 958"/>
                <a:gd name="T5" fmla="*/ 2147483646 h 653"/>
                <a:gd name="T6" fmla="*/ 2147483646 w 958"/>
                <a:gd name="T7" fmla="*/ 2147483646 h 653"/>
                <a:gd name="T8" fmla="*/ 2147483646 w 958"/>
                <a:gd name="T9" fmla="*/ 2147483646 h 653"/>
                <a:gd name="T10" fmla="*/ 2147483646 w 958"/>
                <a:gd name="T11" fmla="*/ 2147483646 h 653"/>
                <a:gd name="T12" fmla="*/ 2147483646 w 958"/>
                <a:gd name="T13" fmla="*/ 2147483646 h 653"/>
                <a:gd name="T14" fmla="*/ 2147483646 w 958"/>
                <a:gd name="T15" fmla="*/ 2147483646 h 653"/>
                <a:gd name="T16" fmla="*/ 2147483646 w 958"/>
                <a:gd name="T17" fmla="*/ 2147483646 h 653"/>
                <a:gd name="T18" fmla="*/ 2147483646 w 958"/>
                <a:gd name="T19" fmla="*/ 2147483646 h 653"/>
                <a:gd name="T20" fmla="*/ 2147483646 w 958"/>
                <a:gd name="T21" fmla="*/ 0 h 653"/>
                <a:gd name="T22" fmla="*/ 2147483646 w 958"/>
                <a:gd name="T23" fmla="*/ 0 h 653"/>
                <a:gd name="T24" fmla="*/ 2147483646 w 958"/>
                <a:gd name="T25" fmla="*/ 0 h 653"/>
                <a:gd name="T26" fmla="*/ 0 w 958"/>
                <a:gd name="T27" fmla="*/ 2147483646 h 653"/>
                <a:gd name="T28" fmla="*/ 0 w 958"/>
                <a:gd name="T29" fmla="*/ 2147483646 h 653"/>
                <a:gd name="T30" fmla="*/ 2147483646 w 958"/>
                <a:gd name="T31" fmla="*/ 2147483646 h 653"/>
                <a:gd name="T32" fmla="*/ 2147483646 w 958"/>
                <a:gd name="T33" fmla="*/ 2147483646 h 653"/>
                <a:gd name="T34" fmla="*/ 2147483646 w 958"/>
                <a:gd name="T35" fmla="*/ 2147483646 h 653"/>
                <a:gd name="T36" fmla="*/ 2147483646 w 958"/>
                <a:gd name="T37" fmla="*/ 2147483646 h 653"/>
                <a:gd name="T38" fmla="*/ 2147483646 w 958"/>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8"/>
                <a:gd name="T61" fmla="*/ 0 h 653"/>
                <a:gd name="T62" fmla="*/ 958 w 958"/>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8" h="653">
                  <a:moveTo>
                    <a:pt x="918" y="581"/>
                  </a:moveTo>
                  <a:lnTo>
                    <a:pt x="918" y="581"/>
                  </a:lnTo>
                  <a:cubicBezTo>
                    <a:pt x="918" y="598"/>
                    <a:pt x="903" y="613"/>
                    <a:pt x="886" y="613"/>
                  </a:cubicBezTo>
                  <a:lnTo>
                    <a:pt x="73" y="613"/>
                  </a:lnTo>
                  <a:cubicBezTo>
                    <a:pt x="55" y="613"/>
                    <a:pt x="40" y="598"/>
                    <a:pt x="40" y="581"/>
                  </a:cubicBezTo>
                  <a:lnTo>
                    <a:pt x="40" y="72"/>
                  </a:lnTo>
                  <a:cubicBezTo>
                    <a:pt x="40" y="55"/>
                    <a:pt x="55" y="40"/>
                    <a:pt x="73" y="40"/>
                  </a:cubicBezTo>
                  <a:lnTo>
                    <a:pt x="886" y="40"/>
                  </a:lnTo>
                  <a:cubicBezTo>
                    <a:pt x="903" y="40"/>
                    <a:pt x="918" y="55"/>
                    <a:pt x="918" y="72"/>
                  </a:cubicBezTo>
                  <a:lnTo>
                    <a:pt x="918" y="581"/>
                  </a:lnTo>
                  <a:close/>
                  <a:moveTo>
                    <a:pt x="886" y="0"/>
                  </a:moveTo>
                  <a:lnTo>
                    <a:pt x="886" y="0"/>
                  </a:lnTo>
                  <a:lnTo>
                    <a:pt x="73" y="0"/>
                  </a:lnTo>
                  <a:cubicBezTo>
                    <a:pt x="33" y="0"/>
                    <a:pt x="0" y="33"/>
                    <a:pt x="0" y="72"/>
                  </a:cubicBezTo>
                  <a:lnTo>
                    <a:pt x="0" y="581"/>
                  </a:lnTo>
                  <a:cubicBezTo>
                    <a:pt x="0" y="621"/>
                    <a:pt x="33" y="653"/>
                    <a:pt x="73" y="653"/>
                  </a:cubicBezTo>
                  <a:lnTo>
                    <a:pt x="886" y="653"/>
                  </a:lnTo>
                  <a:cubicBezTo>
                    <a:pt x="926" y="653"/>
                    <a:pt x="958" y="621"/>
                    <a:pt x="958" y="581"/>
                  </a:cubicBezTo>
                  <a:lnTo>
                    <a:pt x="958" y="72"/>
                  </a:lnTo>
                  <a:cubicBezTo>
                    <a:pt x="958" y="33"/>
                    <a:pt x="926" y="0"/>
                    <a:pt x="886"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5" name="Freeform 40">
              <a:extLst>
                <a:ext uri="{FF2B5EF4-FFF2-40B4-BE49-F238E27FC236}">
                  <a16:creationId xmlns="" xmlns:a14="http://schemas.microsoft.com/office/drawing/2010/main" xmlns:p14="http://schemas.microsoft.com/office/powerpoint/2010/main" xmlns:a16="http://schemas.microsoft.com/office/drawing/2014/main" id="{CBF137BF-8C8A-4E18-AA32-D5B755EB22DD}"/>
                </a:ext>
              </a:extLst>
            </p:cNvPr>
            <p:cNvSpPr>
              <a:spLocks/>
            </p:cNvSpPr>
            <p:nvPr/>
          </p:nvSpPr>
          <p:spPr bwMode="auto">
            <a:xfrm>
              <a:off x="2176463" y="1309688"/>
              <a:ext cx="482600" cy="100013"/>
            </a:xfrm>
            <a:custGeom>
              <a:avLst/>
              <a:gdLst>
                <a:gd name="T0" fmla="*/ 2147483646 w 1150"/>
                <a:gd name="T1" fmla="*/ 2147483646 h 239"/>
                <a:gd name="T2" fmla="*/ 2147483646 w 1150"/>
                <a:gd name="T3" fmla="*/ 2147483646 h 239"/>
                <a:gd name="T4" fmla="*/ 2147483646 w 1150"/>
                <a:gd name="T5" fmla="*/ 0 h 239"/>
                <a:gd name="T6" fmla="*/ 2147483646 w 1150"/>
                <a:gd name="T7" fmla="*/ 0 h 239"/>
                <a:gd name="T8" fmla="*/ 2147483646 w 1150"/>
                <a:gd name="T9" fmla="*/ 2147483646 h 239"/>
                <a:gd name="T10" fmla="*/ 2147483646 w 1150"/>
                <a:gd name="T11" fmla="*/ 2147483646 h 239"/>
                <a:gd name="T12" fmla="*/ 2147483646 w 1150"/>
                <a:gd name="T13" fmla="*/ 2147483646 h 239"/>
                <a:gd name="T14" fmla="*/ 2147483646 w 1150"/>
                <a:gd name="T15" fmla="*/ 2147483646 h 239"/>
                <a:gd name="T16" fmla="*/ 2147483646 w 1150"/>
                <a:gd name="T17" fmla="*/ 2147483646 h 239"/>
                <a:gd name="T18" fmla="*/ 2147483646 w 1150"/>
                <a:gd name="T19" fmla="*/ 2147483646 h 239"/>
                <a:gd name="T20" fmla="*/ 2147483646 w 1150"/>
                <a:gd name="T21" fmla="*/ 2147483646 h 239"/>
                <a:gd name="T22" fmla="*/ 2147483646 w 1150"/>
                <a:gd name="T23" fmla="*/ 2147483646 h 239"/>
                <a:gd name="T24" fmla="*/ 2147483646 w 1150"/>
                <a:gd name="T25" fmla="*/ 2147483646 h 239"/>
                <a:gd name="T26" fmla="*/ 2147483646 w 1150"/>
                <a:gd name="T27" fmla="*/ 2147483646 h 239"/>
                <a:gd name="T28" fmla="*/ 2147483646 w 1150"/>
                <a:gd name="T29" fmla="*/ 2147483646 h 239"/>
                <a:gd name="T30" fmla="*/ 2147483646 w 1150"/>
                <a:gd name="T31" fmla="*/ 2147483646 h 239"/>
                <a:gd name="T32" fmla="*/ 2147483646 w 1150"/>
                <a:gd name="T33" fmla="*/ 2147483646 h 239"/>
                <a:gd name="T34" fmla="*/ 2147483646 w 1150"/>
                <a:gd name="T35" fmla="*/ 2147483646 h 239"/>
                <a:gd name="T36" fmla="*/ 2147483646 w 1150"/>
                <a:gd name="T37" fmla="*/ 2147483646 h 239"/>
                <a:gd name="T38" fmla="*/ 2147483646 w 1150"/>
                <a:gd name="T39" fmla="*/ 2147483646 h 239"/>
                <a:gd name="T40" fmla="*/ 2147483646 w 1150"/>
                <a:gd name="T41" fmla="*/ 2147483646 h 239"/>
                <a:gd name="T42" fmla="*/ 2147483646 w 1150"/>
                <a:gd name="T43" fmla="*/ 2147483646 h 239"/>
                <a:gd name="T44" fmla="*/ 2147483646 w 1150"/>
                <a:gd name="T45" fmla="*/ 2147483646 h 239"/>
                <a:gd name="T46" fmla="*/ 2147483646 w 1150"/>
                <a:gd name="T47" fmla="*/ 2147483646 h 239"/>
                <a:gd name="T48" fmla="*/ 2147483646 w 1150"/>
                <a:gd name="T49" fmla="*/ 2147483646 h 239"/>
                <a:gd name="T50" fmla="*/ 2147483646 w 1150"/>
                <a:gd name="T51" fmla="*/ 2147483646 h 2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50"/>
                <a:gd name="T79" fmla="*/ 0 h 239"/>
                <a:gd name="T80" fmla="*/ 1150 w 1150"/>
                <a:gd name="T81" fmla="*/ 239 h 2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50" h="239">
                  <a:moveTo>
                    <a:pt x="1049" y="14"/>
                  </a:moveTo>
                  <a:lnTo>
                    <a:pt x="1049" y="14"/>
                  </a:lnTo>
                  <a:cubicBezTo>
                    <a:pt x="1043" y="5"/>
                    <a:pt x="1033" y="0"/>
                    <a:pt x="1022" y="0"/>
                  </a:cubicBezTo>
                  <a:lnTo>
                    <a:pt x="129" y="0"/>
                  </a:lnTo>
                  <a:cubicBezTo>
                    <a:pt x="118" y="0"/>
                    <a:pt x="107" y="5"/>
                    <a:pt x="101" y="14"/>
                  </a:cubicBezTo>
                  <a:lnTo>
                    <a:pt x="8" y="151"/>
                  </a:lnTo>
                  <a:cubicBezTo>
                    <a:pt x="1" y="161"/>
                    <a:pt x="0" y="174"/>
                    <a:pt x="6" y="185"/>
                  </a:cubicBezTo>
                  <a:cubicBezTo>
                    <a:pt x="12" y="196"/>
                    <a:pt x="23" y="203"/>
                    <a:pt x="35" y="203"/>
                  </a:cubicBezTo>
                  <a:lnTo>
                    <a:pt x="663" y="203"/>
                  </a:lnTo>
                  <a:cubicBezTo>
                    <a:pt x="675" y="224"/>
                    <a:pt x="697" y="239"/>
                    <a:pt x="724" y="239"/>
                  </a:cubicBezTo>
                  <a:cubicBezTo>
                    <a:pt x="762" y="239"/>
                    <a:pt x="793" y="208"/>
                    <a:pt x="793" y="170"/>
                  </a:cubicBezTo>
                  <a:cubicBezTo>
                    <a:pt x="793" y="131"/>
                    <a:pt x="762" y="100"/>
                    <a:pt x="724" y="100"/>
                  </a:cubicBezTo>
                  <a:cubicBezTo>
                    <a:pt x="697" y="100"/>
                    <a:pt x="675" y="115"/>
                    <a:pt x="663" y="136"/>
                  </a:cubicBezTo>
                  <a:lnTo>
                    <a:pt x="99" y="136"/>
                  </a:lnTo>
                  <a:lnTo>
                    <a:pt x="146" y="66"/>
                  </a:lnTo>
                  <a:lnTo>
                    <a:pt x="1004" y="66"/>
                  </a:lnTo>
                  <a:lnTo>
                    <a:pt x="1052" y="136"/>
                  </a:lnTo>
                  <a:lnTo>
                    <a:pt x="997" y="136"/>
                  </a:lnTo>
                  <a:cubicBezTo>
                    <a:pt x="985" y="115"/>
                    <a:pt x="963" y="100"/>
                    <a:pt x="937" y="100"/>
                  </a:cubicBezTo>
                  <a:cubicBezTo>
                    <a:pt x="898" y="100"/>
                    <a:pt x="867" y="131"/>
                    <a:pt x="867" y="170"/>
                  </a:cubicBezTo>
                  <a:cubicBezTo>
                    <a:pt x="867" y="208"/>
                    <a:pt x="898" y="239"/>
                    <a:pt x="937" y="239"/>
                  </a:cubicBezTo>
                  <a:cubicBezTo>
                    <a:pt x="963" y="239"/>
                    <a:pt x="985" y="224"/>
                    <a:pt x="997" y="203"/>
                  </a:cubicBezTo>
                  <a:lnTo>
                    <a:pt x="1115" y="203"/>
                  </a:lnTo>
                  <a:cubicBezTo>
                    <a:pt x="1127" y="203"/>
                    <a:pt x="1139" y="196"/>
                    <a:pt x="1144" y="185"/>
                  </a:cubicBezTo>
                  <a:cubicBezTo>
                    <a:pt x="1150" y="174"/>
                    <a:pt x="1149" y="161"/>
                    <a:pt x="1142" y="151"/>
                  </a:cubicBezTo>
                  <a:lnTo>
                    <a:pt x="1049"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6" name="Freeform 41">
              <a:extLst>
                <a:ext uri="{FF2B5EF4-FFF2-40B4-BE49-F238E27FC236}">
                  <a16:creationId xmlns="" xmlns:a14="http://schemas.microsoft.com/office/drawing/2010/main" xmlns:p14="http://schemas.microsoft.com/office/powerpoint/2010/main" xmlns:a16="http://schemas.microsoft.com/office/drawing/2014/main" id="{0E551D01-49AD-4493-9DB7-674854FDBC4B}"/>
                </a:ext>
              </a:extLst>
            </p:cNvPr>
            <p:cNvSpPr>
              <a:spLocks noEditPoints="1"/>
            </p:cNvSpPr>
            <p:nvPr/>
          </p:nvSpPr>
          <p:spPr bwMode="auto">
            <a:xfrm>
              <a:off x="1949450" y="952500"/>
              <a:ext cx="193675" cy="442913"/>
            </a:xfrm>
            <a:custGeom>
              <a:avLst/>
              <a:gdLst>
                <a:gd name="T0" fmla="*/ 2147483646 w 461"/>
                <a:gd name="T1" fmla="*/ 2147483646 h 1055"/>
                <a:gd name="T2" fmla="*/ 2147483646 w 461"/>
                <a:gd name="T3" fmla="*/ 2147483646 h 1055"/>
                <a:gd name="T4" fmla="*/ 2147483646 w 461"/>
                <a:gd name="T5" fmla="*/ 2147483646 h 1055"/>
                <a:gd name="T6" fmla="*/ 2147483646 w 461"/>
                <a:gd name="T7" fmla="*/ 2147483646 h 1055"/>
                <a:gd name="T8" fmla="*/ 2147483646 w 461"/>
                <a:gd name="T9" fmla="*/ 2147483646 h 1055"/>
                <a:gd name="T10" fmla="*/ 2147483646 w 461"/>
                <a:gd name="T11" fmla="*/ 2147483646 h 1055"/>
                <a:gd name="T12" fmla="*/ 2147483646 w 461"/>
                <a:gd name="T13" fmla="*/ 2147483646 h 1055"/>
                <a:gd name="T14" fmla="*/ 2147483646 w 461"/>
                <a:gd name="T15" fmla="*/ 2147483646 h 1055"/>
                <a:gd name="T16" fmla="*/ 2147483646 w 461"/>
                <a:gd name="T17" fmla="*/ 2147483646 h 1055"/>
                <a:gd name="T18" fmla="*/ 2147483646 w 461"/>
                <a:gd name="T19" fmla="*/ 2147483646 h 1055"/>
                <a:gd name="T20" fmla="*/ 2147483646 w 461"/>
                <a:gd name="T21" fmla="*/ 0 h 1055"/>
                <a:gd name="T22" fmla="*/ 2147483646 w 461"/>
                <a:gd name="T23" fmla="*/ 0 h 1055"/>
                <a:gd name="T24" fmla="*/ 2147483646 w 461"/>
                <a:gd name="T25" fmla="*/ 0 h 1055"/>
                <a:gd name="T26" fmla="*/ 0 w 461"/>
                <a:gd name="T27" fmla="*/ 2147483646 h 1055"/>
                <a:gd name="T28" fmla="*/ 0 w 461"/>
                <a:gd name="T29" fmla="*/ 2147483646 h 1055"/>
                <a:gd name="T30" fmla="*/ 2147483646 w 461"/>
                <a:gd name="T31" fmla="*/ 2147483646 h 1055"/>
                <a:gd name="T32" fmla="*/ 2147483646 w 461"/>
                <a:gd name="T33" fmla="*/ 2147483646 h 1055"/>
                <a:gd name="T34" fmla="*/ 2147483646 w 461"/>
                <a:gd name="T35" fmla="*/ 2147483646 h 1055"/>
                <a:gd name="T36" fmla="*/ 2147483646 w 461"/>
                <a:gd name="T37" fmla="*/ 2147483646 h 1055"/>
                <a:gd name="T38" fmla="*/ 2147483646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80" y="988"/>
                    <a:pt x="361" y="988"/>
                  </a:cubicBezTo>
                  <a:lnTo>
                    <a:pt x="100" y="988"/>
                  </a:lnTo>
                  <a:cubicBezTo>
                    <a:pt x="82" y="988"/>
                    <a:pt x="67" y="973"/>
                    <a:pt x="67" y="955"/>
                  </a:cubicBezTo>
                  <a:lnTo>
                    <a:pt x="67" y="100"/>
                  </a:lnTo>
                  <a:cubicBezTo>
                    <a:pt x="67" y="82"/>
                    <a:pt x="82" y="67"/>
                    <a:pt x="100" y="67"/>
                  </a:cubicBezTo>
                  <a:lnTo>
                    <a:pt x="361" y="67"/>
                  </a:lnTo>
                  <a:cubicBezTo>
                    <a:pt x="380"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7" name="Freeform 42">
              <a:extLst>
                <a:ext uri="{FF2B5EF4-FFF2-40B4-BE49-F238E27FC236}">
                  <a16:creationId xmlns="" xmlns:a14="http://schemas.microsoft.com/office/drawing/2010/main" xmlns:p14="http://schemas.microsoft.com/office/powerpoint/2010/main" xmlns:a16="http://schemas.microsoft.com/office/drawing/2014/main" id="{22B107FA-8F01-4707-B317-07CD9C614A49}"/>
                </a:ext>
              </a:extLst>
            </p:cNvPr>
            <p:cNvSpPr>
              <a:spLocks/>
            </p:cNvSpPr>
            <p:nvPr/>
          </p:nvSpPr>
          <p:spPr bwMode="auto">
            <a:xfrm>
              <a:off x="1990725" y="1030288"/>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3"/>
                  </a:cubicBezTo>
                  <a:cubicBezTo>
                    <a:pt x="0" y="52"/>
                    <a:pt x="15" y="67"/>
                    <a:pt x="34" y="67"/>
                  </a:cubicBezTo>
                  <a:lnTo>
                    <a:pt x="234" y="67"/>
                  </a:lnTo>
                  <a:cubicBezTo>
                    <a:pt x="252" y="67"/>
                    <a:pt x="267" y="52"/>
                    <a:pt x="267" y="33"/>
                  </a:cubicBezTo>
                  <a:cubicBezTo>
                    <a:pt x="267" y="15"/>
                    <a:pt x="252" y="0"/>
                    <a:pt x="23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8" name="Freeform 43">
              <a:extLst>
                <a:ext uri="{FF2B5EF4-FFF2-40B4-BE49-F238E27FC236}">
                  <a16:creationId xmlns="" xmlns:a14="http://schemas.microsoft.com/office/drawing/2010/main" xmlns:p14="http://schemas.microsoft.com/office/powerpoint/2010/main" xmlns:a16="http://schemas.microsoft.com/office/drawing/2014/main" id="{ED798DBA-448E-47E2-BC60-C48AD7D69CF1}"/>
                </a:ext>
              </a:extLst>
            </p:cNvPr>
            <p:cNvSpPr>
              <a:spLocks/>
            </p:cNvSpPr>
            <p:nvPr/>
          </p:nvSpPr>
          <p:spPr bwMode="auto">
            <a:xfrm>
              <a:off x="1990725" y="1069975"/>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4"/>
                  </a:cubicBezTo>
                  <a:cubicBezTo>
                    <a:pt x="0" y="52"/>
                    <a:pt x="15" y="67"/>
                    <a:pt x="34" y="67"/>
                  </a:cubicBezTo>
                  <a:lnTo>
                    <a:pt x="234" y="67"/>
                  </a:lnTo>
                  <a:cubicBezTo>
                    <a:pt x="252" y="67"/>
                    <a:pt x="267" y="52"/>
                    <a:pt x="267" y="34"/>
                  </a:cubicBezTo>
                  <a:cubicBezTo>
                    <a:pt x="267" y="15"/>
                    <a:pt x="252" y="0"/>
                    <a:pt x="23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69" name="Freeform 44">
              <a:extLst>
                <a:ext uri="{FF2B5EF4-FFF2-40B4-BE49-F238E27FC236}">
                  <a16:creationId xmlns="" xmlns:a14="http://schemas.microsoft.com/office/drawing/2010/main" xmlns:p14="http://schemas.microsoft.com/office/powerpoint/2010/main" xmlns:a16="http://schemas.microsoft.com/office/drawing/2014/main" id="{6F0F17E5-6DFC-46FC-BD6C-A18F12776A37}"/>
                </a:ext>
              </a:extLst>
            </p:cNvPr>
            <p:cNvSpPr>
              <a:spLocks/>
            </p:cNvSpPr>
            <p:nvPr/>
          </p:nvSpPr>
          <p:spPr bwMode="auto">
            <a:xfrm>
              <a:off x="1990725" y="1109663"/>
              <a:ext cx="111125" cy="26988"/>
            </a:xfrm>
            <a:custGeom>
              <a:avLst/>
              <a:gdLst>
                <a:gd name="T0" fmla="*/ 2147483646 w 267"/>
                <a:gd name="T1" fmla="*/ 0 h 66"/>
                <a:gd name="T2" fmla="*/ 2147483646 w 267"/>
                <a:gd name="T3" fmla="*/ 0 h 66"/>
                <a:gd name="T4" fmla="*/ 2147483646 w 267"/>
                <a:gd name="T5" fmla="*/ 0 h 66"/>
                <a:gd name="T6" fmla="*/ 0 w 267"/>
                <a:gd name="T7" fmla="*/ 2147483646 h 66"/>
                <a:gd name="T8" fmla="*/ 2147483646 w 267"/>
                <a:gd name="T9" fmla="*/ 2147483646 h 66"/>
                <a:gd name="T10" fmla="*/ 2147483646 w 267"/>
                <a:gd name="T11" fmla="*/ 2147483646 h 66"/>
                <a:gd name="T12" fmla="*/ 2147483646 w 267"/>
                <a:gd name="T13" fmla="*/ 2147483646 h 66"/>
                <a:gd name="T14" fmla="*/ 2147483646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4" y="0"/>
                  </a:moveTo>
                  <a:lnTo>
                    <a:pt x="234" y="0"/>
                  </a:lnTo>
                  <a:lnTo>
                    <a:pt x="34" y="0"/>
                  </a:lnTo>
                  <a:cubicBezTo>
                    <a:pt x="15" y="0"/>
                    <a:pt x="0" y="15"/>
                    <a:pt x="0" y="33"/>
                  </a:cubicBezTo>
                  <a:cubicBezTo>
                    <a:pt x="0" y="52"/>
                    <a:pt x="15" y="66"/>
                    <a:pt x="34" y="66"/>
                  </a:cubicBezTo>
                  <a:lnTo>
                    <a:pt x="234" y="66"/>
                  </a:lnTo>
                  <a:cubicBezTo>
                    <a:pt x="252" y="66"/>
                    <a:pt x="267" y="52"/>
                    <a:pt x="267" y="33"/>
                  </a:cubicBezTo>
                  <a:cubicBezTo>
                    <a:pt x="267" y="15"/>
                    <a:pt x="252" y="0"/>
                    <a:pt x="23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70" name="Freeform 45">
              <a:extLst>
                <a:ext uri="{FF2B5EF4-FFF2-40B4-BE49-F238E27FC236}">
                  <a16:creationId xmlns="" xmlns:a14="http://schemas.microsoft.com/office/drawing/2010/main" xmlns:p14="http://schemas.microsoft.com/office/powerpoint/2010/main" xmlns:a16="http://schemas.microsoft.com/office/drawing/2014/main" id="{F2AD6996-DD0A-400C-BEB3-F7D6C7024499}"/>
                </a:ext>
              </a:extLst>
            </p:cNvPr>
            <p:cNvSpPr>
              <a:spLocks noEditPoints="1"/>
            </p:cNvSpPr>
            <p:nvPr/>
          </p:nvSpPr>
          <p:spPr bwMode="auto">
            <a:xfrm>
              <a:off x="2005013" y="1254125"/>
              <a:ext cx="82550" cy="84138"/>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0 h 200"/>
                <a:gd name="T14" fmla="*/ 2147483646 w 200"/>
                <a:gd name="T15" fmla="*/ 0 h 200"/>
                <a:gd name="T16" fmla="*/ 0 w 200"/>
                <a:gd name="T17" fmla="*/ 2147483646 h 200"/>
                <a:gd name="T18" fmla="*/ 2147483646 w 200"/>
                <a:gd name="T19" fmla="*/ 2147483646 h 200"/>
                <a:gd name="T20" fmla="*/ 2147483646 w 200"/>
                <a:gd name="T21" fmla="*/ 2147483646 h 200"/>
                <a:gd name="T22" fmla="*/ 2147483646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4"/>
                  </a:moveTo>
                  <a:lnTo>
                    <a:pt x="100" y="134"/>
                  </a:lnTo>
                  <a:cubicBezTo>
                    <a:pt x="81" y="134"/>
                    <a:pt x="66" y="119"/>
                    <a:pt x="66" y="100"/>
                  </a:cubicBezTo>
                  <a:cubicBezTo>
                    <a:pt x="66" y="82"/>
                    <a:pt x="81" y="67"/>
                    <a:pt x="100" y="67"/>
                  </a:cubicBezTo>
                  <a:cubicBezTo>
                    <a:pt x="118" y="67"/>
                    <a:pt x="133" y="82"/>
                    <a:pt x="133" y="100"/>
                  </a:cubicBezTo>
                  <a:cubicBezTo>
                    <a:pt x="133" y="119"/>
                    <a:pt x="118" y="134"/>
                    <a:pt x="100" y="134"/>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171" name="组合 294">
            <a:extLst>
              <a:ext uri="{FF2B5EF4-FFF2-40B4-BE49-F238E27FC236}">
                <a16:creationId xmlns="" xmlns:a14="http://schemas.microsoft.com/office/drawing/2010/main" xmlns:p14="http://schemas.microsoft.com/office/powerpoint/2010/main" xmlns:a16="http://schemas.microsoft.com/office/drawing/2014/main" id="{1F837974-D29B-4A7D-85D6-85C85C060B6F}"/>
              </a:ext>
            </a:extLst>
          </p:cNvPr>
          <p:cNvGrpSpPr>
            <a:grpSpLocks/>
          </p:cNvGrpSpPr>
          <p:nvPr/>
        </p:nvGrpSpPr>
        <p:grpSpPr bwMode="auto">
          <a:xfrm>
            <a:off x="9644217" y="3479357"/>
            <a:ext cx="561325" cy="442294"/>
            <a:chOff x="2036763" y="2339976"/>
            <a:chExt cx="635000" cy="500062"/>
          </a:xfrm>
        </p:grpSpPr>
        <p:sp>
          <p:nvSpPr>
            <p:cNvPr id="172" name="Freeform 28">
              <a:extLst>
                <a:ext uri="{FF2B5EF4-FFF2-40B4-BE49-F238E27FC236}">
                  <a16:creationId xmlns="" xmlns:a14="http://schemas.microsoft.com/office/drawing/2010/main" xmlns:p14="http://schemas.microsoft.com/office/powerpoint/2010/main" xmlns:a16="http://schemas.microsoft.com/office/drawing/2014/main" id="{48D0B26E-DA32-4ABE-B32E-0C0CCC017D53}"/>
                </a:ext>
              </a:extLst>
            </p:cNvPr>
            <p:cNvSpPr>
              <a:spLocks/>
            </p:cNvSpPr>
            <p:nvPr/>
          </p:nvSpPr>
          <p:spPr bwMode="auto">
            <a:xfrm>
              <a:off x="2036763" y="2589213"/>
              <a:ext cx="635000" cy="250825"/>
            </a:xfrm>
            <a:custGeom>
              <a:avLst/>
              <a:gdLst>
                <a:gd name="T0" fmla="*/ 2147483646 w 1516"/>
                <a:gd name="T1" fmla="*/ 0 h 600"/>
                <a:gd name="T2" fmla="*/ 2147483646 w 1516"/>
                <a:gd name="T3" fmla="*/ 0 h 600"/>
                <a:gd name="T4" fmla="*/ 2147483646 w 1516"/>
                <a:gd name="T5" fmla="*/ 0 h 600"/>
                <a:gd name="T6" fmla="*/ 0 w 1516"/>
                <a:gd name="T7" fmla="*/ 2147483646 h 600"/>
                <a:gd name="T8" fmla="*/ 2147483646 w 1516"/>
                <a:gd name="T9" fmla="*/ 2147483646 h 600"/>
                <a:gd name="T10" fmla="*/ 2147483646 w 1516"/>
                <a:gd name="T11" fmla="*/ 2147483646 h 600"/>
                <a:gd name="T12" fmla="*/ 2147483646 w 1516"/>
                <a:gd name="T13" fmla="*/ 2147483646 h 600"/>
                <a:gd name="T14" fmla="*/ 2147483646 w 1516"/>
                <a:gd name="T15" fmla="*/ 2147483646 h 600"/>
                <a:gd name="T16" fmla="*/ 2147483646 w 1516"/>
                <a:gd name="T17" fmla="*/ 2147483646 h 600"/>
                <a:gd name="T18" fmla="*/ 2147483646 w 1516"/>
                <a:gd name="T19" fmla="*/ 2147483646 h 600"/>
                <a:gd name="T20" fmla="*/ 2147483646 w 1516"/>
                <a:gd name="T21" fmla="*/ 2147483646 h 600"/>
                <a:gd name="T22" fmla="*/ 2147483646 w 1516"/>
                <a:gd name="T23" fmla="*/ 2147483646 h 600"/>
                <a:gd name="T24" fmla="*/ 2147483646 w 1516"/>
                <a:gd name="T25" fmla="*/ 2147483646 h 600"/>
                <a:gd name="T26" fmla="*/ 2147483646 w 1516"/>
                <a:gd name="T27" fmla="*/ 2147483646 h 600"/>
                <a:gd name="T28" fmla="*/ 2147483646 w 1516"/>
                <a:gd name="T29" fmla="*/ 2147483646 h 600"/>
                <a:gd name="T30" fmla="*/ 2147483646 w 1516"/>
                <a:gd name="T31" fmla="*/ 2147483646 h 600"/>
                <a:gd name="T32" fmla="*/ 2147483646 w 1516"/>
                <a:gd name="T33" fmla="*/ 2147483646 h 600"/>
                <a:gd name="T34" fmla="*/ 2147483646 w 1516"/>
                <a:gd name="T35" fmla="*/ 2147483646 h 600"/>
                <a:gd name="T36" fmla="*/ 2147483646 w 1516"/>
                <a:gd name="T37" fmla="*/ 2147483646 h 600"/>
                <a:gd name="T38" fmla="*/ 2147483646 w 1516"/>
                <a:gd name="T39" fmla="*/ 2147483646 h 600"/>
                <a:gd name="T40" fmla="*/ 2147483646 w 1516"/>
                <a:gd name="T41" fmla="*/ 2147483646 h 600"/>
                <a:gd name="T42" fmla="*/ 2147483646 w 1516"/>
                <a:gd name="T43" fmla="*/ 2147483646 h 600"/>
                <a:gd name="T44" fmla="*/ 2147483646 w 1516"/>
                <a:gd name="T45" fmla="*/ 2147483646 h 600"/>
                <a:gd name="T46" fmla="*/ 2147483646 w 1516"/>
                <a:gd name="T47" fmla="*/ 0 h 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16"/>
                <a:gd name="T73" fmla="*/ 0 h 600"/>
                <a:gd name="T74" fmla="*/ 1516 w 1516"/>
                <a:gd name="T75" fmla="*/ 600 h 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16" h="600">
                  <a:moveTo>
                    <a:pt x="1238" y="0"/>
                  </a:moveTo>
                  <a:lnTo>
                    <a:pt x="1238" y="0"/>
                  </a:lnTo>
                  <a:lnTo>
                    <a:pt x="278" y="0"/>
                  </a:lnTo>
                  <a:cubicBezTo>
                    <a:pt x="125" y="0"/>
                    <a:pt x="0" y="125"/>
                    <a:pt x="0" y="278"/>
                  </a:cubicBezTo>
                  <a:cubicBezTo>
                    <a:pt x="0" y="431"/>
                    <a:pt x="125" y="556"/>
                    <a:pt x="278" y="556"/>
                  </a:cubicBezTo>
                  <a:lnTo>
                    <a:pt x="786" y="556"/>
                  </a:lnTo>
                  <a:cubicBezTo>
                    <a:pt x="796" y="582"/>
                    <a:pt x="821" y="600"/>
                    <a:pt x="850" y="600"/>
                  </a:cubicBezTo>
                  <a:cubicBezTo>
                    <a:pt x="889" y="600"/>
                    <a:pt x="920" y="568"/>
                    <a:pt x="920" y="530"/>
                  </a:cubicBezTo>
                  <a:cubicBezTo>
                    <a:pt x="920" y="492"/>
                    <a:pt x="889" y="461"/>
                    <a:pt x="850" y="461"/>
                  </a:cubicBezTo>
                  <a:cubicBezTo>
                    <a:pt x="827" y="461"/>
                    <a:pt x="807" y="472"/>
                    <a:pt x="794" y="489"/>
                  </a:cubicBezTo>
                  <a:lnTo>
                    <a:pt x="278" y="489"/>
                  </a:lnTo>
                  <a:cubicBezTo>
                    <a:pt x="161" y="489"/>
                    <a:pt x="67" y="395"/>
                    <a:pt x="67" y="278"/>
                  </a:cubicBezTo>
                  <a:cubicBezTo>
                    <a:pt x="67" y="162"/>
                    <a:pt x="161" y="67"/>
                    <a:pt x="278" y="67"/>
                  </a:cubicBezTo>
                  <a:lnTo>
                    <a:pt x="1238" y="67"/>
                  </a:lnTo>
                  <a:cubicBezTo>
                    <a:pt x="1355" y="67"/>
                    <a:pt x="1450" y="162"/>
                    <a:pt x="1450" y="278"/>
                  </a:cubicBezTo>
                  <a:cubicBezTo>
                    <a:pt x="1450" y="395"/>
                    <a:pt x="1355" y="489"/>
                    <a:pt x="1238" y="489"/>
                  </a:cubicBezTo>
                  <a:lnTo>
                    <a:pt x="1121" y="489"/>
                  </a:lnTo>
                  <a:cubicBezTo>
                    <a:pt x="1108" y="472"/>
                    <a:pt x="1087" y="460"/>
                    <a:pt x="1064" y="460"/>
                  </a:cubicBezTo>
                  <a:cubicBezTo>
                    <a:pt x="1025" y="460"/>
                    <a:pt x="995" y="491"/>
                    <a:pt x="995" y="529"/>
                  </a:cubicBezTo>
                  <a:cubicBezTo>
                    <a:pt x="995" y="568"/>
                    <a:pt x="1025" y="599"/>
                    <a:pt x="1064" y="599"/>
                  </a:cubicBezTo>
                  <a:cubicBezTo>
                    <a:pt x="1093" y="599"/>
                    <a:pt x="1118" y="581"/>
                    <a:pt x="1128" y="556"/>
                  </a:cubicBezTo>
                  <a:lnTo>
                    <a:pt x="1238" y="556"/>
                  </a:lnTo>
                  <a:cubicBezTo>
                    <a:pt x="1391" y="556"/>
                    <a:pt x="1516" y="431"/>
                    <a:pt x="1516" y="278"/>
                  </a:cubicBezTo>
                  <a:cubicBezTo>
                    <a:pt x="1516" y="125"/>
                    <a:pt x="1391" y="0"/>
                    <a:pt x="123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3" name="Freeform 29">
              <a:extLst>
                <a:ext uri="{FF2B5EF4-FFF2-40B4-BE49-F238E27FC236}">
                  <a16:creationId xmlns="" xmlns:a14="http://schemas.microsoft.com/office/drawing/2010/main" xmlns:p14="http://schemas.microsoft.com/office/powerpoint/2010/main" xmlns:a16="http://schemas.microsoft.com/office/drawing/2014/main" id="{78796359-4F09-4586-B449-0784E7842DA9}"/>
                </a:ext>
              </a:extLst>
            </p:cNvPr>
            <p:cNvSpPr>
              <a:spLocks/>
            </p:cNvSpPr>
            <p:nvPr/>
          </p:nvSpPr>
          <p:spPr bwMode="auto">
            <a:xfrm>
              <a:off x="2200275" y="2663826"/>
              <a:ext cx="125413" cy="88900"/>
            </a:xfrm>
            <a:custGeom>
              <a:avLst/>
              <a:gdLst>
                <a:gd name="T0" fmla="*/ 2147483646 w 297"/>
                <a:gd name="T1" fmla="*/ 2147483646 h 212"/>
                <a:gd name="T2" fmla="*/ 2147483646 w 297"/>
                <a:gd name="T3" fmla="*/ 2147483646 h 212"/>
                <a:gd name="T4" fmla="*/ 2147483646 w 297"/>
                <a:gd name="T5" fmla="*/ 2147483646 h 212"/>
                <a:gd name="T6" fmla="*/ 2147483646 w 297"/>
                <a:gd name="T7" fmla="*/ 2147483646 h 212"/>
                <a:gd name="T8" fmla="*/ 2147483646 w 297"/>
                <a:gd name="T9" fmla="*/ 0 h 212"/>
                <a:gd name="T10" fmla="*/ 2147483646 w 297"/>
                <a:gd name="T11" fmla="*/ 0 h 212"/>
                <a:gd name="T12" fmla="*/ 2147483646 w 297"/>
                <a:gd name="T13" fmla="*/ 2147483646 h 212"/>
                <a:gd name="T14" fmla="*/ 2147483646 w 297"/>
                <a:gd name="T15" fmla="*/ 2147483646 h 212"/>
                <a:gd name="T16" fmla="*/ 2147483646 w 297"/>
                <a:gd name="T17" fmla="*/ 2147483646 h 212"/>
                <a:gd name="T18" fmla="*/ 2147483646 w 297"/>
                <a:gd name="T19" fmla="*/ 2147483646 h 212"/>
                <a:gd name="T20" fmla="*/ 2147483646 w 297"/>
                <a:gd name="T21" fmla="*/ 0 h 212"/>
                <a:gd name="T22" fmla="*/ 0 w 297"/>
                <a:gd name="T23" fmla="*/ 0 h 212"/>
                <a:gd name="T24" fmla="*/ 2147483646 w 297"/>
                <a:gd name="T25" fmla="*/ 2147483646 h 212"/>
                <a:gd name="T26" fmla="*/ 2147483646 w 297"/>
                <a:gd name="T27" fmla="*/ 2147483646 h 212"/>
                <a:gd name="T28" fmla="*/ 2147483646 w 297"/>
                <a:gd name="T29" fmla="*/ 2147483646 h 212"/>
                <a:gd name="T30" fmla="*/ 2147483646 w 297"/>
                <a:gd name="T31" fmla="*/ 2147483646 h 212"/>
                <a:gd name="T32" fmla="*/ 2147483646 w 297"/>
                <a:gd name="T33" fmla="*/ 2147483646 h 212"/>
                <a:gd name="T34" fmla="*/ 2147483646 w 297"/>
                <a:gd name="T35" fmla="*/ 2147483646 h 212"/>
                <a:gd name="T36" fmla="*/ 2147483646 w 297"/>
                <a:gd name="T37" fmla="*/ 2147483646 h 212"/>
                <a:gd name="T38" fmla="*/ 2147483646 w 297"/>
                <a:gd name="T39" fmla="*/ 2147483646 h 212"/>
                <a:gd name="T40" fmla="*/ 2147483646 w 297"/>
                <a:gd name="T41" fmla="*/ 0 h 212"/>
                <a:gd name="T42" fmla="*/ 2147483646 w 297"/>
                <a:gd name="T43" fmla="*/ 0 h 212"/>
                <a:gd name="T44" fmla="*/ 2147483646 w 297"/>
                <a:gd name="T45" fmla="*/ 2147483646 h 212"/>
                <a:gd name="T46" fmla="*/ 2147483646 w 297"/>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7"/>
                <a:gd name="T73" fmla="*/ 0 h 212"/>
                <a:gd name="T74" fmla="*/ 297 w 297"/>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7" h="212">
                  <a:moveTo>
                    <a:pt x="217" y="168"/>
                  </a:moveTo>
                  <a:lnTo>
                    <a:pt x="217" y="168"/>
                  </a:lnTo>
                  <a:lnTo>
                    <a:pt x="216" y="168"/>
                  </a:lnTo>
                  <a:cubicBezTo>
                    <a:pt x="215" y="158"/>
                    <a:pt x="214" y="151"/>
                    <a:pt x="213" y="145"/>
                  </a:cubicBezTo>
                  <a:lnTo>
                    <a:pt x="177" y="0"/>
                  </a:lnTo>
                  <a:lnTo>
                    <a:pt x="129" y="0"/>
                  </a:lnTo>
                  <a:lnTo>
                    <a:pt x="89" y="143"/>
                  </a:lnTo>
                  <a:cubicBezTo>
                    <a:pt x="87" y="152"/>
                    <a:pt x="85" y="160"/>
                    <a:pt x="85" y="168"/>
                  </a:cubicBezTo>
                  <a:lnTo>
                    <a:pt x="84" y="168"/>
                  </a:lnTo>
                  <a:cubicBezTo>
                    <a:pt x="83" y="158"/>
                    <a:pt x="82" y="150"/>
                    <a:pt x="81" y="144"/>
                  </a:cubicBezTo>
                  <a:lnTo>
                    <a:pt x="49" y="0"/>
                  </a:lnTo>
                  <a:lnTo>
                    <a:pt x="0" y="0"/>
                  </a:lnTo>
                  <a:lnTo>
                    <a:pt x="56" y="212"/>
                  </a:lnTo>
                  <a:lnTo>
                    <a:pt x="109" y="212"/>
                  </a:lnTo>
                  <a:lnTo>
                    <a:pt x="146" y="74"/>
                  </a:lnTo>
                  <a:cubicBezTo>
                    <a:pt x="147" y="68"/>
                    <a:pt x="149" y="60"/>
                    <a:pt x="150" y="50"/>
                  </a:cubicBezTo>
                  <a:cubicBezTo>
                    <a:pt x="151" y="58"/>
                    <a:pt x="152" y="66"/>
                    <a:pt x="154" y="74"/>
                  </a:cubicBezTo>
                  <a:lnTo>
                    <a:pt x="190" y="212"/>
                  </a:lnTo>
                  <a:lnTo>
                    <a:pt x="240" y="212"/>
                  </a:lnTo>
                  <a:lnTo>
                    <a:pt x="297" y="0"/>
                  </a:lnTo>
                  <a:lnTo>
                    <a:pt x="251" y="0"/>
                  </a:lnTo>
                  <a:lnTo>
                    <a:pt x="220" y="144"/>
                  </a:lnTo>
                  <a:cubicBezTo>
                    <a:pt x="218" y="152"/>
                    <a:pt x="217" y="160"/>
                    <a:pt x="217" y="16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4" name="Freeform 30">
              <a:extLst>
                <a:ext uri="{FF2B5EF4-FFF2-40B4-BE49-F238E27FC236}">
                  <a16:creationId xmlns="" xmlns:a14="http://schemas.microsoft.com/office/drawing/2010/main" xmlns:p14="http://schemas.microsoft.com/office/powerpoint/2010/main" xmlns:a16="http://schemas.microsoft.com/office/drawing/2014/main" id="{A4FCCFA6-6EE9-4236-BB72-7579D7A61B3E}"/>
                </a:ext>
              </a:extLst>
            </p:cNvPr>
            <p:cNvSpPr>
              <a:spLocks/>
            </p:cNvSpPr>
            <p:nvPr/>
          </p:nvSpPr>
          <p:spPr bwMode="auto">
            <a:xfrm>
              <a:off x="23352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5" name="Freeform 31">
              <a:extLst>
                <a:ext uri="{FF2B5EF4-FFF2-40B4-BE49-F238E27FC236}">
                  <a16:creationId xmlns="" xmlns:a14="http://schemas.microsoft.com/office/drawing/2010/main" xmlns:p14="http://schemas.microsoft.com/office/powerpoint/2010/main" xmlns:a16="http://schemas.microsoft.com/office/drawing/2014/main" id="{2182B0BA-01D2-4FE8-A4FA-7313FEB3874A}"/>
                </a:ext>
              </a:extLst>
            </p:cNvPr>
            <p:cNvSpPr>
              <a:spLocks/>
            </p:cNvSpPr>
            <p:nvPr/>
          </p:nvSpPr>
          <p:spPr bwMode="auto">
            <a:xfrm>
              <a:off x="23336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4" y="7"/>
                  </a:moveTo>
                  <a:lnTo>
                    <a:pt x="44" y="7"/>
                  </a:lnTo>
                  <a:cubicBezTo>
                    <a:pt x="40" y="3"/>
                    <a:pt x="33" y="0"/>
                    <a:pt x="26" y="0"/>
                  </a:cubicBezTo>
                  <a:cubicBezTo>
                    <a:pt x="18" y="0"/>
                    <a:pt x="12" y="3"/>
                    <a:pt x="7" y="7"/>
                  </a:cubicBezTo>
                  <a:cubicBezTo>
                    <a:pt x="2" y="11"/>
                    <a:pt x="0" y="17"/>
                    <a:pt x="0" y="23"/>
                  </a:cubicBezTo>
                  <a:cubicBezTo>
                    <a:pt x="0" y="30"/>
                    <a:pt x="2" y="36"/>
                    <a:pt x="7" y="40"/>
                  </a:cubicBezTo>
                  <a:cubicBezTo>
                    <a:pt x="12" y="45"/>
                    <a:pt x="18" y="47"/>
                    <a:pt x="26" y="47"/>
                  </a:cubicBezTo>
                  <a:cubicBezTo>
                    <a:pt x="33" y="47"/>
                    <a:pt x="39" y="45"/>
                    <a:pt x="44" y="40"/>
                  </a:cubicBezTo>
                  <a:cubicBezTo>
                    <a:pt x="49" y="36"/>
                    <a:pt x="52" y="30"/>
                    <a:pt x="52" y="23"/>
                  </a:cubicBezTo>
                  <a:cubicBezTo>
                    <a:pt x="52" y="17"/>
                    <a:pt x="49" y="11"/>
                    <a:pt x="44" y="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6" name="Freeform 32">
              <a:extLst>
                <a:ext uri="{FF2B5EF4-FFF2-40B4-BE49-F238E27FC236}">
                  <a16:creationId xmlns="" xmlns:a14="http://schemas.microsoft.com/office/drawing/2010/main" xmlns:p14="http://schemas.microsoft.com/office/powerpoint/2010/main" xmlns:a16="http://schemas.microsoft.com/office/drawing/2014/main" id="{7FD2BCFA-03C7-446C-8369-EC55374A7858}"/>
                </a:ext>
              </a:extLst>
            </p:cNvPr>
            <p:cNvSpPr>
              <a:spLocks/>
            </p:cNvSpPr>
            <p:nvPr/>
          </p:nvSpPr>
          <p:spPr bwMode="auto">
            <a:xfrm>
              <a:off x="2370138" y="2711451"/>
              <a:ext cx="34925" cy="14288"/>
            </a:xfrm>
            <a:custGeom>
              <a:avLst/>
              <a:gdLst>
                <a:gd name="T0" fmla="*/ 2147483646 w 81"/>
                <a:gd name="T1" fmla="*/ 0 h 32"/>
                <a:gd name="T2" fmla="*/ 2147483646 w 81"/>
                <a:gd name="T3" fmla="*/ 0 h 32"/>
                <a:gd name="T4" fmla="*/ 0 w 81"/>
                <a:gd name="T5" fmla="*/ 0 h 32"/>
                <a:gd name="T6" fmla="*/ 0 w 81"/>
                <a:gd name="T7" fmla="*/ 2147483646 h 32"/>
                <a:gd name="T8" fmla="*/ 2147483646 w 81"/>
                <a:gd name="T9" fmla="*/ 2147483646 h 32"/>
                <a:gd name="T10" fmla="*/ 2147483646 w 81"/>
                <a:gd name="T11" fmla="*/ 0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0"/>
                  </a:moveTo>
                  <a:lnTo>
                    <a:pt x="81" y="0"/>
                  </a:lnTo>
                  <a:lnTo>
                    <a:pt x="0" y="0"/>
                  </a:lnTo>
                  <a:lnTo>
                    <a:pt x="0" y="32"/>
                  </a:lnTo>
                  <a:lnTo>
                    <a:pt x="81" y="32"/>
                  </a:lnTo>
                  <a:lnTo>
                    <a:pt x="8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7" name="Freeform 33">
              <a:extLst>
                <a:ext uri="{FF2B5EF4-FFF2-40B4-BE49-F238E27FC236}">
                  <a16:creationId xmlns="" xmlns:a14="http://schemas.microsoft.com/office/drawing/2010/main" xmlns:p14="http://schemas.microsoft.com/office/powerpoint/2010/main" xmlns:a16="http://schemas.microsoft.com/office/drawing/2014/main" id="{B4CC537E-CA96-4F5A-82D7-696556B0D03A}"/>
                </a:ext>
              </a:extLst>
            </p:cNvPr>
            <p:cNvSpPr>
              <a:spLocks/>
            </p:cNvSpPr>
            <p:nvPr/>
          </p:nvSpPr>
          <p:spPr bwMode="auto">
            <a:xfrm>
              <a:off x="2424113" y="2663826"/>
              <a:ext cx="50800" cy="88900"/>
            </a:xfrm>
            <a:custGeom>
              <a:avLst/>
              <a:gdLst>
                <a:gd name="T0" fmla="*/ 2147483646 w 122"/>
                <a:gd name="T1" fmla="*/ 2147483646 h 212"/>
                <a:gd name="T2" fmla="*/ 2147483646 w 122"/>
                <a:gd name="T3" fmla="*/ 2147483646 h 212"/>
                <a:gd name="T4" fmla="*/ 2147483646 w 122"/>
                <a:gd name="T5" fmla="*/ 2147483646 h 212"/>
                <a:gd name="T6" fmla="*/ 2147483646 w 122"/>
                <a:gd name="T7" fmla="*/ 2147483646 h 212"/>
                <a:gd name="T8" fmla="*/ 2147483646 w 122"/>
                <a:gd name="T9" fmla="*/ 2147483646 h 212"/>
                <a:gd name="T10" fmla="*/ 2147483646 w 122"/>
                <a:gd name="T11" fmla="*/ 0 h 212"/>
                <a:gd name="T12" fmla="*/ 0 w 122"/>
                <a:gd name="T13" fmla="*/ 0 h 212"/>
                <a:gd name="T14" fmla="*/ 0 w 122"/>
                <a:gd name="T15" fmla="*/ 2147483646 h 212"/>
                <a:gd name="T16" fmla="*/ 2147483646 w 122"/>
                <a:gd name="T17" fmla="*/ 2147483646 h 212"/>
                <a:gd name="T18" fmla="*/ 2147483646 w 122"/>
                <a:gd name="T19" fmla="*/ 2147483646 h 212"/>
                <a:gd name="T20" fmla="*/ 2147483646 w 122"/>
                <a:gd name="T21" fmla="*/ 2147483646 h 212"/>
                <a:gd name="T22" fmla="*/ 2147483646 w 122"/>
                <a:gd name="T23" fmla="*/ 2147483646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2"/>
                <a:gd name="T38" fmla="*/ 122 w 122"/>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2">
                  <a:moveTo>
                    <a:pt x="116" y="91"/>
                  </a:moveTo>
                  <a:lnTo>
                    <a:pt x="116" y="91"/>
                  </a:lnTo>
                  <a:lnTo>
                    <a:pt x="46" y="91"/>
                  </a:lnTo>
                  <a:lnTo>
                    <a:pt x="46" y="37"/>
                  </a:lnTo>
                  <a:lnTo>
                    <a:pt x="122" y="37"/>
                  </a:lnTo>
                  <a:lnTo>
                    <a:pt x="122" y="0"/>
                  </a:lnTo>
                  <a:lnTo>
                    <a:pt x="0" y="0"/>
                  </a:lnTo>
                  <a:lnTo>
                    <a:pt x="0" y="212"/>
                  </a:lnTo>
                  <a:lnTo>
                    <a:pt x="46" y="212"/>
                  </a:lnTo>
                  <a:lnTo>
                    <a:pt x="46" y="128"/>
                  </a:lnTo>
                  <a:lnTo>
                    <a:pt x="116" y="128"/>
                  </a:lnTo>
                  <a:lnTo>
                    <a:pt x="116" y="9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8" name="Freeform 34">
              <a:extLst>
                <a:ext uri="{FF2B5EF4-FFF2-40B4-BE49-F238E27FC236}">
                  <a16:creationId xmlns="" xmlns:a14="http://schemas.microsoft.com/office/drawing/2010/main" xmlns:p14="http://schemas.microsoft.com/office/powerpoint/2010/main" xmlns:a16="http://schemas.microsoft.com/office/drawing/2014/main" id="{8930C6EB-77DC-4736-9893-FF4775FC2143}"/>
                </a:ext>
              </a:extLst>
            </p:cNvPr>
            <p:cNvSpPr>
              <a:spLocks/>
            </p:cNvSpPr>
            <p:nvPr/>
          </p:nvSpPr>
          <p:spPr bwMode="auto">
            <a:xfrm>
              <a:off x="24860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5" y="7"/>
                  </a:moveTo>
                  <a:lnTo>
                    <a:pt x="45" y="7"/>
                  </a:lnTo>
                  <a:cubicBezTo>
                    <a:pt x="40" y="3"/>
                    <a:pt x="34" y="0"/>
                    <a:pt x="26" y="0"/>
                  </a:cubicBezTo>
                  <a:cubicBezTo>
                    <a:pt x="18" y="0"/>
                    <a:pt x="12" y="3"/>
                    <a:pt x="7" y="7"/>
                  </a:cubicBezTo>
                  <a:cubicBezTo>
                    <a:pt x="3" y="11"/>
                    <a:pt x="0" y="17"/>
                    <a:pt x="0" y="23"/>
                  </a:cubicBezTo>
                  <a:cubicBezTo>
                    <a:pt x="0" y="30"/>
                    <a:pt x="3" y="36"/>
                    <a:pt x="7" y="40"/>
                  </a:cubicBezTo>
                  <a:cubicBezTo>
                    <a:pt x="12" y="45"/>
                    <a:pt x="18" y="47"/>
                    <a:pt x="26" y="47"/>
                  </a:cubicBezTo>
                  <a:cubicBezTo>
                    <a:pt x="33" y="47"/>
                    <a:pt x="40" y="45"/>
                    <a:pt x="44" y="40"/>
                  </a:cubicBezTo>
                  <a:cubicBezTo>
                    <a:pt x="49" y="36"/>
                    <a:pt x="52" y="30"/>
                    <a:pt x="52" y="23"/>
                  </a:cubicBezTo>
                  <a:cubicBezTo>
                    <a:pt x="52" y="17"/>
                    <a:pt x="49" y="11"/>
                    <a:pt x="45" y="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79" name="Freeform 35">
              <a:extLst>
                <a:ext uri="{FF2B5EF4-FFF2-40B4-BE49-F238E27FC236}">
                  <a16:creationId xmlns="" xmlns:a14="http://schemas.microsoft.com/office/drawing/2010/main" xmlns:p14="http://schemas.microsoft.com/office/powerpoint/2010/main" xmlns:a16="http://schemas.microsoft.com/office/drawing/2014/main" id="{0A1CA0FC-C463-4DF9-87E3-3123ABD6B82B}"/>
                </a:ext>
              </a:extLst>
            </p:cNvPr>
            <p:cNvSpPr>
              <a:spLocks/>
            </p:cNvSpPr>
            <p:nvPr/>
          </p:nvSpPr>
          <p:spPr bwMode="auto">
            <a:xfrm>
              <a:off x="24876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0" name="Freeform 36">
              <a:extLst>
                <a:ext uri="{FF2B5EF4-FFF2-40B4-BE49-F238E27FC236}">
                  <a16:creationId xmlns="" xmlns:a14="http://schemas.microsoft.com/office/drawing/2010/main" xmlns:p14="http://schemas.microsoft.com/office/powerpoint/2010/main" xmlns:a16="http://schemas.microsoft.com/office/drawing/2014/main" id="{1131AFC3-1AA0-4487-A36D-C19194C3023B}"/>
                </a:ext>
              </a:extLst>
            </p:cNvPr>
            <p:cNvSpPr>
              <a:spLocks/>
            </p:cNvSpPr>
            <p:nvPr/>
          </p:nvSpPr>
          <p:spPr bwMode="auto">
            <a:xfrm>
              <a:off x="2273300" y="2508251"/>
              <a:ext cx="163513" cy="52388"/>
            </a:xfrm>
            <a:custGeom>
              <a:avLst/>
              <a:gdLst>
                <a:gd name="T0" fmla="*/ 2147483646 w 390"/>
                <a:gd name="T1" fmla="*/ 2147483646 h 127"/>
                <a:gd name="T2" fmla="*/ 2147483646 w 390"/>
                <a:gd name="T3" fmla="*/ 2147483646 h 127"/>
                <a:gd name="T4" fmla="*/ 2147483646 w 390"/>
                <a:gd name="T5" fmla="*/ 2147483646 h 127"/>
                <a:gd name="T6" fmla="*/ 2147483646 w 390"/>
                <a:gd name="T7" fmla="*/ 2147483646 h 127"/>
                <a:gd name="T8" fmla="*/ 2147483646 w 390"/>
                <a:gd name="T9" fmla="*/ 2147483646 h 127"/>
                <a:gd name="T10" fmla="*/ 2147483646 w 390"/>
                <a:gd name="T11" fmla="*/ 2147483646 h 127"/>
                <a:gd name="T12" fmla="*/ 2147483646 w 390"/>
                <a:gd name="T13" fmla="*/ 2147483646 h 127"/>
                <a:gd name="T14" fmla="*/ 2147483646 w 390"/>
                <a:gd name="T15" fmla="*/ 2147483646 h 127"/>
                <a:gd name="T16" fmla="*/ 2147483646 w 390"/>
                <a:gd name="T17" fmla="*/ 2147483646 h 127"/>
                <a:gd name="T18" fmla="*/ 2147483646 w 390"/>
                <a:gd name="T19" fmla="*/ 2147483646 h 127"/>
                <a:gd name="T20" fmla="*/ 2147483646 w 390"/>
                <a:gd name="T21" fmla="*/ 0 h 127"/>
                <a:gd name="T22" fmla="*/ 2147483646 w 390"/>
                <a:gd name="T23" fmla="*/ 214748364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0"/>
                <a:gd name="T37" fmla="*/ 0 h 127"/>
                <a:gd name="T38" fmla="*/ 390 w 39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0" h="127">
                  <a:moveTo>
                    <a:pt x="14" y="66"/>
                  </a:moveTo>
                  <a:lnTo>
                    <a:pt x="14" y="66"/>
                  </a:lnTo>
                  <a:cubicBezTo>
                    <a:pt x="1" y="78"/>
                    <a:pt x="0" y="99"/>
                    <a:pt x="12" y="113"/>
                  </a:cubicBezTo>
                  <a:cubicBezTo>
                    <a:pt x="18" y="121"/>
                    <a:pt x="27" y="124"/>
                    <a:pt x="37" y="124"/>
                  </a:cubicBezTo>
                  <a:cubicBezTo>
                    <a:pt x="45" y="124"/>
                    <a:pt x="52" y="122"/>
                    <a:pt x="59" y="116"/>
                  </a:cubicBezTo>
                  <a:cubicBezTo>
                    <a:pt x="93" y="85"/>
                    <a:pt x="143" y="67"/>
                    <a:pt x="195" y="67"/>
                  </a:cubicBezTo>
                  <a:cubicBezTo>
                    <a:pt x="247" y="67"/>
                    <a:pt x="296" y="85"/>
                    <a:pt x="331" y="115"/>
                  </a:cubicBezTo>
                  <a:cubicBezTo>
                    <a:pt x="344" y="127"/>
                    <a:pt x="365" y="126"/>
                    <a:pt x="378" y="112"/>
                  </a:cubicBezTo>
                  <a:cubicBezTo>
                    <a:pt x="390" y="98"/>
                    <a:pt x="388" y="77"/>
                    <a:pt x="375" y="65"/>
                  </a:cubicBezTo>
                  <a:cubicBezTo>
                    <a:pt x="327" y="23"/>
                    <a:pt x="264" y="0"/>
                    <a:pt x="194" y="0"/>
                  </a:cubicBezTo>
                  <a:cubicBezTo>
                    <a:pt x="126" y="1"/>
                    <a:pt x="62" y="24"/>
                    <a:pt x="14"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1" name="Freeform 37">
              <a:extLst>
                <a:ext uri="{FF2B5EF4-FFF2-40B4-BE49-F238E27FC236}">
                  <a16:creationId xmlns="" xmlns:a14="http://schemas.microsoft.com/office/drawing/2010/main" xmlns:p14="http://schemas.microsoft.com/office/powerpoint/2010/main" xmlns:a16="http://schemas.microsoft.com/office/drawing/2014/main" id="{C4CEDE6D-4BEF-4A7F-B7AD-6F73DB37A061}"/>
                </a:ext>
              </a:extLst>
            </p:cNvPr>
            <p:cNvSpPr>
              <a:spLocks/>
            </p:cNvSpPr>
            <p:nvPr/>
          </p:nvSpPr>
          <p:spPr bwMode="auto">
            <a:xfrm>
              <a:off x="2217738" y="2427288"/>
              <a:ext cx="274638" cy="79375"/>
            </a:xfrm>
            <a:custGeom>
              <a:avLst/>
              <a:gdLst>
                <a:gd name="T0" fmla="*/ 2147483646 w 657"/>
                <a:gd name="T1" fmla="*/ 2147483646 h 189"/>
                <a:gd name="T2" fmla="*/ 2147483646 w 657"/>
                <a:gd name="T3" fmla="*/ 2147483646 h 189"/>
                <a:gd name="T4" fmla="*/ 2147483646 w 657"/>
                <a:gd name="T5" fmla="*/ 2147483646 h 189"/>
                <a:gd name="T6" fmla="*/ 2147483646 w 657"/>
                <a:gd name="T7" fmla="*/ 0 h 189"/>
                <a:gd name="T8" fmla="*/ 2147483646 w 657"/>
                <a:gd name="T9" fmla="*/ 2147483646 h 189"/>
                <a:gd name="T10" fmla="*/ 2147483646 w 657"/>
                <a:gd name="T11" fmla="*/ 2147483646 h 189"/>
                <a:gd name="T12" fmla="*/ 2147483646 w 657"/>
                <a:gd name="T13" fmla="*/ 2147483646 h 189"/>
                <a:gd name="T14" fmla="*/ 2147483646 w 657"/>
                <a:gd name="T15" fmla="*/ 2147483646 h 189"/>
                <a:gd name="T16" fmla="*/ 2147483646 w 657"/>
                <a:gd name="T17" fmla="*/ 2147483646 h 189"/>
                <a:gd name="T18" fmla="*/ 2147483646 w 657"/>
                <a:gd name="T19" fmla="*/ 2147483646 h 189"/>
                <a:gd name="T20" fmla="*/ 2147483646 w 657"/>
                <a:gd name="T21" fmla="*/ 2147483646 h 189"/>
                <a:gd name="T22" fmla="*/ 2147483646 w 657"/>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644" y="176"/>
                  </a:moveTo>
                  <a:lnTo>
                    <a:pt x="644" y="176"/>
                  </a:lnTo>
                  <a:cubicBezTo>
                    <a:pt x="657" y="163"/>
                    <a:pt x="657" y="142"/>
                    <a:pt x="644" y="129"/>
                  </a:cubicBezTo>
                  <a:cubicBezTo>
                    <a:pt x="563" y="47"/>
                    <a:pt x="447" y="0"/>
                    <a:pt x="328" y="0"/>
                  </a:cubicBezTo>
                  <a:cubicBezTo>
                    <a:pt x="209" y="1"/>
                    <a:pt x="94" y="48"/>
                    <a:pt x="13" y="131"/>
                  </a:cubicBezTo>
                  <a:cubicBezTo>
                    <a:pt x="0" y="144"/>
                    <a:pt x="0" y="165"/>
                    <a:pt x="13" y="178"/>
                  </a:cubicBezTo>
                  <a:cubicBezTo>
                    <a:pt x="20" y="184"/>
                    <a:pt x="28" y="188"/>
                    <a:pt x="37" y="188"/>
                  </a:cubicBezTo>
                  <a:cubicBezTo>
                    <a:pt x="45" y="188"/>
                    <a:pt x="54" y="184"/>
                    <a:pt x="60" y="178"/>
                  </a:cubicBezTo>
                  <a:cubicBezTo>
                    <a:pt x="129" y="108"/>
                    <a:pt x="227" y="67"/>
                    <a:pt x="328" y="67"/>
                  </a:cubicBezTo>
                  <a:lnTo>
                    <a:pt x="330" y="67"/>
                  </a:lnTo>
                  <a:cubicBezTo>
                    <a:pt x="431" y="67"/>
                    <a:pt x="528" y="107"/>
                    <a:pt x="597" y="176"/>
                  </a:cubicBezTo>
                  <a:cubicBezTo>
                    <a:pt x="610" y="189"/>
                    <a:pt x="631" y="189"/>
                    <a:pt x="644" y="17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2" name="Freeform 38">
              <a:extLst>
                <a:ext uri="{FF2B5EF4-FFF2-40B4-BE49-F238E27FC236}">
                  <a16:creationId xmlns="" xmlns:a14="http://schemas.microsoft.com/office/drawing/2010/main" xmlns:p14="http://schemas.microsoft.com/office/powerpoint/2010/main" xmlns:a16="http://schemas.microsoft.com/office/drawing/2014/main" id="{6816AF9D-F580-4B06-8D2D-CEA63359678D}"/>
                </a:ext>
              </a:extLst>
            </p:cNvPr>
            <p:cNvSpPr>
              <a:spLocks/>
            </p:cNvSpPr>
            <p:nvPr/>
          </p:nvSpPr>
          <p:spPr bwMode="auto">
            <a:xfrm>
              <a:off x="2159000" y="2339976"/>
              <a:ext cx="400050" cy="100013"/>
            </a:xfrm>
            <a:custGeom>
              <a:avLst/>
              <a:gdLst>
                <a:gd name="T0" fmla="*/ 2147483646 w 952"/>
                <a:gd name="T1" fmla="*/ 2147483646 h 237"/>
                <a:gd name="T2" fmla="*/ 2147483646 w 952"/>
                <a:gd name="T3" fmla="*/ 2147483646 h 237"/>
                <a:gd name="T4" fmla="*/ 2147483646 w 952"/>
                <a:gd name="T5" fmla="*/ 2147483646 h 237"/>
                <a:gd name="T6" fmla="*/ 2147483646 w 952"/>
                <a:gd name="T7" fmla="*/ 2147483646 h 237"/>
                <a:gd name="T8" fmla="*/ 2147483646 w 952"/>
                <a:gd name="T9" fmla="*/ 2147483646 h 237"/>
                <a:gd name="T10" fmla="*/ 2147483646 w 952"/>
                <a:gd name="T11" fmla="*/ 2147483646 h 237"/>
                <a:gd name="T12" fmla="*/ 2147483646 w 952"/>
                <a:gd name="T13" fmla="*/ 2147483646 h 237"/>
                <a:gd name="T14" fmla="*/ 2147483646 w 952"/>
                <a:gd name="T15" fmla="*/ 2147483646 h 237"/>
                <a:gd name="T16" fmla="*/ 2147483646 w 952"/>
                <a:gd name="T17" fmla="*/ 2147483646 h 237"/>
                <a:gd name="T18" fmla="*/ 2147483646 w 952"/>
                <a:gd name="T19" fmla="*/ 2147483646 h 237"/>
                <a:gd name="T20" fmla="*/ 2147483646 w 952"/>
                <a:gd name="T21" fmla="*/ 2147483646 h 237"/>
                <a:gd name="T22" fmla="*/ 2147483646 w 952"/>
                <a:gd name="T23" fmla="*/ 2147483646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2"/>
                <a:gd name="T37" fmla="*/ 0 h 237"/>
                <a:gd name="T38" fmla="*/ 952 w 952"/>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2" h="237">
                  <a:moveTo>
                    <a:pt x="59" y="216"/>
                  </a:moveTo>
                  <a:lnTo>
                    <a:pt x="59" y="216"/>
                  </a:lnTo>
                  <a:cubicBezTo>
                    <a:pt x="171" y="121"/>
                    <a:pt x="316" y="68"/>
                    <a:pt x="466" y="68"/>
                  </a:cubicBezTo>
                  <a:lnTo>
                    <a:pt x="468" y="68"/>
                  </a:lnTo>
                  <a:cubicBezTo>
                    <a:pt x="627" y="68"/>
                    <a:pt x="778" y="125"/>
                    <a:pt x="892" y="229"/>
                  </a:cubicBezTo>
                  <a:cubicBezTo>
                    <a:pt x="898" y="234"/>
                    <a:pt x="906" y="237"/>
                    <a:pt x="914" y="237"/>
                  </a:cubicBezTo>
                  <a:cubicBezTo>
                    <a:pt x="924" y="237"/>
                    <a:pt x="933" y="234"/>
                    <a:pt x="939" y="226"/>
                  </a:cubicBezTo>
                  <a:cubicBezTo>
                    <a:pt x="952" y="213"/>
                    <a:pt x="951" y="192"/>
                    <a:pt x="937" y="179"/>
                  </a:cubicBezTo>
                  <a:cubicBezTo>
                    <a:pt x="810" y="64"/>
                    <a:pt x="642" y="0"/>
                    <a:pt x="466" y="1"/>
                  </a:cubicBezTo>
                  <a:cubicBezTo>
                    <a:pt x="300" y="2"/>
                    <a:pt x="140" y="60"/>
                    <a:pt x="16" y="165"/>
                  </a:cubicBezTo>
                  <a:cubicBezTo>
                    <a:pt x="2" y="177"/>
                    <a:pt x="0" y="198"/>
                    <a:pt x="12" y="212"/>
                  </a:cubicBezTo>
                  <a:cubicBezTo>
                    <a:pt x="24" y="226"/>
                    <a:pt x="45" y="228"/>
                    <a:pt x="59" y="21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grpSp>
      <p:grpSp>
        <p:nvGrpSpPr>
          <p:cNvPr id="183" name="组合 294">
            <a:extLst>
              <a:ext uri="{FF2B5EF4-FFF2-40B4-BE49-F238E27FC236}">
                <a16:creationId xmlns="" xmlns:a14="http://schemas.microsoft.com/office/drawing/2010/main" xmlns:p14="http://schemas.microsoft.com/office/powerpoint/2010/main" xmlns:a16="http://schemas.microsoft.com/office/drawing/2014/main" id="{9A216C90-EA03-43A3-87CA-407E81153D79}"/>
              </a:ext>
            </a:extLst>
          </p:cNvPr>
          <p:cNvGrpSpPr>
            <a:grpSpLocks/>
          </p:cNvGrpSpPr>
          <p:nvPr/>
        </p:nvGrpSpPr>
        <p:grpSpPr bwMode="auto">
          <a:xfrm>
            <a:off x="6812428" y="3479357"/>
            <a:ext cx="561325" cy="442294"/>
            <a:chOff x="2036763" y="2339976"/>
            <a:chExt cx="635000" cy="500062"/>
          </a:xfrm>
        </p:grpSpPr>
        <p:sp>
          <p:nvSpPr>
            <p:cNvPr id="184" name="Freeform 28">
              <a:extLst>
                <a:ext uri="{FF2B5EF4-FFF2-40B4-BE49-F238E27FC236}">
                  <a16:creationId xmlns="" xmlns:a14="http://schemas.microsoft.com/office/drawing/2010/main" xmlns:p14="http://schemas.microsoft.com/office/powerpoint/2010/main" xmlns:a16="http://schemas.microsoft.com/office/drawing/2014/main" id="{D9537DE1-CDE1-4474-802E-06867B987A06}"/>
                </a:ext>
              </a:extLst>
            </p:cNvPr>
            <p:cNvSpPr>
              <a:spLocks/>
            </p:cNvSpPr>
            <p:nvPr/>
          </p:nvSpPr>
          <p:spPr bwMode="auto">
            <a:xfrm>
              <a:off x="2036763" y="2589213"/>
              <a:ext cx="635000" cy="250825"/>
            </a:xfrm>
            <a:custGeom>
              <a:avLst/>
              <a:gdLst>
                <a:gd name="T0" fmla="*/ 2147483646 w 1516"/>
                <a:gd name="T1" fmla="*/ 0 h 600"/>
                <a:gd name="T2" fmla="*/ 2147483646 w 1516"/>
                <a:gd name="T3" fmla="*/ 0 h 600"/>
                <a:gd name="T4" fmla="*/ 2147483646 w 1516"/>
                <a:gd name="T5" fmla="*/ 0 h 600"/>
                <a:gd name="T6" fmla="*/ 0 w 1516"/>
                <a:gd name="T7" fmla="*/ 2147483646 h 600"/>
                <a:gd name="T8" fmla="*/ 2147483646 w 1516"/>
                <a:gd name="T9" fmla="*/ 2147483646 h 600"/>
                <a:gd name="T10" fmla="*/ 2147483646 w 1516"/>
                <a:gd name="T11" fmla="*/ 2147483646 h 600"/>
                <a:gd name="T12" fmla="*/ 2147483646 w 1516"/>
                <a:gd name="T13" fmla="*/ 2147483646 h 600"/>
                <a:gd name="T14" fmla="*/ 2147483646 w 1516"/>
                <a:gd name="T15" fmla="*/ 2147483646 h 600"/>
                <a:gd name="T16" fmla="*/ 2147483646 w 1516"/>
                <a:gd name="T17" fmla="*/ 2147483646 h 600"/>
                <a:gd name="T18" fmla="*/ 2147483646 w 1516"/>
                <a:gd name="T19" fmla="*/ 2147483646 h 600"/>
                <a:gd name="T20" fmla="*/ 2147483646 w 1516"/>
                <a:gd name="T21" fmla="*/ 2147483646 h 600"/>
                <a:gd name="T22" fmla="*/ 2147483646 w 1516"/>
                <a:gd name="T23" fmla="*/ 2147483646 h 600"/>
                <a:gd name="T24" fmla="*/ 2147483646 w 1516"/>
                <a:gd name="T25" fmla="*/ 2147483646 h 600"/>
                <a:gd name="T26" fmla="*/ 2147483646 w 1516"/>
                <a:gd name="T27" fmla="*/ 2147483646 h 600"/>
                <a:gd name="T28" fmla="*/ 2147483646 w 1516"/>
                <a:gd name="T29" fmla="*/ 2147483646 h 600"/>
                <a:gd name="T30" fmla="*/ 2147483646 w 1516"/>
                <a:gd name="T31" fmla="*/ 2147483646 h 600"/>
                <a:gd name="T32" fmla="*/ 2147483646 w 1516"/>
                <a:gd name="T33" fmla="*/ 2147483646 h 600"/>
                <a:gd name="T34" fmla="*/ 2147483646 w 1516"/>
                <a:gd name="T35" fmla="*/ 2147483646 h 600"/>
                <a:gd name="T36" fmla="*/ 2147483646 w 1516"/>
                <a:gd name="T37" fmla="*/ 2147483646 h 600"/>
                <a:gd name="T38" fmla="*/ 2147483646 w 1516"/>
                <a:gd name="T39" fmla="*/ 2147483646 h 600"/>
                <a:gd name="T40" fmla="*/ 2147483646 w 1516"/>
                <a:gd name="T41" fmla="*/ 2147483646 h 600"/>
                <a:gd name="T42" fmla="*/ 2147483646 w 1516"/>
                <a:gd name="T43" fmla="*/ 2147483646 h 600"/>
                <a:gd name="T44" fmla="*/ 2147483646 w 1516"/>
                <a:gd name="T45" fmla="*/ 2147483646 h 600"/>
                <a:gd name="T46" fmla="*/ 2147483646 w 1516"/>
                <a:gd name="T47" fmla="*/ 0 h 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16"/>
                <a:gd name="T73" fmla="*/ 0 h 600"/>
                <a:gd name="T74" fmla="*/ 1516 w 1516"/>
                <a:gd name="T75" fmla="*/ 600 h 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16" h="600">
                  <a:moveTo>
                    <a:pt x="1238" y="0"/>
                  </a:moveTo>
                  <a:lnTo>
                    <a:pt x="1238" y="0"/>
                  </a:lnTo>
                  <a:lnTo>
                    <a:pt x="278" y="0"/>
                  </a:lnTo>
                  <a:cubicBezTo>
                    <a:pt x="125" y="0"/>
                    <a:pt x="0" y="125"/>
                    <a:pt x="0" y="278"/>
                  </a:cubicBezTo>
                  <a:cubicBezTo>
                    <a:pt x="0" y="431"/>
                    <a:pt x="125" y="556"/>
                    <a:pt x="278" y="556"/>
                  </a:cubicBezTo>
                  <a:lnTo>
                    <a:pt x="786" y="556"/>
                  </a:lnTo>
                  <a:cubicBezTo>
                    <a:pt x="796" y="582"/>
                    <a:pt x="821" y="600"/>
                    <a:pt x="850" y="600"/>
                  </a:cubicBezTo>
                  <a:cubicBezTo>
                    <a:pt x="889" y="600"/>
                    <a:pt x="920" y="568"/>
                    <a:pt x="920" y="530"/>
                  </a:cubicBezTo>
                  <a:cubicBezTo>
                    <a:pt x="920" y="492"/>
                    <a:pt x="889" y="461"/>
                    <a:pt x="850" y="461"/>
                  </a:cubicBezTo>
                  <a:cubicBezTo>
                    <a:pt x="827" y="461"/>
                    <a:pt x="807" y="472"/>
                    <a:pt x="794" y="489"/>
                  </a:cubicBezTo>
                  <a:lnTo>
                    <a:pt x="278" y="489"/>
                  </a:lnTo>
                  <a:cubicBezTo>
                    <a:pt x="161" y="489"/>
                    <a:pt x="67" y="395"/>
                    <a:pt x="67" y="278"/>
                  </a:cubicBezTo>
                  <a:cubicBezTo>
                    <a:pt x="67" y="162"/>
                    <a:pt x="161" y="67"/>
                    <a:pt x="278" y="67"/>
                  </a:cubicBezTo>
                  <a:lnTo>
                    <a:pt x="1238" y="67"/>
                  </a:lnTo>
                  <a:cubicBezTo>
                    <a:pt x="1355" y="67"/>
                    <a:pt x="1450" y="162"/>
                    <a:pt x="1450" y="278"/>
                  </a:cubicBezTo>
                  <a:cubicBezTo>
                    <a:pt x="1450" y="395"/>
                    <a:pt x="1355" y="489"/>
                    <a:pt x="1238" y="489"/>
                  </a:cubicBezTo>
                  <a:lnTo>
                    <a:pt x="1121" y="489"/>
                  </a:lnTo>
                  <a:cubicBezTo>
                    <a:pt x="1108" y="472"/>
                    <a:pt x="1087" y="460"/>
                    <a:pt x="1064" y="460"/>
                  </a:cubicBezTo>
                  <a:cubicBezTo>
                    <a:pt x="1025" y="460"/>
                    <a:pt x="995" y="491"/>
                    <a:pt x="995" y="529"/>
                  </a:cubicBezTo>
                  <a:cubicBezTo>
                    <a:pt x="995" y="568"/>
                    <a:pt x="1025" y="599"/>
                    <a:pt x="1064" y="599"/>
                  </a:cubicBezTo>
                  <a:cubicBezTo>
                    <a:pt x="1093" y="599"/>
                    <a:pt x="1118" y="581"/>
                    <a:pt x="1128" y="556"/>
                  </a:cubicBezTo>
                  <a:lnTo>
                    <a:pt x="1238" y="556"/>
                  </a:lnTo>
                  <a:cubicBezTo>
                    <a:pt x="1391" y="556"/>
                    <a:pt x="1516" y="431"/>
                    <a:pt x="1516" y="278"/>
                  </a:cubicBezTo>
                  <a:cubicBezTo>
                    <a:pt x="1516" y="125"/>
                    <a:pt x="1391" y="0"/>
                    <a:pt x="123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5" name="Freeform 29">
              <a:extLst>
                <a:ext uri="{FF2B5EF4-FFF2-40B4-BE49-F238E27FC236}">
                  <a16:creationId xmlns="" xmlns:a14="http://schemas.microsoft.com/office/drawing/2010/main" xmlns:p14="http://schemas.microsoft.com/office/powerpoint/2010/main" xmlns:a16="http://schemas.microsoft.com/office/drawing/2014/main" id="{57EF1D84-E186-4828-A99F-5B1D0E2F2E74}"/>
                </a:ext>
              </a:extLst>
            </p:cNvPr>
            <p:cNvSpPr>
              <a:spLocks/>
            </p:cNvSpPr>
            <p:nvPr/>
          </p:nvSpPr>
          <p:spPr bwMode="auto">
            <a:xfrm>
              <a:off x="2200275" y="2663826"/>
              <a:ext cx="125413" cy="88900"/>
            </a:xfrm>
            <a:custGeom>
              <a:avLst/>
              <a:gdLst>
                <a:gd name="T0" fmla="*/ 2147483646 w 297"/>
                <a:gd name="T1" fmla="*/ 2147483646 h 212"/>
                <a:gd name="T2" fmla="*/ 2147483646 w 297"/>
                <a:gd name="T3" fmla="*/ 2147483646 h 212"/>
                <a:gd name="T4" fmla="*/ 2147483646 w 297"/>
                <a:gd name="T5" fmla="*/ 2147483646 h 212"/>
                <a:gd name="T6" fmla="*/ 2147483646 w 297"/>
                <a:gd name="T7" fmla="*/ 2147483646 h 212"/>
                <a:gd name="T8" fmla="*/ 2147483646 w 297"/>
                <a:gd name="T9" fmla="*/ 0 h 212"/>
                <a:gd name="T10" fmla="*/ 2147483646 w 297"/>
                <a:gd name="T11" fmla="*/ 0 h 212"/>
                <a:gd name="T12" fmla="*/ 2147483646 w 297"/>
                <a:gd name="T13" fmla="*/ 2147483646 h 212"/>
                <a:gd name="T14" fmla="*/ 2147483646 w 297"/>
                <a:gd name="T15" fmla="*/ 2147483646 h 212"/>
                <a:gd name="T16" fmla="*/ 2147483646 w 297"/>
                <a:gd name="T17" fmla="*/ 2147483646 h 212"/>
                <a:gd name="T18" fmla="*/ 2147483646 w 297"/>
                <a:gd name="T19" fmla="*/ 2147483646 h 212"/>
                <a:gd name="T20" fmla="*/ 2147483646 w 297"/>
                <a:gd name="T21" fmla="*/ 0 h 212"/>
                <a:gd name="T22" fmla="*/ 0 w 297"/>
                <a:gd name="T23" fmla="*/ 0 h 212"/>
                <a:gd name="T24" fmla="*/ 2147483646 w 297"/>
                <a:gd name="T25" fmla="*/ 2147483646 h 212"/>
                <a:gd name="T26" fmla="*/ 2147483646 w 297"/>
                <a:gd name="T27" fmla="*/ 2147483646 h 212"/>
                <a:gd name="T28" fmla="*/ 2147483646 w 297"/>
                <a:gd name="T29" fmla="*/ 2147483646 h 212"/>
                <a:gd name="T30" fmla="*/ 2147483646 w 297"/>
                <a:gd name="T31" fmla="*/ 2147483646 h 212"/>
                <a:gd name="T32" fmla="*/ 2147483646 w 297"/>
                <a:gd name="T33" fmla="*/ 2147483646 h 212"/>
                <a:gd name="T34" fmla="*/ 2147483646 w 297"/>
                <a:gd name="T35" fmla="*/ 2147483646 h 212"/>
                <a:gd name="T36" fmla="*/ 2147483646 w 297"/>
                <a:gd name="T37" fmla="*/ 2147483646 h 212"/>
                <a:gd name="T38" fmla="*/ 2147483646 w 297"/>
                <a:gd name="T39" fmla="*/ 2147483646 h 212"/>
                <a:gd name="T40" fmla="*/ 2147483646 w 297"/>
                <a:gd name="T41" fmla="*/ 0 h 212"/>
                <a:gd name="T42" fmla="*/ 2147483646 w 297"/>
                <a:gd name="T43" fmla="*/ 0 h 212"/>
                <a:gd name="T44" fmla="*/ 2147483646 w 297"/>
                <a:gd name="T45" fmla="*/ 2147483646 h 212"/>
                <a:gd name="T46" fmla="*/ 2147483646 w 297"/>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7"/>
                <a:gd name="T73" fmla="*/ 0 h 212"/>
                <a:gd name="T74" fmla="*/ 297 w 297"/>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7" h="212">
                  <a:moveTo>
                    <a:pt x="217" y="168"/>
                  </a:moveTo>
                  <a:lnTo>
                    <a:pt x="217" y="168"/>
                  </a:lnTo>
                  <a:lnTo>
                    <a:pt x="216" y="168"/>
                  </a:lnTo>
                  <a:cubicBezTo>
                    <a:pt x="215" y="158"/>
                    <a:pt x="214" y="151"/>
                    <a:pt x="213" y="145"/>
                  </a:cubicBezTo>
                  <a:lnTo>
                    <a:pt x="177" y="0"/>
                  </a:lnTo>
                  <a:lnTo>
                    <a:pt x="129" y="0"/>
                  </a:lnTo>
                  <a:lnTo>
                    <a:pt x="89" y="143"/>
                  </a:lnTo>
                  <a:cubicBezTo>
                    <a:pt x="87" y="152"/>
                    <a:pt x="85" y="160"/>
                    <a:pt x="85" y="168"/>
                  </a:cubicBezTo>
                  <a:lnTo>
                    <a:pt x="84" y="168"/>
                  </a:lnTo>
                  <a:cubicBezTo>
                    <a:pt x="83" y="158"/>
                    <a:pt x="82" y="150"/>
                    <a:pt x="81" y="144"/>
                  </a:cubicBezTo>
                  <a:lnTo>
                    <a:pt x="49" y="0"/>
                  </a:lnTo>
                  <a:lnTo>
                    <a:pt x="0" y="0"/>
                  </a:lnTo>
                  <a:lnTo>
                    <a:pt x="56" y="212"/>
                  </a:lnTo>
                  <a:lnTo>
                    <a:pt x="109" y="212"/>
                  </a:lnTo>
                  <a:lnTo>
                    <a:pt x="146" y="74"/>
                  </a:lnTo>
                  <a:cubicBezTo>
                    <a:pt x="147" y="68"/>
                    <a:pt x="149" y="60"/>
                    <a:pt x="150" y="50"/>
                  </a:cubicBezTo>
                  <a:cubicBezTo>
                    <a:pt x="151" y="58"/>
                    <a:pt x="152" y="66"/>
                    <a:pt x="154" y="74"/>
                  </a:cubicBezTo>
                  <a:lnTo>
                    <a:pt x="190" y="212"/>
                  </a:lnTo>
                  <a:lnTo>
                    <a:pt x="240" y="212"/>
                  </a:lnTo>
                  <a:lnTo>
                    <a:pt x="297" y="0"/>
                  </a:lnTo>
                  <a:lnTo>
                    <a:pt x="251" y="0"/>
                  </a:lnTo>
                  <a:lnTo>
                    <a:pt x="220" y="144"/>
                  </a:lnTo>
                  <a:cubicBezTo>
                    <a:pt x="218" y="152"/>
                    <a:pt x="217" y="160"/>
                    <a:pt x="217" y="16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6" name="Freeform 30">
              <a:extLst>
                <a:ext uri="{FF2B5EF4-FFF2-40B4-BE49-F238E27FC236}">
                  <a16:creationId xmlns="" xmlns:a14="http://schemas.microsoft.com/office/drawing/2010/main" xmlns:p14="http://schemas.microsoft.com/office/powerpoint/2010/main" xmlns:a16="http://schemas.microsoft.com/office/drawing/2014/main" id="{E44027B0-A7DC-4C77-B8C2-AD3F1A575F48}"/>
                </a:ext>
              </a:extLst>
            </p:cNvPr>
            <p:cNvSpPr>
              <a:spLocks/>
            </p:cNvSpPr>
            <p:nvPr/>
          </p:nvSpPr>
          <p:spPr bwMode="auto">
            <a:xfrm>
              <a:off x="23352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7" name="Freeform 31">
              <a:extLst>
                <a:ext uri="{FF2B5EF4-FFF2-40B4-BE49-F238E27FC236}">
                  <a16:creationId xmlns="" xmlns:a14="http://schemas.microsoft.com/office/drawing/2010/main" xmlns:p14="http://schemas.microsoft.com/office/powerpoint/2010/main" xmlns:a16="http://schemas.microsoft.com/office/drawing/2014/main" id="{D2641D9C-B34A-4A89-A78F-6874CC1A6C2E}"/>
                </a:ext>
              </a:extLst>
            </p:cNvPr>
            <p:cNvSpPr>
              <a:spLocks/>
            </p:cNvSpPr>
            <p:nvPr/>
          </p:nvSpPr>
          <p:spPr bwMode="auto">
            <a:xfrm>
              <a:off x="23336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4" y="7"/>
                  </a:moveTo>
                  <a:lnTo>
                    <a:pt x="44" y="7"/>
                  </a:lnTo>
                  <a:cubicBezTo>
                    <a:pt x="40" y="3"/>
                    <a:pt x="33" y="0"/>
                    <a:pt x="26" y="0"/>
                  </a:cubicBezTo>
                  <a:cubicBezTo>
                    <a:pt x="18" y="0"/>
                    <a:pt x="12" y="3"/>
                    <a:pt x="7" y="7"/>
                  </a:cubicBezTo>
                  <a:cubicBezTo>
                    <a:pt x="2" y="11"/>
                    <a:pt x="0" y="17"/>
                    <a:pt x="0" y="23"/>
                  </a:cubicBezTo>
                  <a:cubicBezTo>
                    <a:pt x="0" y="30"/>
                    <a:pt x="2" y="36"/>
                    <a:pt x="7" y="40"/>
                  </a:cubicBezTo>
                  <a:cubicBezTo>
                    <a:pt x="12" y="45"/>
                    <a:pt x="18" y="47"/>
                    <a:pt x="26" y="47"/>
                  </a:cubicBezTo>
                  <a:cubicBezTo>
                    <a:pt x="33" y="47"/>
                    <a:pt x="39" y="45"/>
                    <a:pt x="44" y="40"/>
                  </a:cubicBezTo>
                  <a:cubicBezTo>
                    <a:pt x="49" y="36"/>
                    <a:pt x="52" y="30"/>
                    <a:pt x="52" y="23"/>
                  </a:cubicBezTo>
                  <a:cubicBezTo>
                    <a:pt x="52" y="17"/>
                    <a:pt x="49" y="11"/>
                    <a:pt x="44" y="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8" name="Freeform 32">
              <a:extLst>
                <a:ext uri="{FF2B5EF4-FFF2-40B4-BE49-F238E27FC236}">
                  <a16:creationId xmlns="" xmlns:a14="http://schemas.microsoft.com/office/drawing/2010/main" xmlns:p14="http://schemas.microsoft.com/office/powerpoint/2010/main" xmlns:a16="http://schemas.microsoft.com/office/drawing/2014/main" id="{C34F88CF-3DF9-423A-973A-2C99F4C80C49}"/>
                </a:ext>
              </a:extLst>
            </p:cNvPr>
            <p:cNvSpPr>
              <a:spLocks/>
            </p:cNvSpPr>
            <p:nvPr/>
          </p:nvSpPr>
          <p:spPr bwMode="auto">
            <a:xfrm>
              <a:off x="2370138" y="2711451"/>
              <a:ext cx="34925" cy="14288"/>
            </a:xfrm>
            <a:custGeom>
              <a:avLst/>
              <a:gdLst>
                <a:gd name="T0" fmla="*/ 2147483646 w 81"/>
                <a:gd name="T1" fmla="*/ 0 h 32"/>
                <a:gd name="T2" fmla="*/ 2147483646 w 81"/>
                <a:gd name="T3" fmla="*/ 0 h 32"/>
                <a:gd name="T4" fmla="*/ 0 w 81"/>
                <a:gd name="T5" fmla="*/ 0 h 32"/>
                <a:gd name="T6" fmla="*/ 0 w 81"/>
                <a:gd name="T7" fmla="*/ 2147483646 h 32"/>
                <a:gd name="T8" fmla="*/ 2147483646 w 81"/>
                <a:gd name="T9" fmla="*/ 2147483646 h 32"/>
                <a:gd name="T10" fmla="*/ 2147483646 w 81"/>
                <a:gd name="T11" fmla="*/ 0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0"/>
                  </a:moveTo>
                  <a:lnTo>
                    <a:pt x="81" y="0"/>
                  </a:lnTo>
                  <a:lnTo>
                    <a:pt x="0" y="0"/>
                  </a:lnTo>
                  <a:lnTo>
                    <a:pt x="0" y="32"/>
                  </a:lnTo>
                  <a:lnTo>
                    <a:pt x="81" y="32"/>
                  </a:lnTo>
                  <a:lnTo>
                    <a:pt x="8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89" name="Freeform 33">
              <a:extLst>
                <a:ext uri="{FF2B5EF4-FFF2-40B4-BE49-F238E27FC236}">
                  <a16:creationId xmlns="" xmlns:a14="http://schemas.microsoft.com/office/drawing/2010/main" xmlns:p14="http://schemas.microsoft.com/office/powerpoint/2010/main" xmlns:a16="http://schemas.microsoft.com/office/drawing/2014/main" id="{3CD963A9-4496-4A51-AB48-285B4CE5F215}"/>
                </a:ext>
              </a:extLst>
            </p:cNvPr>
            <p:cNvSpPr>
              <a:spLocks/>
            </p:cNvSpPr>
            <p:nvPr/>
          </p:nvSpPr>
          <p:spPr bwMode="auto">
            <a:xfrm>
              <a:off x="2424113" y="2663826"/>
              <a:ext cx="50800" cy="88900"/>
            </a:xfrm>
            <a:custGeom>
              <a:avLst/>
              <a:gdLst>
                <a:gd name="T0" fmla="*/ 2147483646 w 122"/>
                <a:gd name="T1" fmla="*/ 2147483646 h 212"/>
                <a:gd name="T2" fmla="*/ 2147483646 w 122"/>
                <a:gd name="T3" fmla="*/ 2147483646 h 212"/>
                <a:gd name="T4" fmla="*/ 2147483646 w 122"/>
                <a:gd name="T5" fmla="*/ 2147483646 h 212"/>
                <a:gd name="T6" fmla="*/ 2147483646 w 122"/>
                <a:gd name="T7" fmla="*/ 2147483646 h 212"/>
                <a:gd name="T8" fmla="*/ 2147483646 w 122"/>
                <a:gd name="T9" fmla="*/ 2147483646 h 212"/>
                <a:gd name="T10" fmla="*/ 2147483646 w 122"/>
                <a:gd name="T11" fmla="*/ 0 h 212"/>
                <a:gd name="T12" fmla="*/ 0 w 122"/>
                <a:gd name="T13" fmla="*/ 0 h 212"/>
                <a:gd name="T14" fmla="*/ 0 w 122"/>
                <a:gd name="T15" fmla="*/ 2147483646 h 212"/>
                <a:gd name="T16" fmla="*/ 2147483646 w 122"/>
                <a:gd name="T17" fmla="*/ 2147483646 h 212"/>
                <a:gd name="T18" fmla="*/ 2147483646 w 122"/>
                <a:gd name="T19" fmla="*/ 2147483646 h 212"/>
                <a:gd name="T20" fmla="*/ 2147483646 w 122"/>
                <a:gd name="T21" fmla="*/ 2147483646 h 212"/>
                <a:gd name="T22" fmla="*/ 2147483646 w 122"/>
                <a:gd name="T23" fmla="*/ 2147483646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2"/>
                <a:gd name="T38" fmla="*/ 122 w 122"/>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2">
                  <a:moveTo>
                    <a:pt x="116" y="91"/>
                  </a:moveTo>
                  <a:lnTo>
                    <a:pt x="116" y="91"/>
                  </a:lnTo>
                  <a:lnTo>
                    <a:pt x="46" y="91"/>
                  </a:lnTo>
                  <a:lnTo>
                    <a:pt x="46" y="37"/>
                  </a:lnTo>
                  <a:lnTo>
                    <a:pt x="122" y="37"/>
                  </a:lnTo>
                  <a:lnTo>
                    <a:pt x="122" y="0"/>
                  </a:lnTo>
                  <a:lnTo>
                    <a:pt x="0" y="0"/>
                  </a:lnTo>
                  <a:lnTo>
                    <a:pt x="0" y="212"/>
                  </a:lnTo>
                  <a:lnTo>
                    <a:pt x="46" y="212"/>
                  </a:lnTo>
                  <a:lnTo>
                    <a:pt x="46" y="128"/>
                  </a:lnTo>
                  <a:lnTo>
                    <a:pt x="116" y="128"/>
                  </a:lnTo>
                  <a:lnTo>
                    <a:pt x="116" y="9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90" name="Freeform 34">
              <a:extLst>
                <a:ext uri="{FF2B5EF4-FFF2-40B4-BE49-F238E27FC236}">
                  <a16:creationId xmlns="" xmlns:a14="http://schemas.microsoft.com/office/drawing/2010/main" xmlns:p14="http://schemas.microsoft.com/office/powerpoint/2010/main" xmlns:a16="http://schemas.microsoft.com/office/drawing/2014/main" id="{F9E16F95-73A9-4D70-8D3B-F96B3B94AA0D}"/>
                </a:ext>
              </a:extLst>
            </p:cNvPr>
            <p:cNvSpPr>
              <a:spLocks/>
            </p:cNvSpPr>
            <p:nvPr/>
          </p:nvSpPr>
          <p:spPr bwMode="auto">
            <a:xfrm>
              <a:off x="2486025" y="2659063"/>
              <a:ext cx="22225" cy="19050"/>
            </a:xfrm>
            <a:custGeom>
              <a:avLst/>
              <a:gdLst>
                <a:gd name="T0" fmla="*/ 2147483646 w 52"/>
                <a:gd name="T1" fmla="*/ 2147483646 h 47"/>
                <a:gd name="T2" fmla="*/ 2147483646 w 52"/>
                <a:gd name="T3" fmla="*/ 2147483646 h 47"/>
                <a:gd name="T4" fmla="*/ 2147483646 w 52"/>
                <a:gd name="T5" fmla="*/ 0 h 47"/>
                <a:gd name="T6" fmla="*/ 2147483646 w 52"/>
                <a:gd name="T7" fmla="*/ 2147483646 h 47"/>
                <a:gd name="T8" fmla="*/ 0 w 52"/>
                <a:gd name="T9" fmla="*/ 2147483646 h 47"/>
                <a:gd name="T10" fmla="*/ 2147483646 w 52"/>
                <a:gd name="T11" fmla="*/ 2147483646 h 47"/>
                <a:gd name="T12" fmla="*/ 2147483646 w 52"/>
                <a:gd name="T13" fmla="*/ 2147483646 h 47"/>
                <a:gd name="T14" fmla="*/ 2147483646 w 52"/>
                <a:gd name="T15" fmla="*/ 2147483646 h 47"/>
                <a:gd name="T16" fmla="*/ 2147483646 w 52"/>
                <a:gd name="T17" fmla="*/ 2147483646 h 47"/>
                <a:gd name="T18" fmla="*/ 2147483646 w 52"/>
                <a:gd name="T19" fmla="*/ 2147483646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47"/>
                <a:gd name="T32" fmla="*/ 52 w 52"/>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47">
                  <a:moveTo>
                    <a:pt x="45" y="7"/>
                  </a:moveTo>
                  <a:lnTo>
                    <a:pt x="45" y="7"/>
                  </a:lnTo>
                  <a:cubicBezTo>
                    <a:pt x="40" y="3"/>
                    <a:pt x="34" y="0"/>
                    <a:pt x="26" y="0"/>
                  </a:cubicBezTo>
                  <a:cubicBezTo>
                    <a:pt x="18" y="0"/>
                    <a:pt x="12" y="3"/>
                    <a:pt x="7" y="7"/>
                  </a:cubicBezTo>
                  <a:cubicBezTo>
                    <a:pt x="3" y="11"/>
                    <a:pt x="0" y="17"/>
                    <a:pt x="0" y="23"/>
                  </a:cubicBezTo>
                  <a:cubicBezTo>
                    <a:pt x="0" y="30"/>
                    <a:pt x="3" y="36"/>
                    <a:pt x="7" y="40"/>
                  </a:cubicBezTo>
                  <a:cubicBezTo>
                    <a:pt x="12" y="45"/>
                    <a:pt x="18" y="47"/>
                    <a:pt x="26" y="47"/>
                  </a:cubicBezTo>
                  <a:cubicBezTo>
                    <a:pt x="33" y="47"/>
                    <a:pt x="40" y="45"/>
                    <a:pt x="44" y="40"/>
                  </a:cubicBezTo>
                  <a:cubicBezTo>
                    <a:pt x="49" y="36"/>
                    <a:pt x="52" y="30"/>
                    <a:pt x="52" y="23"/>
                  </a:cubicBezTo>
                  <a:cubicBezTo>
                    <a:pt x="52" y="17"/>
                    <a:pt x="49" y="11"/>
                    <a:pt x="45" y="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91" name="Freeform 35">
              <a:extLst>
                <a:ext uri="{FF2B5EF4-FFF2-40B4-BE49-F238E27FC236}">
                  <a16:creationId xmlns="" xmlns:a14="http://schemas.microsoft.com/office/drawing/2010/main" xmlns:p14="http://schemas.microsoft.com/office/powerpoint/2010/main" xmlns:a16="http://schemas.microsoft.com/office/drawing/2014/main" id="{A3AB4A69-E6A1-4555-908C-417262807ED4}"/>
                </a:ext>
              </a:extLst>
            </p:cNvPr>
            <p:cNvSpPr>
              <a:spLocks/>
            </p:cNvSpPr>
            <p:nvPr/>
          </p:nvSpPr>
          <p:spPr bwMode="auto">
            <a:xfrm>
              <a:off x="2487613" y="2689226"/>
              <a:ext cx="19050" cy="63500"/>
            </a:xfrm>
            <a:custGeom>
              <a:avLst/>
              <a:gdLst>
                <a:gd name="T0" fmla="*/ 0 w 45"/>
                <a:gd name="T1" fmla="*/ 2147483646 h 152"/>
                <a:gd name="T2" fmla="*/ 0 w 45"/>
                <a:gd name="T3" fmla="*/ 2147483646 h 152"/>
                <a:gd name="T4" fmla="*/ 2147483646 w 45"/>
                <a:gd name="T5" fmla="*/ 2147483646 h 152"/>
                <a:gd name="T6" fmla="*/ 2147483646 w 45"/>
                <a:gd name="T7" fmla="*/ 0 h 152"/>
                <a:gd name="T8" fmla="*/ 0 w 45"/>
                <a:gd name="T9" fmla="*/ 0 h 152"/>
                <a:gd name="T10" fmla="*/ 0 w 45"/>
                <a:gd name="T11" fmla="*/ 2147483646 h 152"/>
                <a:gd name="T12" fmla="*/ 0 60000 65536"/>
                <a:gd name="T13" fmla="*/ 0 60000 65536"/>
                <a:gd name="T14" fmla="*/ 0 60000 65536"/>
                <a:gd name="T15" fmla="*/ 0 60000 65536"/>
                <a:gd name="T16" fmla="*/ 0 60000 65536"/>
                <a:gd name="T17" fmla="*/ 0 60000 65536"/>
                <a:gd name="T18" fmla="*/ 0 w 45"/>
                <a:gd name="T19" fmla="*/ 0 h 152"/>
                <a:gd name="T20" fmla="*/ 45 w 45"/>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45" h="152">
                  <a:moveTo>
                    <a:pt x="0" y="152"/>
                  </a:moveTo>
                  <a:lnTo>
                    <a:pt x="0" y="152"/>
                  </a:lnTo>
                  <a:lnTo>
                    <a:pt x="45" y="152"/>
                  </a:lnTo>
                  <a:lnTo>
                    <a:pt x="45" y="0"/>
                  </a:lnTo>
                  <a:lnTo>
                    <a:pt x="0" y="0"/>
                  </a:lnTo>
                  <a:lnTo>
                    <a:pt x="0" y="15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92" name="Freeform 36">
              <a:extLst>
                <a:ext uri="{FF2B5EF4-FFF2-40B4-BE49-F238E27FC236}">
                  <a16:creationId xmlns="" xmlns:a14="http://schemas.microsoft.com/office/drawing/2010/main" xmlns:p14="http://schemas.microsoft.com/office/powerpoint/2010/main" xmlns:a16="http://schemas.microsoft.com/office/drawing/2014/main" id="{8C44D787-9439-40C8-9124-C353CD498D5A}"/>
                </a:ext>
              </a:extLst>
            </p:cNvPr>
            <p:cNvSpPr>
              <a:spLocks/>
            </p:cNvSpPr>
            <p:nvPr/>
          </p:nvSpPr>
          <p:spPr bwMode="auto">
            <a:xfrm>
              <a:off x="2273300" y="2508251"/>
              <a:ext cx="163513" cy="52388"/>
            </a:xfrm>
            <a:custGeom>
              <a:avLst/>
              <a:gdLst>
                <a:gd name="T0" fmla="*/ 2147483646 w 390"/>
                <a:gd name="T1" fmla="*/ 2147483646 h 127"/>
                <a:gd name="T2" fmla="*/ 2147483646 w 390"/>
                <a:gd name="T3" fmla="*/ 2147483646 h 127"/>
                <a:gd name="T4" fmla="*/ 2147483646 w 390"/>
                <a:gd name="T5" fmla="*/ 2147483646 h 127"/>
                <a:gd name="T6" fmla="*/ 2147483646 w 390"/>
                <a:gd name="T7" fmla="*/ 2147483646 h 127"/>
                <a:gd name="T8" fmla="*/ 2147483646 w 390"/>
                <a:gd name="T9" fmla="*/ 2147483646 h 127"/>
                <a:gd name="T10" fmla="*/ 2147483646 w 390"/>
                <a:gd name="T11" fmla="*/ 2147483646 h 127"/>
                <a:gd name="T12" fmla="*/ 2147483646 w 390"/>
                <a:gd name="T13" fmla="*/ 2147483646 h 127"/>
                <a:gd name="T14" fmla="*/ 2147483646 w 390"/>
                <a:gd name="T15" fmla="*/ 2147483646 h 127"/>
                <a:gd name="T16" fmla="*/ 2147483646 w 390"/>
                <a:gd name="T17" fmla="*/ 2147483646 h 127"/>
                <a:gd name="T18" fmla="*/ 2147483646 w 390"/>
                <a:gd name="T19" fmla="*/ 2147483646 h 127"/>
                <a:gd name="T20" fmla="*/ 2147483646 w 390"/>
                <a:gd name="T21" fmla="*/ 0 h 127"/>
                <a:gd name="T22" fmla="*/ 2147483646 w 390"/>
                <a:gd name="T23" fmla="*/ 214748364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0"/>
                <a:gd name="T37" fmla="*/ 0 h 127"/>
                <a:gd name="T38" fmla="*/ 390 w 39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0" h="127">
                  <a:moveTo>
                    <a:pt x="14" y="66"/>
                  </a:moveTo>
                  <a:lnTo>
                    <a:pt x="14" y="66"/>
                  </a:lnTo>
                  <a:cubicBezTo>
                    <a:pt x="1" y="78"/>
                    <a:pt x="0" y="99"/>
                    <a:pt x="12" y="113"/>
                  </a:cubicBezTo>
                  <a:cubicBezTo>
                    <a:pt x="18" y="121"/>
                    <a:pt x="27" y="124"/>
                    <a:pt x="37" y="124"/>
                  </a:cubicBezTo>
                  <a:cubicBezTo>
                    <a:pt x="45" y="124"/>
                    <a:pt x="52" y="122"/>
                    <a:pt x="59" y="116"/>
                  </a:cubicBezTo>
                  <a:cubicBezTo>
                    <a:pt x="93" y="85"/>
                    <a:pt x="143" y="67"/>
                    <a:pt x="195" y="67"/>
                  </a:cubicBezTo>
                  <a:cubicBezTo>
                    <a:pt x="247" y="67"/>
                    <a:pt x="296" y="85"/>
                    <a:pt x="331" y="115"/>
                  </a:cubicBezTo>
                  <a:cubicBezTo>
                    <a:pt x="344" y="127"/>
                    <a:pt x="365" y="126"/>
                    <a:pt x="378" y="112"/>
                  </a:cubicBezTo>
                  <a:cubicBezTo>
                    <a:pt x="390" y="98"/>
                    <a:pt x="388" y="77"/>
                    <a:pt x="375" y="65"/>
                  </a:cubicBezTo>
                  <a:cubicBezTo>
                    <a:pt x="327" y="23"/>
                    <a:pt x="264" y="0"/>
                    <a:pt x="194" y="0"/>
                  </a:cubicBezTo>
                  <a:cubicBezTo>
                    <a:pt x="126" y="1"/>
                    <a:pt x="62" y="24"/>
                    <a:pt x="14"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93" name="Freeform 37">
              <a:extLst>
                <a:ext uri="{FF2B5EF4-FFF2-40B4-BE49-F238E27FC236}">
                  <a16:creationId xmlns="" xmlns:a14="http://schemas.microsoft.com/office/drawing/2010/main" xmlns:p14="http://schemas.microsoft.com/office/powerpoint/2010/main" xmlns:a16="http://schemas.microsoft.com/office/drawing/2014/main" id="{5777296C-69D1-455A-819A-68E0207762C9}"/>
                </a:ext>
              </a:extLst>
            </p:cNvPr>
            <p:cNvSpPr>
              <a:spLocks/>
            </p:cNvSpPr>
            <p:nvPr/>
          </p:nvSpPr>
          <p:spPr bwMode="auto">
            <a:xfrm>
              <a:off x="2217738" y="2427288"/>
              <a:ext cx="274638" cy="79375"/>
            </a:xfrm>
            <a:custGeom>
              <a:avLst/>
              <a:gdLst>
                <a:gd name="T0" fmla="*/ 2147483646 w 657"/>
                <a:gd name="T1" fmla="*/ 2147483646 h 189"/>
                <a:gd name="T2" fmla="*/ 2147483646 w 657"/>
                <a:gd name="T3" fmla="*/ 2147483646 h 189"/>
                <a:gd name="T4" fmla="*/ 2147483646 w 657"/>
                <a:gd name="T5" fmla="*/ 2147483646 h 189"/>
                <a:gd name="T6" fmla="*/ 2147483646 w 657"/>
                <a:gd name="T7" fmla="*/ 0 h 189"/>
                <a:gd name="T8" fmla="*/ 2147483646 w 657"/>
                <a:gd name="T9" fmla="*/ 2147483646 h 189"/>
                <a:gd name="T10" fmla="*/ 2147483646 w 657"/>
                <a:gd name="T11" fmla="*/ 2147483646 h 189"/>
                <a:gd name="T12" fmla="*/ 2147483646 w 657"/>
                <a:gd name="T13" fmla="*/ 2147483646 h 189"/>
                <a:gd name="T14" fmla="*/ 2147483646 w 657"/>
                <a:gd name="T15" fmla="*/ 2147483646 h 189"/>
                <a:gd name="T16" fmla="*/ 2147483646 w 657"/>
                <a:gd name="T17" fmla="*/ 2147483646 h 189"/>
                <a:gd name="T18" fmla="*/ 2147483646 w 657"/>
                <a:gd name="T19" fmla="*/ 2147483646 h 189"/>
                <a:gd name="T20" fmla="*/ 2147483646 w 657"/>
                <a:gd name="T21" fmla="*/ 2147483646 h 189"/>
                <a:gd name="T22" fmla="*/ 2147483646 w 657"/>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644" y="176"/>
                  </a:moveTo>
                  <a:lnTo>
                    <a:pt x="644" y="176"/>
                  </a:lnTo>
                  <a:cubicBezTo>
                    <a:pt x="657" y="163"/>
                    <a:pt x="657" y="142"/>
                    <a:pt x="644" y="129"/>
                  </a:cubicBezTo>
                  <a:cubicBezTo>
                    <a:pt x="563" y="47"/>
                    <a:pt x="447" y="0"/>
                    <a:pt x="328" y="0"/>
                  </a:cubicBezTo>
                  <a:cubicBezTo>
                    <a:pt x="209" y="1"/>
                    <a:pt x="94" y="48"/>
                    <a:pt x="13" y="131"/>
                  </a:cubicBezTo>
                  <a:cubicBezTo>
                    <a:pt x="0" y="144"/>
                    <a:pt x="0" y="165"/>
                    <a:pt x="13" y="178"/>
                  </a:cubicBezTo>
                  <a:cubicBezTo>
                    <a:pt x="20" y="184"/>
                    <a:pt x="28" y="188"/>
                    <a:pt x="37" y="188"/>
                  </a:cubicBezTo>
                  <a:cubicBezTo>
                    <a:pt x="45" y="188"/>
                    <a:pt x="54" y="184"/>
                    <a:pt x="60" y="178"/>
                  </a:cubicBezTo>
                  <a:cubicBezTo>
                    <a:pt x="129" y="108"/>
                    <a:pt x="227" y="67"/>
                    <a:pt x="328" y="67"/>
                  </a:cubicBezTo>
                  <a:lnTo>
                    <a:pt x="330" y="67"/>
                  </a:lnTo>
                  <a:cubicBezTo>
                    <a:pt x="431" y="67"/>
                    <a:pt x="528" y="107"/>
                    <a:pt x="597" y="176"/>
                  </a:cubicBezTo>
                  <a:cubicBezTo>
                    <a:pt x="610" y="189"/>
                    <a:pt x="631" y="189"/>
                    <a:pt x="644" y="17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sp>
          <p:nvSpPr>
            <p:cNvPr id="194" name="Freeform 38">
              <a:extLst>
                <a:ext uri="{FF2B5EF4-FFF2-40B4-BE49-F238E27FC236}">
                  <a16:creationId xmlns="" xmlns:a14="http://schemas.microsoft.com/office/drawing/2010/main" xmlns:p14="http://schemas.microsoft.com/office/powerpoint/2010/main" xmlns:a16="http://schemas.microsoft.com/office/drawing/2014/main" id="{D6FF895C-A3B2-466F-AF7B-6795E2B292D3}"/>
                </a:ext>
              </a:extLst>
            </p:cNvPr>
            <p:cNvSpPr>
              <a:spLocks/>
            </p:cNvSpPr>
            <p:nvPr/>
          </p:nvSpPr>
          <p:spPr bwMode="auto">
            <a:xfrm>
              <a:off x="2159000" y="2339976"/>
              <a:ext cx="400050" cy="100013"/>
            </a:xfrm>
            <a:custGeom>
              <a:avLst/>
              <a:gdLst>
                <a:gd name="T0" fmla="*/ 2147483646 w 952"/>
                <a:gd name="T1" fmla="*/ 2147483646 h 237"/>
                <a:gd name="T2" fmla="*/ 2147483646 w 952"/>
                <a:gd name="T3" fmla="*/ 2147483646 h 237"/>
                <a:gd name="T4" fmla="*/ 2147483646 w 952"/>
                <a:gd name="T5" fmla="*/ 2147483646 h 237"/>
                <a:gd name="T6" fmla="*/ 2147483646 w 952"/>
                <a:gd name="T7" fmla="*/ 2147483646 h 237"/>
                <a:gd name="T8" fmla="*/ 2147483646 w 952"/>
                <a:gd name="T9" fmla="*/ 2147483646 h 237"/>
                <a:gd name="T10" fmla="*/ 2147483646 w 952"/>
                <a:gd name="T11" fmla="*/ 2147483646 h 237"/>
                <a:gd name="T12" fmla="*/ 2147483646 w 952"/>
                <a:gd name="T13" fmla="*/ 2147483646 h 237"/>
                <a:gd name="T14" fmla="*/ 2147483646 w 952"/>
                <a:gd name="T15" fmla="*/ 2147483646 h 237"/>
                <a:gd name="T16" fmla="*/ 2147483646 w 952"/>
                <a:gd name="T17" fmla="*/ 2147483646 h 237"/>
                <a:gd name="T18" fmla="*/ 2147483646 w 952"/>
                <a:gd name="T19" fmla="*/ 2147483646 h 237"/>
                <a:gd name="T20" fmla="*/ 2147483646 w 952"/>
                <a:gd name="T21" fmla="*/ 2147483646 h 237"/>
                <a:gd name="T22" fmla="*/ 2147483646 w 952"/>
                <a:gd name="T23" fmla="*/ 2147483646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2"/>
                <a:gd name="T37" fmla="*/ 0 h 237"/>
                <a:gd name="T38" fmla="*/ 952 w 952"/>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2" h="237">
                  <a:moveTo>
                    <a:pt x="59" y="216"/>
                  </a:moveTo>
                  <a:lnTo>
                    <a:pt x="59" y="216"/>
                  </a:lnTo>
                  <a:cubicBezTo>
                    <a:pt x="171" y="121"/>
                    <a:pt x="316" y="68"/>
                    <a:pt x="466" y="68"/>
                  </a:cubicBezTo>
                  <a:lnTo>
                    <a:pt x="468" y="68"/>
                  </a:lnTo>
                  <a:cubicBezTo>
                    <a:pt x="627" y="68"/>
                    <a:pt x="778" y="125"/>
                    <a:pt x="892" y="229"/>
                  </a:cubicBezTo>
                  <a:cubicBezTo>
                    <a:pt x="898" y="234"/>
                    <a:pt x="906" y="237"/>
                    <a:pt x="914" y="237"/>
                  </a:cubicBezTo>
                  <a:cubicBezTo>
                    <a:pt x="924" y="237"/>
                    <a:pt x="933" y="234"/>
                    <a:pt x="939" y="226"/>
                  </a:cubicBezTo>
                  <a:cubicBezTo>
                    <a:pt x="952" y="213"/>
                    <a:pt x="951" y="192"/>
                    <a:pt x="937" y="179"/>
                  </a:cubicBezTo>
                  <a:cubicBezTo>
                    <a:pt x="810" y="64"/>
                    <a:pt x="642" y="0"/>
                    <a:pt x="466" y="1"/>
                  </a:cubicBezTo>
                  <a:cubicBezTo>
                    <a:pt x="300" y="2"/>
                    <a:pt x="140" y="60"/>
                    <a:pt x="16" y="165"/>
                  </a:cubicBezTo>
                  <a:cubicBezTo>
                    <a:pt x="2" y="177"/>
                    <a:pt x="0" y="198"/>
                    <a:pt x="12" y="212"/>
                  </a:cubicBezTo>
                  <a:cubicBezTo>
                    <a:pt x="24" y="226"/>
                    <a:pt x="45" y="228"/>
                    <a:pt x="59" y="21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100" dirty="0"/>
            </a:p>
          </p:txBody>
        </p:sp>
      </p:grpSp>
      <p:grpSp>
        <p:nvGrpSpPr>
          <p:cNvPr id="195" name="组合 315">
            <a:extLst>
              <a:ext uri="{FF2B5EF4-FFF2-40B4-BE49-F238E27FC236}">
                <a16:creationId xmlns="" xmlns:a14="http://schemas.microsoft.com/office/drawing/2010/main" xmlns:p14="http://schemas.microsoft.com/office/powerpoint/2010/main" xmlns:a16="http://schemas.microsoft.com/office/drawing/2014/main" id="{CAE11270-1B78-4627-A3E5-47FE7E0A6DAC}"/>
              </a:ext>
            </a:extLst>
          </p:cNvPr>
          <p:cNvGrpSpPr>
            <a:grpSpLocks/>
          </p:cNvGrpSpPr>
          <p:nvPr/>
        </p:nvGrpSpPr>
        <p:grpSpPr bwMode="auto">
          <a:xfrm>
            <a:off x="4828966" y="3527531"/>
            <a:ext cx="818181" cy="180426"/>
            <a:chOff x="2851150" y="1166813"/>
            <a:chExt cx="923925" cy="203200"/>
          </a:xfrm>
        </p:grpSpPr>
        <p:sp>
          <p:nvSpPr>
            <p:cNvPr id="196" name="Freeform 240">
              <a:extLst>
                <a:ext uri="{FF2B5EF4-FFF2-40B4-BE49-F238E27FC236}">
                  <a16:creationId xmlns="" xmlns:a14="http://schemas.microsoft.com/office/drawing/2010/main" xmlns:p14="http://schemas.microsoft.com/office/powerpoint/2010/main" xmlns:a16="http://schemas.microsoft.com/office/drawing/2014/main" id="{90AAACDD-F9B7-4D20-A682-E4850366C53C}"/>
                </a:ext>
              </a:extLst>
            </p:cNvPr>
            <p:cNvSpPr>
              <a:spLocks/>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97" name="Freeform 241">
              <a:extLst>
                <a:ext uri="{FF2B5EF4-FFF2-40B4-BE49-F238E27FC236}">
                  <a16:creationId xmlns="" xmlns:a14="http://schemas.microsoft.com/office/drawing/2010/main" xmlns:p14="http://schemas.microsoft.com/office/powerpoint/2010/main" xmlns:a16="http://schemas.microsoft.com/office/drawing/2014/main" id="{C3D768EB-270B-4C01-A952-272E975C27A2}"/>
                </a:ext>
              </a:extLst>
            </p:cNvPr>
            <p:cNvSpPr>
              <a:spLocks/>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98" name="Freeform 242">
              <a:extLst>
                <a:ext uri="{FF2B5EF4-FFF2-40B4-BE49-F238E27FC236}">
                  <a16:creationId xmlns="" xmlns:a14="http://schemas.microsoft.com/office/drawing/2010/main" xmlns:p14="http://schemas.microsoft.com/office/powerpoint/2010/main" xmlns:a16="http://schemas.microsoft.com/office/drawing/2014/main" id="{52E2675F-D4AC-4CBE-BF7F-3A285DE31C02}"/>
                </a:ext>
              </a:extLst>
            </p:cNvPr>
            <p:cNvSpPr>
              <a:spLocks/>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99" name="Freeform 243">
              <a:extLst>
                <a:ext uri="{FF2B5EF4-FFF2-40B4-BE49-F238E27FC236}">
                  <a16:creationId xmlns="" xmlns:a14="http://schemas.microsoft.com/office/drawing/2010/main" xmlns:p14="http://schemas.microsoft.com/office/powerpoint/2010/main" xmlns:a16="http://schemas.microsoft.com/office/drawing/2014/main" id="{565A2444-7BE7-4E95-B54C-AF5E3A536B19}"/>
                </a:ext>
              </a:extLst>
            </p:cNvPr>
            <p:cNvSpPr>
              <a:spLocks/>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0" name="Freeform 244">
              <a:extLst>
                <a:ext uri="{FF2B5EF4-FFF2-40B4-BE49-F238E27FC236}">
                  <a16:creationId xmlns="" xmlns:a14="http://schemas.microsoft.com/office/drawing/2010/main" xmlns:p14="http://schemas.microsoft.com/office/powerpoint/2010/main" xmlns:a16="http://schemas.microsoft.com/office/drawing/2014/main" id="{72F67A4D-0D94-4BF3-9340-14CBDE791C7B}"/>
                </a:ext>
              </a:extLst>
            </p:cNvPr>
            <p:cNvSpPr>
              <a:spLocks/>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1" name="Freeform 245">
              <a:extLst>
                <a:ext uri="{FF2B5EF4-FFF2-40B4-BE49-F238E27FC236}">
                  <a16:creationId xmlns="" xmlns:a14="http://schemas.microsoft.com/office/drawing/2010/main" xmlns:p14="http://schemas.microsoft.com/office/powerpoint/2010/main" xmlns:a16="http://schemas.microsoft.com/office/drawing/2014/main" id="{3E330923-4FFF-4D53-AEC3-23111FA13EE2}"/>
                </a:ext>
              </a:extLst>
            </p:cNvPr>
            <p:cNvSpPr>
              <a:spLocks/>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2" name="Freeform 246">
              <a:extLst>
                <a:ext uri="{FF2B5EF4-FFF2-40B4-BE49-F238E27FC236}">
                  <a16:creationId xmlns="" xmlns:a14="http://schemas.microsoft.com/office/drawing/2010/main" xmlns:p14="http://schemas.microsoft.com/office/powerpoint/2010/main" xmlns:a16="http://schemas.microsoft.com/office/drawing/2014/main" id="{F3721779-C123-40CA-84AF-8F217C73114F}"/>
                </a:ext>
              </a:extLst>
            </p:cNvPr>
            <p:cNvSpPr>
              <a:spLocks/>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3" name="Freeform 247">
              <a:extLst>
                <a:ext uri="{FF2B5EF4-FFF2-40B4-BE49-F238E27FC236}">
                  <a16:creationId xmlns="" xmlns:a14="http://schemas.microsoft.com/office/drawing/2010/main" xmlns:p14="http://schemas.microsoft.com/office/powerpoint/2010/main" xmlns:a16="http://schemas.microsoft.com/office/drawing/2014/main" id="{E151F4FD-B247-4EDE-A430-1ABFDA36919A}"/>
                </a:ext>
              </a:extLst>
            </p:cNvPr>
            <p:cNvSpPr>
              <a:spLocks/>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4" name="Freeform 248">
              <a:extLst>
                <a:ext uri="{FF2B5EF4-FFF2-40B4-BE49-F238E27FC236}">
                  <a16:creationId xmlns="" xmlns:a14="http://schemas.microsoft.com/office/drawing/2010/main" xmlns:p14="http://schemas.microsoft.com/office/powerpoint/2010/main" xmlns:a16="http://schemas.microsoft.com/office/drawing/2014/main" id="{A8A3FB56-ABF4-4BEB-91F0-9E487D582274}"/>
                </a:ext>
              </a:extLst>
            </p:cNvPr>
            <p:cNvSpPr>
              <a:spLocks/>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5" name="Freeform 249">
              <a:extLst>
                <a:ext uri="{FF2B5EF4-FFF2-40B4-BE49-F238E27FC236}">
                  <a16:creationId xmlns="" xmlns:a14="http://schemas.microsoft.com/office/drawing/2010/main" xmlns:p14="http://schemas.microsoft.com/office/powerpoint/2010/main" xmlns:a16="http://schemas.microsoft.com/office/drawing/2014/main" id="{013209C9-D5BE-42B9-9FBF-E7389D63A779}"/>
                </a:ext>
              </a:extLst>
            </p:cNvPr>
            <p:cNvSpPr>
              <a:spLocks/>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6" name="Freeform 250">
              <a:extLst>
                <a:ext uri="{FF2B5EF4-FFF2-40B4-BE49-F238E27FC236}">
                  <a16:creationId xmlns="" xmlns:a14="http://schemas.microsoft.com/office/drawing/2010/main" xmlns:p14="http://schemas.microsoft.com/office/powerpoint/2010/main" xmlns:a16="http://schemas.microsoft.com/office/drawing/2014/main" id="{F8802A55-F1A8-4917-959F-8F302BA42D1D}"/>
                </a:ext>
              </a:extLst>
            </p:cNvPr>
            <p:cNvSpPr>
              <a:spLocks/>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07" name="Freeform 251">
              <a:extLst>
                <a:ext uri="{FF2B5EF4-FFF2-40B4-BE49-F238E27FC236}">
                  <a16:creationId xmlns="" xmlns:a14="http://schemas.microsoft.com/office/drawing/2010/main" xmlns:p14="http://schemas.microsoft.com/office/powerpoint/2010/main" xmlns:a16="http://schemas.microsoft.com/office/drawing/2014/main" id="{88ECD39F-3D56-471B-81D7-08CCEE2C408D}"/>
                </a:ext>
              </a:extLst>
            </p:cNvPr>
            <p:cNvSpPr>
              <a:spLocks/>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208" name="组合 315">
            <a:extLst>
              <a:ext uri="{FF2B5EF4-FFF2-40B4-BE49-F238E27FC236}">
                <a16:creationId xmlns="" xmlns:a14="http://schemas.microsoft.com/office/drawing/2010/main" xmlns:p14="http://schemas.microsoft.com/office/powerpoint/2010/main" xmlns:a16="http://schemas.microsoft.com/office/drawing/2014/main" id="{CFE89F2F-C176-440C-9163-8D2670313F2D}"/>
              </a:ext>
            </a:extLst>
          </p:cNvPr>
          <p:cNvGrpSpPr>
            <a:grpSpLocks/>
          </p:cNvGrpSpPr>
          <p:nvPr/>
        </p:nvGrpSpPr>
        <p:grpSpPr bwMode="auto">
          <a:xfrm>
            <a:off x="7487177" y="3574795"/>
            <a:ext cx="818181" cy="180426"/>
            <a:chOff x="2851150" y="1166813"/>
            <a:chExt cx="923925" cy="203200"/>
          </a:xfrm>
        </p:grpSpPr>
        <p:sp>
          <p:nvSpPr>
            <p:cNvPr id="209" name="Freeform 240">
              <a:extLst>
                <a:ext uri="{FF2B5EF4-FFF2-40B4-BE49-F238E27FC236}">
                  <a16:creationId xmlns="" xmlns:a14="http://schemas.microsoft.com/office/drawing/2010/main" xmlns:p14="http://schemas.microsoft.com/office/powerpoint/2010/main" xmlns:a16="http://schemas.microsoft.com/office/drawing/2014/main" id="{A14062A2-AC7E-4916-A67F-C2F147C8376E}"/>
                </a:ext>
              </a:extLst>
            </p:cNvPr>
            <p:cNvSpPr>
              <a:spLocks/>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0" name="Freeform 241">
              <a:extLst>
                <a:ext uri="{FF2B5EF4-FFF2-40B4-BE49-F238E27FC236}">
                  <a16:creationId xmlns="" xmlns:a14="http://schemas.microsoft.com/office/drawing/2010/main" xmlns:p14="http://schemas.microsoft.com/office/powerpoint/2010/main" xmlns:a16="http://schemas.microsoft.com/office/drawing/2014/main" id="{E1B0CF3C-5403-47FD-9C42-A096EE24B2C0}"/>
                </a:ext>
              </a:extLst>
            </p:cNvPr>
            <p:cNvSpPr>
              <a:spLocks/>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1" name="Freeform 242">
              <a:extLst>
                <a:ext uri="{FF2B5EF4-FFF2-40B4-BE49-F238E27FC236}">
                  <a16:creationId xmlns="" xmlns:a14="http://schemas.microsoft.com/office/drawing/2010/main" xmlns:p14="http://schemas.microsoft.com/office/powerpoint/2010/main" xmlns:a16="http://schemas.microsoft.com/office/drawing/2014/main" id="{28EA6343-6F97-40C6-BA7A-2BF581985604}"/>
                </a:ext>
              </a:extLst>
            </p:cNvPr>
            <p:cNvSpPr>
              <a:spLocks/>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2" name="Freeform 243">
              <a:extLst>
                <a:ext uri="{FF2B5EF4-FFF2-40B4-BE49-F238E27FC236}">
                  <a16:creationId xmlns="" xmlns:a14="http://schemas.microsoft.com/office/drawing/2010/main" xmlns:p14="http://schemas.microsoft.com/office/powerpoint/2010/main" xmlns:a16="http://schemas.microsoft.com/office/drawing/2014/main" id="{6F23EE52-40F2-4869-8E43-396D00E1D200}"/>
                </a:ext>
              </a:extLst>
            </p:cNvPr>
            <p:cNvSpPr>
              <a:spLocks/>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3" name="Freeform 244">
              <a:extLst>
                <a:ext uri="{FF2B5EF4-FFF2-40B4-BE49-F238E27FC236}">
                  <a16:creationId xmlns="" xmlns:a14="http://schemas.microsoft.com/office/drawing/2010/main" xmlns:p14="http://schemas.microsoft.com/office/powerpoint/2010/main" xmlns:a16="http://schemas.microsoft.com/office/drawing/2014/main" id="{9E783670-0712-4718-9EEC-64D7312968FD}"/>
                </a:ext>
              </a:extLst>
            </p:cNvPr>
            <p:cNvSpPr>
              <a:spLocks/>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4" name="Freeform 245">
              <a:extLst>
                <a:ext uri="{FF2B5EF4-FFF2-40B4-BE49-F238E27FC236}">
                  <a16:creationId xmlns="" xmlns:a14="http://schemas.microsoft.com/office/drawing/2010/main" xmlns:p14="http://schemas.microsoft.com/office/powerpoint/2010/main" xmlns:a16="http://schemas.microsoft.com/office/drawing/2014/main" id="{A1B361A8-2E22-4182-9852-71A1217030DF}"/>
                </a:ext>
              </a:extLst>
            </p:cNvPr>
            <p:cNvSpPr>
              <a:spLocks/>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5" name="Freeform 246">
              <a:extLst>
                <a:ext uri="{FF2B5EF4-FFF2-40B4-BE49-F238E27FC236}">
                  <a16:creationId xmlns="" xmlns:a14="http://schemas.microsoft.com/office/drawing/2010/main" xmlns:p14="http://schemas.microsoft.com/office/powerpoint/2010/main" xmlns:a16="http://schemas.microsoft.com/office/drawing/2014/main" id="{E44444DB-9DC1-4123-AE81-4F35D7BBDA0C}"/>
                </a:ext>
              </a:extLst>
            </p:cNvPr>
            <p:cNvSpPr>
              <a:spLocks/>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6" name="Freeform 247">
              <a:extLst>
                <a:ext uri="{FF2B5EF4-FFF2-40B4-BE49-F238E27FC236}">
                  <a16:creationId xmlns="" xmlns:a14="http://schemas.microsoft.com/office/drawing/2010/main" xmlns:p14="http://schemas.microsoft.com/office/powerpoint/2010/main" xmlns:a16="http://schemas.microsoft.com/office/drawing/2014/main" id="{33E6C1C5-FAEC-4054-996E-15115C1A50BE}"/>
                </a:ext>
              </a:extLst>
            </p:cNvPr>
            <p:cNvSpPr>
              <a:spLocks/>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7" name="Freeform 248">
              <a:extLst>
                <a:ext uri="{FF2B5EF4-FFF2-40B4-BE49-F238E27FC236}">
                  <a16:creationId xmlns="" xmlns:a14="http://schemas.microsoft.com/office/drawing/2010/main" xmlns:p14="http://schemas.microsoft.com/office/powerpoint/2010/main" xmlns:a16="http://schemas.microsoft.com/office/drawing/2014/main" id="{0A95FA9E-4F0D-4D53-ABB2-6CCA942C23BC}"/>
                </a:ext>
              </a:extLst>
            </p:cNvPr>
            <p:cNvSpPr>
              <a:spLocks/>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8" name="Freeform 249">
              <a:extLst>
                <a:ext uri="{FF2B5EF4-FFF2-40B4-BE49-F238E27FC236}">
                  <a16:creationId xmlns="" xmlns:a14="http://schemas.microsoft.com/office/drawing/2010/main" xmlns:p14="http://schemas.microsoft.com/office/powerpoint/2010/main" xmlns:a16="http://schemas.microsoft.com/office/drawing/2014/main" id="{4E99ED03-9ECA-4E18-99E2-17086392ECA1}"/>
                </a:ext>
              </a:extLst>
            </p:cNvPr>
            <p:cNvSpPr>
              <a:spLocks/>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19" name="Freeform 250">
              <a:extLst>
                <a:ext uri="{FF2B5EF4-FFF2-40B4-BE49-F238E27FC236}">
                  <a16:creationId xmlns="" xmlns:a14="http://schemas.microsoft.com/office/drawing/2010/main" xmlns:p14="http://schemas.microsoft.com/office/powerpoint/2010/main" xmlns:a16="http://schemas.microsoft.com/office/drawing/2014/main" id="{A57E6108-DDBE-4605-9CC5-29268FEF9139}"/>
                </a:ext>
              </a:extLst>
            </p:cNvPr>
            <p:cNvSpPr>
              <a:spLocks/>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0" name="Freeform 251">
              <a:extLst>
                <a:ext uri="{FF2B5EF4-FFF2-40B4-BE49-F238E27FC236}">
                  <a16:creationId xmlns="" xmlns:a14="http://schemas.microsoft.com/office/drawing/2010/main" xmlns:p14="http://schemas.microsoft.com/office/powerpoint/2010/main" xmlns:a16="http://schemas.microsoft.com/office/drawing/2014/main" id="{B7F33411-AA92-42E7-99B3-607E5F0E4B50}"/>
                </a:ext>
              </a:extLst>
            </p:cNvPr>
            <p:cNvSpPr>
              <a:spLocks/>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221" name="组合 315">
            <a:extLst>
              <a:ext uri="{FF2B5EF4-FFF2-40B4-BE49-F238E27FC236}">
                <a16:creationId xmlns="" xmlns:a14="http://schemas.microsoft.com/office/drawing/2010/main" xmlns:p14="http://schemas.microsoft.com/office/powerpoint/2010/main" xmlns:a16="http://schemas.microsoft.com/office/drawing/2014/main" id="{AE695BDD-8BBE-410F-AD56-5D383999BDC9}"/>
              </a:ext>
            </a:extLst>
          </p:cNvPr>
          <p:cNvGrpSpPr>
            <a:grpSpLocks/>
          </p:cNvGrpSpPr>
          <p:nvPr/>
        </p:nvGrpSpPr>
        <p:grpSpPr bwMode="auto">
          <a:xfrm>
            <a:off x="10289875" y="3574795"/>
            <a:ext cx="818181" cy="180426"/>
            <a:chOff x="2851150" y="1166813"/>
            <a:chExt cx="923925" cy="203200"/>
          </a:xfrm>
        </p:grpSpPr>
        <p:sp>
          <p:nvSpPr>
            <p:cNvPr id="222" name="Freeform 240">
              <a:extLst>
                <a:ext uri="{FF2B5EF4-FFF2-40B4-BE49-F238E27FC236}">
                  <a16:creationId xmlns="" xmlns:a14="http://schemas.microsoft.com/office/drawing/2010/main" xmlns:p14="http://schemas.microsoft.com/office/powerpoint/2010/main" xmlns:a16="http://schemas.microsoft.com/office/drawing/2014/main" id="{42B53A37-09EA-444A-A27E-DD9510797AFD}"/>
                </a:ext>
              </a:extLst>
            </p:cNvPr>
            <p:cNvSpPr>
              <a:spLocks/>
            </p:cNvSpPr>
            <p:nvPr/>
          </p:nvSpPr>
          <p:spPr bwMode="auto">
            <a:xfrm>
              <a:off x="2851150" y="1166813"/>
              <a:ext cx="923925" cy="188913"/>
            </a:xfrm>
            <a:custGeom>
              <a:avLst/>
              <a:gdLst>
                <a:gd name="T0" fmla="*/ 2147483646 w 2201"/>
                <a:gd name="T1" fmla="*/ 2147483646 h 447"/>
                <a:gd name="T2" fmla="*/ 2147483646 w 2201"/>
                <a:gd name="T3" fmla="*/ 2147483646 h 447"/>
                <a:gd name="T4" fmla="*/ 2147483646 w 2201"/>
                <a:gd name="T5" fmla="*/ 2147483646 h 447"/>
                <a:gd name="T6" fmla="*/ 2147483646 w 2201"/>
                <a:gd name="T7" fmla="*/ 2147483646 h 447"/>
                <a:gd name="T8" fmla="*/ 2147483646 w 2201"/>
                <a:gd name="T9" fmla="*/ 2147483646 h 447"/>
                <a:gd name="T10" fmla="*/ 2147483646 w 2201"/>
                <a:gd name="T11" fmla="*/ 2147483646 h 447"/>
                <a:gd name="T12" fmla="*/ 2147483646 w 2201"/>
                <a:gd name="T13" fmla="*/ 2147483646 h 447"/>
                <a:gd name="T14" fmla="*/ 2147483646 w 2201"/>
                <a:gd name="T15" fmla="*/ 2147483646 h 447"/>
                <a:gd name="T16" fmla="*/ 2147483646 w 2201"/>
                <a:gd name="T17" fmla="*/ 2147483646 h 447"/>
                <a:gd name="T18" fmla="*/ 2147483646 w 2201"/>
                <a:gd name="T19" fmla="*/ 2147483646 h 447"/>
                <a:gd name="T20" fmla="*/ 2147483646 w 2201"/>
                <a:gd name="T21" fmla="*/ 2147483646 h 447"/>
                <a:gd name="T22" fmla="*/ 2147483646 w 2201"/>
                <a:gd name="T23" fmla="*/ 2147483646 h 447"/>
                <a:gd name="T24" fmla="*/ 2147483646 w 2201"/>
                <a:gd name="T25" fmla="*/ 2147483646 h 447"/>
                <a:gd name="T26" fmla="*/ 2147483646 w 2201"/>
                <a:gd name="T27" fmla="*/ 2147483646 h 447"/>
                <a:gd name="T28" fmla="*/ 2147483646 w 2201"/>
                <a:gd name="T29" fmla="*/ 2147483646 h 447"/>
                <a:gd name="T30" fmla="*/ 2147483646 w 2201"/>
                <a:gd name="T31" fmla="*/ 2147483646 h 447"/>
                <a:gd name="T32" fmla="*/ 2147483646 w 2201"/>
                <a:gd name="T33" fmla="*/ 2147483646 h 447"/>
                <a:gd name="T34" fmla="*/ 0 w 2201"/>
                <a:gd name="T35" fmla="*/ 2147483646 h 447"/>
                <a:gd name="T36" fmla="*/ 0 w 2201"/>
                <a:gd name="T37" fmla="*/ 2147483646 h 447"/>
                <a:gd name="T38" fmla="*/ 2147483646 w 2201"/>
                <a:gd name="T39" fmla="*/ 0 h 447"/>
                <a:gd name="T40" fmla="*/ 2147483646 w 2201"/>
                <a:gd name="T41" fmla="*/ 0 h 447"/>
                <a:gd name="T42" fmla="*/ 2147483646 w 2201"/>
                <a:gd name="T43" fmla="*/ 2147483646 h 447"/>
                <a:gd name="T44" fmla="*/ 2147483646 w 2201"/>
                <a:gd name="T45" fmla="*/ 2147483646 h 447"/>
                <a:gd name="T46" fmla="*/ 2147483646 w 2201"/>
                <a:gd name="T47" fmla="*/ 2147483646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3" name="Freeform 241">
              <a:extLst>
                <a:ext uri="{FF2B5EF4-FFF2-40B4-BE49-F238E27FC236}">
                  <a16:creationId xmlns="" xmlns:a14="http://schemas.microsoft.com/office/drawing/2010/main" xmlns:p14="http://schemas.microsoft.com/office/powerpoint/2010/main" xmlns:a16="http://schemas.microsoft.com/office/drawing/2014/main" id="{4063E775-3175-4A2C-8C4A-B4FB24C029E2}"/>
                </a:ext>
              </a:extLst>
            </p:cNvPr>
            <p:cNvSpPr>
              <a:spLocks/>
            </p:cNvSpPr>
            <p:nvPr/>
          </p:nvSpPr>
          <p:spPr bwMode="auto">
            <a:xfrm>
              <a:off x="29400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4" name="Freeform 242">
              <a:extLst>
                <a:ext uri="{FF2B5EF4-FFF2-40B4-BE49-F238E27FC236}">
                  <a16:creationId xmlns="" xmlns:a14="http://schemas.microsoft.com/office/drawing/2010/main" xmlns:p14="http://schemas.microsoft.com/office/powerpoint/2010/main" xmlns:a16="http://schemas.microsoft.com/office/drawing/2014/main" id="{2021BE70-459A-4832-9F30-BF730FCDCD92}"/>
                </a:ext>
              </a:extLst>
            </p:cNvPr>
            <p:cNvSpPr>
              <a:spLocks/>
            </p:cNvSpPr>
            <p:nvPr/>
          </p:nvSpPr>
          <p:spPr bwMode="auto">
            <a:xfrm>
              <a:off x="3041650" y="1230313"/>
              <a:ext cx="68263"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5" name="Freeform 243">
              <a:extLst>
                <a:ext uri="{FF2B5EF4-FFF2-40B4-BE49-F238E27FC236}">
                  <a16:creationId xmlns="" xmlns:a14="http://schemas.microsoft.com/office/drawing/2010/main" xmlns:p14="http://schemas.microsoft.com/office/powerpoint/2010/main" xmlns:a16="http://schemas.microsoft.com/office/drawing/2014/main" id="{E75CBD99-8D7A-406E-8B68-D7AA95232D30}"/>
                </a:ext>
              </a:extLst>
            </p:cNvPr>
            <p:cNvSpPr>
              <a:spLocks/>
            </p:cNvSpPr>
            <p:nvPr/>
          </p:nvSpPr>
          <p:spPr bwMode="auto">
            <a:xfrm>
              <a:off x="3143250" y="1230313"/>
              <a:ext cx="68263" cy="50800"/>
            </a:xfrm>
            <a:custGeom>
              <a:avLst/>
              <a:gdLst>
                <a:gd name="T0" fmla="*/ 0 w 160"/>
                <a:gd name="T1" fmla="*/ 2147483646 h 123"/>
                <a:gd name="T2" fmla="*/ 0 w 160"/>
                <a:gd name="T3" fmla="*/ 2147483646 h 123"/>
                <a:gd name="T4" fmla="*/ 2147483646 w 160"/>
                <a:gd name="T5" fmla="*/ 2147483646 h 123"/>
                <a:gd name="T6" fmla="*/ 2147483646 w 160"/>
                <a:gd name="T7" fmla="*/ 2147483646 h 123"/>
                <a:gd name="T8" fmla="*/ 2147483646 w 160"/>
                <a:gd name="T9" fmla="*/ 2147483646 h 123"/>
                <a:gd name="T10" fmla="*/ 2147483646 w 160"/>
                <a:gd name="T11" fmla="*/ 0 h 123"/>
                <a:gd name="T12" fmla="*/ 2147483646 w 160"/>
                <a:gd name="T13" fmla="*/ 0 h 123"/>
                <a:gd name="T14" fmla="*/ 2147483646 w 160"/>
                <a:gd name="T15" fmla="*/ 2147483646 h 123"/>
                <a:gd name="T16" fmla="*/ 0 w 160"/>
                <a:gd name="T17" fmla="*/ 2147483646 h 123"/>
                <a:gd name="T18" fmla="*/ 0 w 160"/>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6" name="Freeform 244">
              <a:extLst>
                <a:ext uri="{FF2B5EF4-FFF2-40B4-BE49-F238E27FC236}">
                  <a16:creationId xmlns="" xmlns:a14="http://schemas.microsoft.com/office/drawing/2010/main" xmlns:p14="http://schemas.microsoft.com/office/powerpoint/2010/main" xmlns:a16="http://schemas.microsoft.com/office/drawing/2014/main" id="{EB5CFED8-6EF3-4B4E-9AB0-A389E725F236}"/>
                </a:ext>
              </a:extLst>
            </p:cNvPr>
            <p:cNvSpPr>
              <a:spLocks/>
            </p:cNvSpPr>
            <p:nvPr/>
          </p:nvSpPr>
          <p:spPr bwMode="auto">
            <a:xfrm>
              <a:off x="32448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7" name="Freeform 245">
              <a:extLst>
                <a:ext uri="{FF2B5EF4-FFF2-40B4-BE49-F238E27FC236}">
                  <a16:creationId xmlns="" xmlns:a14="http://schemas.microsoft.com/office/drawing/2010/main" xmlns:p14="http://schemas.microsoft.com/office/powerpoint/2010/main" xmlns:a16="http://schemas.microsoft.com/office/drawing/2014/main" id="{EFD4BE9C-444F-4540-96AC-436DA5173E04}"/>
                </a:ext>
              </a:extLst>
            </p:cNvPr>
            <p:cNvSpPr>
              <a:spLocks/>
            </p:cNvSpPr>
            <p:nvPr/>
          </p:nvSpPr>
          <p:spPr bwMode="auto">
            <a:xfrm>
              <a:off x="3346450" y="1230313"/>
              <a:ext cx="66675" cy="50800"/>
            </a:xfrm>
            <a:custGeom>
              <a:avLst/>
              <a:gdLst>
                <a:gd name="T0" fmla="*/ 0 w 161"/>
                <a:gd name="T1" fmla="*/ 2147483646 h 123"/>
                <a:gd name="T2" fmla="*/ 0 w 161"/>
                <a:gd name="T3" fmla="*/ 2147483646 h 123"/>
                <a:gd name="T4" fmla="*/ 2147483646 w 161"/>
                <a:gd name="T5" fmla="*/ 2147483646 h 123"/>
                <a:gd name="T6" fmla="*/ 2147483646 w 161"/>
                <a:gd name="T7" fmla="*/ 2147483646 h 123"/>
                <a:gd name="T8" fmla="*/ 2147483646 w 161"/>
                <a:gd name="T9" fmla="*/ 2147483646 h 123"/>
                <a:gd name="T10" fmla="*/ 2147483646 w 161"/>
                <a:gd name="T11" fmla="*/ 0 h 123"/>
                <a:gd name="T12" fmla="*/ 2147483646 w 161"/>
                <a:gd name="T13" fmla="*/ 0 h 123"/>
                <a:gd name="T14" fmla="*/ 2147483646 w 161"/>
                <a:gd name="T15" fmla="*/ 2147483646 h 123"/>
                <a:gd name="T16" fmla="*/ 0 w 161"/>
                <a:gd name="T17" fmla="*/ 2147483646 h 123"/>
                <a:gd name="T18" fmla="*/ 0 w 161"/>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8" name="Freeform 246">
              <a:extLst>
                <a:ext uri="{FF2B5EF4-FFF2-40B4-BE49-F238E27FC236}">
                  <a16:creationId xmlns="" xmlns:a14="http://schemas.microsoft.com/office/drawing/2010/main" xmlns:p14="http://schemas.microsoft.com/office/powerpoint/2010/main" xmlns:a16="http://schemas.microsoft.com/office/drawing/2014/main" id="{4381A94A-6D2D-40EC-B7D4-8D2C8A613521}"/>
                </a:ext>
              </a:extLst>
            </p:cNvPr>
            <p:cNvSpPr>
              <a:spLocks/>
            </p:cNvSpPr>
            <p:nvPr/>
          </p:nvSpPr>
          <p:spPr bwMode="auto">
            <a:xfrm>
              <a:off x="3522663" y="1219200"/>
              <a:ext cx="127000" cy="30163"/>
            </a:xfrm>
            <a:custGeom>
              <a:avLst/>
              <a:gdLst>
                <a:gd name="T0" fmla="*/ 2147483646 w 303"/>
                <a:gd name="T1" fmla="*/ 2147483646 h 72"/>
                <a:gd name="T2" fmla="*/ 2147483646 w 303"/>
                <a:gd name="T3" fmla="*/ 2147483646 h 72"/>
                <a:gd name="T4" fmla="*/ 0 w 303"/>
                <a:gd name="T5" fmla="*/ 2147483646 h 72"/>
                <a:gd name="T6" fmla="*/ 0 w 303"/>
                <a:gd name="T7" fmla="*/ 0 h 72"/>
                <a:gd name="T8" fmla="*/ 2147483646 w 303"/>
                <a:gd name="T9" fmla="*/ 0 h 72"/>
                <a:gd name="T10" fmla="*/ 2147483646 w 303"/>
                <a:gd name="T11" fmla="*/ 2147483646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29" name="Freeform 247">
              <a:extLst>
                <a:ext uri="{FF2B5EF4-FFF2-40B4-BE49-F238E27FC236}">
                  <a16:creationId xmlns="" xmlns:a14="http://schemas.microsoft.com/office/drawing/2010/main" xmlns:p14="http://schemas.microsoft.com/office/powerpoint/2010/main" xmlns:a16="http://schemas.microsoft.com/office/drawing/2014/main" id="{290E0026-7E66-4DC0-97A2-A3661C0308AF}"/>
                </a:ext>
              </a:extLst>
            </p:cNvPr>
            <p:cNvSpPr>
              <a:spLocks/>
            </p:cNvSpPr>
            <p:nvPr/>
          </p:nvSpPr>
          <p:spPr bwMode="auto">
            <a:xfrm>
              <a:off x="3544888" y="131127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30" name="Freeform 248">
              <a:extLst>
                <a:ext uri="{FF2B5EF4-FFF2-40B4-BE49-F238E27FC236}">
                  <a16:creationId xmlns="" xmlns:a14="http://schemas.microsoft.com/office/drawing/2010/main" xmlns:p14="http://schemas.microsoft.com/office/powerpoint/2010/main" xmlns:a16="http://schemas.microsoft.com/office/drawing/2014/main" id="{3467C887-9AFA-458E-A30C-54A0D01F23C4}"/>
                </a:ext>
              </a:extLst>
            </p:cNvPr>
            <p:cNvSpPr>
              <a:spLocks/>
            </p:cNvSpPr>
            <p:nvPr/>
          </p:nvSpPr>
          <p:spPr bwMode="auto">
            <a:xfrm>
              <a:off x="3633788" y="1311275"/>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31" name="Freeform 249">
              <a:extLst>
                <a:ext uri="{FF2B5EF4-FFF2-40B4-BE49-F238E27FC236}">
                  <a16:creationId xmlns="" xmlns:a14="http://schemas.microsoft.com/office/drawing/2010/main" xmlns:p14="http://schemas.microsoft.com/office/powerpoint/2010/main" xmlns:a16="http://schemas.microsoft.com/office/drawing/2014/main" id="{35B99B54-6CAC-49D6-906D-34A028110704}"/>
                </a:ext>
              </a:extLst>
            </p:cNvPr>
            <p:cNvSpPr>
              <a:spLocks/>
            </p:cNvSpPr>
            <p:nvPr/>
          </p:nvSpPr>
          <p:spPr bwMode="auto">
            <a:xfrm>
              <a:off x="3522663" y="1260475"/>
              <a:ext cx="31750"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32" name="Freeform 250">
              <a:extLst>
                <a:ext uri="{FF2B5EF4-FFF2-40B4-BE49-F238E27FC236}">
                  <a16:creationId xmlns="" xmlns:a14="http://schemas.microsoft.com/office/drawing/2010/main" xmlns:p14="http://schemas.microsoft.com/office/powerpoint/2010/main" xmlns:a16="http://schemas.microsoft.com/office/drawing/2014/main" id="{753A519A-6765-4F33-BAF6-3A0A1A945519}"/>
                </a:ext>
              </a:extLst>
            </p:cNvPr>
            <p:cNvSpPr>
              <a:spLocks/>
            </p:cNvSpPr>
            <p:nvPr/>
          </p:nvSpPr>
          <p:spPr bwMode="auto">
            <a:xfrm>
              <a:off x="3571875"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233" name="Freeform 251">
              <a:extLst>
                <a:ext uri="{FF2B5EF4-FFF2-40B4-BE49-F238E27FC236}">
                  <a16:creationId xmlns="" xmlns:a14="http://schemas.microsoft.com/office/drawing/2010/main" xmlns:p14="http://schemas.microsoft.com/office/powerpoint/2010/main" xmlns:a16="http://schemas.microsoft.com/office/drawing/2014/main" id="{92E7E468-80D1-41C6-9EF4-931282FE9D4C}"/>
                </a:ext>
              </a:extLst>
            </p:cNvPr>
            <p:cNvSpPr>
              <a:spLocks/>
            </p:cNvSpPr>
            <p:nvPr/>
          </p:nvSpPr>
          <p:spPr bwMode="auto">
            <a:xfrm>
              <a:off x="3619500" y="1260475"/>
              <a:ext cx="30163" cy="31750"/>
            </a:xfrm>
            <a:custGeom>
              <a:avLst/>
              <a:gdLst>
                <a:gd name="T0" fmla="*/ 2147483646 w 73"/>
                <a:gd name="T1" fmla="*/ 2147483646 h 73"/>
                <a:gd name="T2" fmla="*/ 2147483646 w 73"/>
                <a:gd name="T3" fmla="*/ 2147483646 h 73"/>
                <a:gd name="T4" fmla="*/ 0 w 73"/>
                <a:gd name="T5" fmla="*/ 2147483646 h 73"/>
                <a:gd name="T6" fmla="*/ 0 w 73"/>
                <a:gd name="T7" fmla="*/ 0 h 73"/>
                <a:gd name="T8" fmla="*/ 2147483646 w 73"/>
                <a:gd name="T9" fmla="*/ 0 h 73"/>
                <a:gd name="T10" fmla="*/ 2147483646 w 73"/>
                <a:gd name="T11" fmla="*/ 2147483646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spTree>
    <p:extLst>
      <p:ext uri="{BB962C8B-B14F-4D97-AF65-F5344CB8AC3E}">
        <p14:creationId xmlns:p14="http://schemas.microsoft.com/office/powerpoint/2010/main" val="5047631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AI-Powered Intelligent O</a:t>
            </a:r>
            <a:r>
              <a:rPr lang="en-US"/>
              <a:t>&amp;M</a:t>
            </a:r>
            <a:endParaRPr lang="en-US" dirty="0"/>
          </a:p>
        </p:txBody>
      </p:sp>
      <p:sp>
        <p:nvSpPr>
          <p:cNvPr id="10" name="圆角矩形 9"/>
          <p:cNvSpPr/>
          <p:nvPr/>
        </p:nvSpPr>
        <p:spPr bwMode="auto">
          <a:xfrm>
            <a:off x="487578" y="1473836"/>
            <a:ext cx="4499618" cy="289737"/>
          </a:xfrm>
          <a:prstGeom prst="roundRect">
            <a:avLst/>
          </a:prstGeom>
          <a:solidFill>
            <a:srgbClr val="00B0F0"/>
          </a:solidFill>
          <a:ln>
            <a:noFill/>
          </a:ln>
        </p:spPr>
        <p:txBody>
          <a:bodyPr wrap="square" rtlCol="0" anchor="ctr" anchorCtr="0">
            <a:noAutofit/>
          </a:bodyPr>
          <a:lstStyle/>
          <a:p>
            <a:pPr algn="ctr" fontAlgn="ctr"/>
            <a:r>
              <a:rPr lang="en-US" sz="1200" b="1" dirty="0">
                <a:solidFill>
                  <a:prstClr val="white"/>
                </a:solidFill>
              </a:rPr>
              <a:t>As-Is: device-centric network management</a:t>
            </a:r>
            <a:endParaRPr lang="en-US" altLang="zh-CN" sz="1200" b="1" dirty="0">
              <a:solidFill>
                <a:prstClr val="white"/>
              </a:solidFill>
            </a:endParaRPr>
          </a:p>
        </p:txBody>
      </p:sp>
      <p:sp>
        <p:nvSpPr>
          <p:cNvPr id="11" name="圆角矩形 10"/>
          <p:cNvSpPr/>
          <p:nvPr/>
        </p:nvSpPr>
        <p:spPr bwMode="auto">
          <a:xfrm>
            <a:off x="5870268" y="1473836"/>
            <a:ext cx="5762932" cy="289738"/>
          </a:xfrm>
          <a:prstGeom prst="roundRect">
            <a:avLst/>
          </a:prstGeom>
          <a:solidFill>
            <a:srgbClr val="00B0F0"/>
          </a:solidFill>
          <a:ln>
            <a:noFill/>
          </a:ln>
        </p:spPr>
        <p:txBody>
          <a:bodyPr wrap="square" rtlCol="0" anchor="ctr" anchorCtr="0">
            <a:noAutofit/>
          </a:bodyPr>
          <a:lstStyle/>
          <a:p>
            <a:pPr algn="ctr" fontAlgn="ctr"/>
            <a:r>
              <a:rPr lang="en-US" sz="1200" b="1" dirty="0">
                <a:solidFill>
                  <a:prstClr val="white"/>
                </a:solidFill>
              </a:rPr>
              <a:t>To-Be: user experience-centric AI-powered intelligent O&amp;M</a:t>
            </a:r>
            <a:endParaRPr lang="en-US" altLang="zh-CN" sz="1200" b="1" dirty="0">
              <a:solidFill>
                <a:prstClr val="white"/>
              </a:solidFill>
            </a:endParaRPr>
          </a:p>
        </p:txBody>
      </p:sp>
      <p:sp>
        <p:nvSpPr>
          <p:cNvPr id="12" name="圆角矩形 11"/>
          <p:cNvSpPr/>
          <p:nvPr/>
        </p:nvSpPr>
        <p:spPr bwMode="auto">
          <a:xfrm>
            <a:off x="5870268" y="1800316"/>
            <a:ext cx="5762932" cy="4046196"/>
          </a:xfrm>
          <a:prstGeom prst="roundRect">
            <a:avLst>
              <a:gd name="adj" fmla="val 973"/>
            </a:avLst>
          </a:prstGeom>
          <a:noFill/>
          <a:ln w="3175" cap="flat" cmpd="sng" algn="ctr">
            <a:solidFill>
              <a:schemeClr val="bg1">
                <a:lumMod val="6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noAutofit/>
          </a:bodyPr>
          <a:lstStyle/>
          <a:p>
            <a:pPr algn="ctr" defTabSz="1068595" fontAlgn="ctr"/>
            <a:endParaRPr lang="en-US" altLang="zh-CN" b="1" dirty="0">
              <a:solidFill>
                <a:prstClr val="black"/>
              </a:solidFill>
            </a:endParaRPr>
          </a:p>
        </p:txBody>
      </p:sp>
      <p:sp>
        <p:nvSpPr>
          <p:cNvPr id="13" name="圆角矩形 12"/>
          <p:cNvSpPr/>
          <p:nvPr/>
        </p:nvSpPr>
        <p:spPr bwMode="auto">
          <a:xfrm>
            <a:off x="483478" y="1800314"/>
            <a:ext cx="4503389" cy="4046198"/>
          </a:xfrm>
          <a:prstGeom prst="roundRect">
            <a:avLst>
              <a:gd name="adj" fmla="val 1810"/>
            </a:avLst>
          </a:prstGeom>
          <a:noFill/>
          <a:ln w="3175" cap="flat" cmpd="sng" algn="ctr">
            <a:solidFill>
              <a:schemeClr val="bg1">
                <a:lumMod val="6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noAutofit/>
          </a:bodyPr>
          <a:lstStyle/>
          <a:p>
            <a:pPr algn="ctr" defTabSz="1068595" fontAlgn="ctr"/>
            <a:endParaRPr lang="en-US" altLang="zh-CN" b="1" dirty="0">
              <a:solidFill>
                <a:prstClr val="black"/>
              </a:solidFill>
            </a:endParaRPr>
          </a:p>
        </p:txBody>
      </p:sp>
      <p:sp>
        <p:nvSpPr>
          <p:cNvPr id="14" name="文本框 13"/>
          <p:cNvSpPr txBox="1"/>
          <p:nvPr/>
        </p:nvSpPr>
        <p:spPr>
          <a:xfrm>
            <a:off x="973370" y="1342300"/>
            <a:ext cx="184731" cy="369204"/>
          </a:xfrm>
          <a:prstGeom prst="rect">
            <a:avLst/>
          </a:prstGeom>
          <a:noFill/>
        </p:spPr>
        <p:txBody>
          <a:bodyPr wrap="none" rtlCol="0">
            <a:noAutofit/>
          </a:bodyPr>
          <a:lstStyle/>
          <a:p>
            <a:pPr defTabSz="1218418" fontAlgn="ctr"/>
            <a:endParaRPr lang="en-US" altLang="zh-CN" sz="1200" dirty="0">
              <a:solidFill>
                <a:prstClr val="white"/>
              </a:solidFill>
            </a:endParaRPr>
          </a:p>
        </p:txBody>
      </p:sp>
      <p:sp>
        <p:nvSpPr>
          <p:cNvPr id="15" name="燕尾形 14"/>
          <p:cNvSpPr/>
          <p:nvPr/>
        </p:nvSpPr>
        <p:spPr>
          <a:xfrm>
            <a:off x="5220501" y="3155539"/>
            <a:ext cx="287845" cy="1007456"/>
          </a:xfrm>
          <a:prstGeom prst="chevron">
            <a:avLst/>
          </a:prstGeom>
          <a:solidFill>
            <a:srgbClr val="EC7061"/>
          </a:solidFill>
          <a:ln w="12700" cap="flat" cmpd="sng" algn="ctr">
            <a:noFill/>
            <a:prstDash val="solid"/>
            <a:miter lim="800000"/>
          </a:ln>
          <a:effectLst/>
        </p:spPr>
        <p:txBody>
          <a:bodyPr rtlCol="0" anchor="ctr">
            <a:noAutofit/>
          </a:bodyPr>
          <a:lstStyle/>
          <a:p>
            <a:pPr algn="ctr" fontAlgn="ctr"/>
            <a:endParaRPr lang="en-US" altLang="zh-CN" sz="1050" b="1" kern="0" dirty="0">
              <a:solidFill>
                <a:srgbClr val="FFFFFF"/>
              </a:solidFill>
            </a:endParaRPr>
          </a:p>
        </p:txBody>
      </p:sp>
      <p:sp>
        <p:nvSpPr>
          <p:cNvPr id="16" name="燕尾形 15"/>
          <p:cNvSpPr/>
          <p:nvPr/>
        </p:nvSpPr>
        <p:spPr>
          <a:xfrm>
            <a:off x="5400935" y="3155539"/>
            <a:ext cx="287845" cy="1007456"/>
          </a:xfrm>
          <a:prstGeom prst="chevron">
            <a:avLst/>
          </a:prstGeom>
          <a:solidFill>
            <a:srgbClr val="EC7061"/>
          </a:solidFill>
          <a:ln w="12700" cap="flat" cmpd="sng" algn="ctr">
            <a:noFill/>
            <a:prstDash val="solid"/>
            <a:miter lim="800000"/>
          </a:ln>
          <a:effectLst/>
        </p:spPr>
        <p:txBody>
          <a:bodyPr rtlCol="0" anchor="ctr">
            <a:noAutofit/>
          </a:bodyPr>
          <a:lstStyle/>
          <a:p>
            <a:pPr algn="ctr" fontAlgn="ctr"/>
            <a:endParaRPr lang="en-US" altLang="zh-CN" sz="1050" b="1" kern="0" dirty="0">
              <a:solidFill>
                <a:srgbClr val="FFFFFF"/>
              </a:solidFill>
            </a:endParaRPr>
          </a:p>
        </p:txBody>
      </p:sp>
      <p:sp>
        <p:nvSpPr>
          <p:cNvPr id="18" name="文本框 17"/>
          <p:cNvSpPr txBox="1"/>
          <p:nvPr/>
        </p:nvSpPr>
        <p:spPr>
          <a:xfrm>
            <a:off x="1065735" y="4413253"/>
            <a:ext cx="3821980" cy="892167"/>
          </a:xfrm>
          <a:prstGeom prst="rect">
            <a:avLst/>
          </a:prstGeom>
          <a:noFill/>
        </p:spPr>
        <p:txBody>
          <a:bodyPr wrap="square" rtlCol="0">
            <a:noAutofit/>
          </a:bodyPr>
          <a:lstStyle/>
          <a:p>
            <a:pPr marL="180849" indent="-180849" defTabSz="1218418" fontAlgn="ctr">
              <a:spcAft>
                <a:spcPts val="600"/>
              </a:spcAft>
              <a:buFont typeface="Arial" panose="020B0604020202020204" pitchFamily="34" charset="0"/>
              <a:buChar char="•"/>
            </a:pPr>
            <a:r>
              <a:rPr lang="en-US" sz="1200" b="1" dirty="0">
                <a:solidFill>
                  <a:prstClr val="black"/>
                </a:solidFill>
              </a:rPr>
              <a:t>Device-centric O&amp;M method</a:t>
            </a:r>
            <a:r>
              <a:rPr lang="en-US" sz="1200" dirty="0">
                <a:solidFill>
                  <a:prstClr val="black"/>
                </a:solidFill>
              </a:rPr>
              <a:t>: User experience cannot be detected.</a:t>
            </a:r>
          </a:p>
          <a:p>
            <a:pPr marL="180849" indent="-180849" defTabSz="1218418" fontAlgn="ctr">
              <a:spcAft>
                <a:spcPts val="600"/>
              </a:spcAft>
              <a:buFont typeface="Arial" panose="020B0604020202020204" pitchFamily="34" charset="0"/>
              <a:buChar char="•"/>
            </a:pPr>
            <a:r>
              <a:rPr lang="en-US" sz="1200" b="1" dirty="0">
                <a:solidFill>
                  <a:prstClr val="black"/>
                </a:solidFill>
              </a:rPr>
              <a:t>Fault-triggered responses</a:t>
            </a:r>
            <a:r>
              <a:rPr lang="en-US" sz="1200" dirty="0">
                <a:solidFill>
                  <a:prstClr val="black"/>
                </a:solidFill>
              </a:rPr>
              <a:t>: Potential faults cannot be identified.</a:t>
            </a:r>
          </a:p>
          <a:p>
            <a:pPr marL="180849" indent="-180849" defTabSz="1218418" fontAlgn="ctr">
              <a:spcAft>
                <a:spcPts val="600"/>
              </a:spcAft>
              <a:buFont typeface="Arial" panose="020B0604020202020204" pitchFamily="34" charset="0"/>
              <a:buChar char="•"/>
            </a:pPr>
            <a:r>
              <a:rPr lang="en-US" sz="1200" dirty="0">
                <a:solidFill>
                  <a:prstClr val="black"/>
                </a:solidFill>
              </a:rPr>
              <a:t>Rely on professional engineers to </a:t>
            </a:r>
            <a:r>
              <a:rPr lang="en-US" sz="1200" b="1" dirty="0">
                <a:solidFill>
                  <a:prstClr val="black"/>
                </a:solidFill>
              </a:rPr>
              <a:t>locate faults onsite</a:t>
            </a:r>
          </a:p>
        </p:txBody>
      </p:sp>
      <p:sp>
        <p:nvSpPr>
          <p:cNvPr id="19" name="矩形 18"/>
          <p:cNvSpPr/>
          <p:nvPr/>
        </p:nvSpPr>
        <p:spPr>
          <a:xfrm>
            <a:off x="864393" y="3419338"/>
            <a:ext cx="3059618" cy="571278"/>
          </a:xfrm>
          <a:prstGeom prst="rect">
            <a:avLst/>
          </a:prstGeom>
          <a:noFill/>
          <a:ln w="12700">
            <a:solidFill>
              <a:srgbClr val="99DFF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8418" fontAlgn="ctr"/>
            <a:endParaRPr lang="en-US" altLang="zh-CN" dirty="0">
              <a:solidFill>
                <a:prstClr val="white"/>
              </a:solidFill>
            </a:endParaRPr>
          </a:p>
        </p:txBody>
      </p:sp>
      <p:sp>
        <p:nvSpPr>
          <p:cNvPr id="20" name="文本框 19"/>
          <p:cNvSpPr txBox="1"/>
          <p:nvPr/>
        </p:nvSpPr>
        <p:spPr>
          <a:xfrm>
            <a:off x="287580" y="2521608"/>
            <a:ext cx="1800494" cy="615233"/>
          </a:xfrm>
          <a:prstGeom prst="rect">
            <a:avLst/>
          </a:prstGeom>
          <a:noFill/>
        </p:spPr>
        <p:txBody>
          <a:bodyPr wrap="square" rtlCol="0">
            <a:noAutofit/>
          </a:bodyPr>
          <a:lstStyle/>
          <a:p>
            <a:pPr algn="r" defTabSz="1218418" fontAlgn="ctr"/>
            <a:r>
              <a:rPr lang="en-US" b="1" dirty="0">
                <a:solidFill>
                  <a:srgbClr val="EC7061"/>
                </a:solidFill>
              </a:rPr>
              <a:t>SNMP</a:t>
            </a:r>
          </a:p>
          <a:p>
            <a:pPr algn="r" defTabSz="1218418" fontAlgn="ctr"/>
            <a:r>
              <a:rPr lang="en-US" sz="1200" dirty="0">
                <a:solidFill>
                  <a:prstClr val="black"/>
                </a:solidFill>
              </a:rPr>
              <a:t>Network data collection within minutes</a:t>
            </a:r>
            <a:endParaRPr lang="en-US" altLang="zh-CN" sz="1600" dirty="0">
              <a:solidFill>
                <a:prstClr val="black"/>
              </a:solidFill>
            </a:endParaRPr>
          </a:p>
        </p:txBody>
      </p:sp>
      <p:cxnSp>
        <p:nvCxnSpPr>
          <p:cNvPr id="21" name="直接箭头连接符 20"/>
          <p:cNvCxnSpPr/>
          <p:nvPr/>
        </p:nvCxnSpPr>
        <p:spPr>
          <a:xfrm>
            <a:off x="2192456" y="2586382"/>
            <a:ext cx="0" cy="798527"/>
          </a:xfrm>
          <a:prstGeom prst="straightConnector1">
            <a:avLst/>
          </a:prstGeom>
          <a:noFill/>
          <a:ln w="28575" algn="ctr">
            <a:solidFill>
              <a:srgbClr val="EC7061"/>
            </a:solidFill>
            <a:round/>
            <a:headEnd type="arrow" w="med" len="med"/>
            <a:tailEnd type="none" w="med" len="med"/>
          </a:ln>
        </p:spPr>
      </p:cxnSp>
      <p:sp>
        <p:nvSpPr>
          <p:cNvPr id="22" name="矩形 21"/>
          <p:cNvSpPr/>
          <p:nvPr/>
        </p:nvSpPr>
        <p:spPr>
          <a:xfrm>
            <a:off x="2675624" y="2069229"/>
            <a:ext cx="1512178" cy="892552"/>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defRPr>
            </a:lvl1pPr>
            <a:lvl2pPr marL="457200" algn="l" rtl="0" fontAlgn="base">
              <a:spcBef>
                <a:spcPct val="0"/>
              </a:spcBef>
              <a:spcAft>
                <a:spcPct val="0"/>
              </a:spcAft>
              <a:defRPr kern="1200">
                <a:solidFill>
                  <a:schemeClr val="tx1"/>
                </a:solidFill>
              </a:defRPr>
            </a:lvl2pPr>
            <a:lvl3pPr marL="914400" algn="l" rtl="0" fontAlgn="base">
              <a:spcBef>
                <a:spcPct val="0"/>
              </a:spcBef>
              <a:spcAft>
                <a:spcPct val="0"/>
              </a:spcAft>
              <a:defRPr kern="1200">
                <a:solidFill>
                  <a:schemeClr val="tx1"/>
                </a:solidFill>
              </a:defRPr>
            </a:lvl3pPr>
            <a:lvl4pPr marL="1371600" algn="l" rtl="0" fontAlgn="base">
              <a:spcBef>
                <a:spcPct val="0"/>
              </a:spcBef>
              <a:spcAft>
                <a:spcPct val="0"/>
              </a:spcAft>
              <a:defRPr kern="1200">
                <a:solidFill>
                  <a:schemeClr val="tx1"/>
                </a:solidFill>
              </a:defRPr>
            </a:lvl4pPr>
            <a:lvl5pPr marL="1828800" algn="l" rtl="0" fontAlgn="base">
              <a:spcBef>
                <a:spcPct val="0"/>
              </a:spcBef>
              <a:spcAft>
                <a:spcPct val="0"/>
              </a:spcAft>
              <a:defRPr kern="1200">
                <a:solidFill>
                  <a:schemeClr val="tx1"/>
                </a:solidFill>
              </a:defRPr>
            </a:lvl5pPr>
            <a:lvl6pPr marL="2286000" algn="l" defTabSz="914400" rtl="0" eaLnBrk="1" latinLnBrk="0" hangingPunct="1">
              <a:defRPr kern="1200">
                <a:solidFill>
                  <a:schemeClr val="tx1"/>
                </a:solidFill>
              </a:defRPr>
            </a:lvl6pPr>
            <a:lvl7pPr marL="2743200" algn="l" defTabSz="914400" rtl="0" eaLnBrk="1" latinLnBrk="0" hangingPunct="1">
              <a:defRPr kern="1200">
                <a:solidFill>
                  <a:schemeClr val="tx1"/>
                </a:solidFill>
              </a:defRPr>
            </a:lvl7pPr>
            <a:lvl8pPr marL="3200400" algn="l" defTabSz="914400" rtl="0" eaLnBrk="1" latinLnBrk="0" hangingPunct="1">
              <a:defRPr kern="1200">
                <a:solidFill>
                  <a:schemeClr val="tx1"/>
                </a:solidFill>
              </a:defRPr>
            </a:lvl8pPr>
            <a:lvl9pPr marL="3657600" algn="l" defTabSz="914400" rtl="0" eaLnBrk="1" latinLnBrk="0" hangingPunct="1">
              <a:defRPr kern="1200">
                <a:solidFill>
                  <a:schemeClr val="tx1"/>
                </a:solidFill>
              </a:defRPr>
            </a:lvl9pPr>
          </a:lstStyle>
          <a:p>
            <a:pPr marL="171330" indent="-171330" defTabSz="1217982" fontAlgn="ctr">
              <a:spcAft>
                <a:spcPts val="0"/>
              </a:spcAft>
              <a:buFont typeface="Arial" panose="020B0604020202020204" pitchFamily="34" charset="0"/>
              <a:buChar char="•"/>
            </a:pPr>
            <a:r>
              <a:rPr lang="en-US" sz="1200" dirty="0">
                <a:solidFill>
                  <a:prstClr val="black"/>
                </a:solidFill>
              </a:rPr>
              <a:t>Topology management</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Performance management</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Alarm management</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Configuration management</a:t>
            </a:r>
            <a:endParaRPr lang="en-US" altLang="zh-CN" sz="1200" dirty="0">
              <a:solidFill>
                <a:prstClr val="black"/>
              </a:solidFill>
            </a:endParaRPr>
          </a:p>
        </p:txBody>
      </p:sp>
      <p:sp>
        <p:nvSpPr>
          <p:cNvPr id="29" name="矩形 28"/>
          <p:cNvSpPr/>
          <p:nvPr/>
        </p:nvSpPr>
        <p:spPr>
          <a:xfrm>
            <a:off x="2662127" y="1904309"/>
            <a:ext cx="1261884" cy="307777"/>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defRPr>
            </a:lvl1pPr>
            <a:lvl2pPr marL="457200" algn="l" rtl="0" fontAlgn="base">
              <a:spcBef>
                <a:spcPct val="0"/>
              </a:spcBef>
              <a:spcAft>
                <a:spcPct val="0"/>
              </a:spcAft>
              <a:defRPr kern="1200">
                <a:solidFill>
                  <a:schemeClr val="tx1"/>
                </a:solidFill>
              </a:defRPr>
            </a:lvl2pPr>
            <a:lvl3pPr marL="914400" algn="l" rtl="0" fontAlgn="base">
              <a:spcBef>
                <a:spcPct val="0"/>
              </a:spcBef>
              <a:spcAft>
                <a:spcPct val="0"/>
              </a:spcAft>
              <a:defRPr kern="1200">
                <a:solidFill>
                  <a:schemeClr val="tx1"/>
                </a:solidFill>
              </a:defRPr>
            </a:lvl3pPr>
            <a:lvl4pPr marL="1371600" algn="l" rtl="0" fontAlgn="base">
              <a:spcBef>
                <a:spcPct val="0"/>
              </a:spcBef>
              <a:spcAft>
                <a:spcPct val="0"/>
              </a:spcAft>
              <a:defRPr kern="1200">
                <a:solidFill>
                  <a:schemeClr val="tx1"/>
                </a:solidFill>
              </a:defRPr>
            </a:lvl4pPr>
            <a:lvl5pPr marL="1828800" algn="l" rtl="0" fontAlgn="base">
              <a:spcBef>
                <a:spcPct val="0"/>
              </a:spcBef>
              <a:spcAft>
                <a:spcPct val="0"/>
              </a:spcAft>
              <a:defRPr kern="1200">
                <a:solidFill>
                  <a:schemeClr val="tx1"/>
                </a:solidFill>
              </a:defRPr>
            </a:lvl5pPr>
            <a:lvl6pPr marL="2286000" algn="l" defTabSz="914400" rtl="0" eaLnBrk="1" latinLnBrk="0" hangingPunct="1">
              <a:defRPr kern="1200">
                <a:solidFill>
                  <a:schemeClr val="tx1"/>
                </a:solidFill>
              </a:defRPr>
            </a:lvl6pPr>
            <a:lvl7pPr marL="2743200" algn="l" defTabSz="914400" rtl="0" eaLnBrk="1" latinLnBrk="0" hangingPunct="1">
              <a:defRPr kern="1200">
                <a:solidFill>
                  <a:schemeClr val="tx1"/>
                </a:solidFill>
              </a:defRPr>
            </a:lvl7pPr>
            <a:lvl8pPr marL="3200400" algn="l" defTabSz="914400" rtl="0" eaLnBrk="1" latinLnBrk="0" hangingPunct="1">
              <a:defRPr kern="1200">
                <a:solidFill>
                  <a:schemeClr val="tx1"/>
                </a:solidFill>
              </a:defRPr>
            </a:lvl8pPr>
            <a:lvl9pPr marL="3657600" algn="l" defTabSz="914400" rtl="0" eaLnBrk="1" latinLnBrk="0" hangingPunct="1">
              <a:defRPr kern="1200">
                <a:solidFill>
                  <a:schemeClr val="tx1"/>
                </a:solidFill>
              </a:defRPr>
            </a:lvl9pPr>
          </a:lstStyle>
          <a:p>
            <a:pPr defTabSz="1217982" fontAlgn="ctr">
              <a:spcAft>
                <a:spcPts val="0"/>
              </a:spcAft>
            </a:pPr>
            <a:r>
              <a:rPr lang="en-US" sz="1200" b="1" dirty="0">
                <a:solidFill>
                  <a:prstClr val="black"/>
                </a:solidFill>
              </a:rPr>
              <a:t>NMS</a:t>
            </a:r>
            <a:endParaRPr lang="en-US" altLang="zh-CN" sz="1200" b="1" dirty="0">
              <a:solidFill>
                <a:prstClr val="black"/>
              </a:solidFill>
            </a:endParaRPr>
          </a:p>
        </p:txBody>
      </p:sp>
      <p:sp>
        <p:nvSpPr>
          <p:cNvPr id="30" name="矩形 29"/>
          <p:cNvSpPr/>
          <p:nvPr/>
        </p:nvSpPr>
        <p:spPr>
          <a:xfrm>
            <a:off x="5825179" y="3860082"/>
            <a:ext cx="5875644" cy="1998508"/>
          </a:xfrm>
          <a:prstGeom prst="rect">
            <a:avLst/>
          </a:prstGeom>
          <a:noFill/>
        </p:spPr>
        <p:txBody>
          <a:bodyPr wrap="square" rtlCol="0">
            <a:noAutofit/>
          </a:bodyPr>
          <a:lstStyle>
            <a:defPPr>
              <a:defRPr lang="zh-CN"/>
            </a:defPPr>
            <a:lvl1pPr algn="l" rtl="0" fontAlgn="base">
              <a:spcBef>
                <a:spcPct val="0"/>
              </a:spcBef>
              <a:spcAft>
                <a:spcPct val="0"/>
              </a:spcAft>
              <a:defRPr kern="1200">
                <a:solidFill>
                  <a:schemeClr val="tx1"/>
                </a:solidFill>
              </a:defRPr>
            </a:lvl1pPr>
            <a:lvl2pPr marL="457200" algn="l" rtl="0" fontAlgn="base">
              <a:spcBef>
                <a:spcPct val="0"/>
              </a:spcBef>
              <a:spcAft>
                <a:spcPct val="0"/>
              </a:spcAft>
              <a:defRPr kern="1200">
                <a:solidFill>
                  <a:schemeClr val="tx1"/>
                </a:solidFill>
              </a:defRPr>
            </a:lvl2pPr>
            <a:lvl3pPr marL="914400" algn="l" rtl="0" fontAlgn="base">
              <a:spcBef>
                <a:spcPct val="0"/>
              </a:spcBef>
              <a:spcAft>
                <a:spcPct val="0"/>
              </a:spcAft>
              <a:defRPr kern="1200">
                <a:solidFill>
                  <a:schemeClr val="tx1"/>
                </a:solidFill>
              </a:defRPr>
            </a:lvl3pPr>
            <a:lvl4pPr marL="1371600" algn="l" rtl="0" fontAlgn="base">
              <a:spcBef>
                <a:spcPct val="0"/>
              </a:spcBef>
              <a:spcAft>
                <a:spcPct val="0"/>
              </a:spcAft>
              <a:defRPr kern="1200">
                <a:solidFill>
                  <a:schemeClr val="tx1"/>
                </a:solidFill>
              </a:defRPr>
            </a:lvl4pPr>
            <a:lvl5pPr marL="1828800" algn="l" rtl="0" fontAlgn="base">
              <a:spcBef>
                <a:spcPct val="0"/>
              </a:spcBef>
              <a:spcAft>
                <a:spcPct val="0"/>
              </a:spcAft>
              <a:defRPr kern="1200">
                <a:solidFill>
                  <a:schemeClr val="tx1"/>
                </a:solidFill>
              </a:defRPr>
            </a:lvl5pPr>
            <a:lvl6pPr marL="2286000" algn="l" defTabSz="914400" rtl="0" eaLnBrk="1" latinLnBrk="0" hangingPunct="1">
              <a:defRPr kern="1200">
                <a:solidFill>
                  <a:schemeClr val="tx1"/>
                </a:solidFill>
              </a:defRPr>
            </a:lvl6pPr>
            <a:lvl7pPr marL="2743200" algn="l" defTabSz="914400" rtl="0" eaLnBrk="1" latinLnBrk="0" hangingPunct="1">
              <a:defRPr kern="1200">
                <a:solidFill>
                  <a:schemeClr val="tx1"/>
                </a:solidFill>
              </a:defRPr>
            </a:lvl7pPr>
            <a:lvl8pPr marL="3200400" algn="l" defTabSz="914400" rtl="0" eaLnBrk="1" latinLnBrk="0" hangingPunct="1">
              <a:defRPr kern="1200">
                <a:solidFill>
                  <a:schemeClr val="tx1"/>
                </a:solidFill>
              </a:defRPr>
            </a:lvl8pPr>
            <a:lvl9pPr marL="3657600" algn="l" defTabSz="914400" rtl="0" eaLnBrk="1" latinLnBrk="0" hangingPunct="1">
              <a:defRPr kern="1200">
                <a:solidFill>
                  <a:schemeClr val="tx1"/>
                </a:solidFill>
              </a:defRPr>
            </a:lvl9pPr>
          </a:lstStyle>
          <a:p>
            <a:pPr defTabSz="1217982" fontAlgn="ctr">
              <a:spcAft>
                <a:spcPts val="600"/>
              </a:spcAft>
            </a:pPr>
            <a:r>
              <a:rPr lang="en-US" sz="1200" b="1" dirty="0">
                <a:solidFill>
                  <a:srgbClr val="EC7061"/>
                </a:solidFill>
              </a:rPr>
              <a:t>Experience visualization</a:t>
            </a:r>
            <a:r>
              <a:rPr lang="en-US" sz="1200" dirty="0"/>
              <a:t>: telemetry-based data collection within seconds, visualized experience of each user and each application in real time</a:t>
            </a:r>
          </a:p>
          <a:p>
            <a:pPr defTabSz="1217982" fontAlgn="ctr">
              <a:spcAft>
                <a:spcPts val="600"/>
              </a:spcAft>
            </a:pPr>
            <a:r>
              <a:rPr lang="en-US" sz="1200" b="1" dirty="0">
                <a:solidFill>
                  <a:srgbClr val="EC7061"/>
                </a:solidFill>
              </a:rPr>
              <a:t>Potential fault identification and root cause location within minutes</a:t>
            </a:r>
            <a:endParaRPr lang="en-US" altLang="zh-CN" sz="1200" b="1" dirty="0">
              <a:solidFill>
                <a:srgbClr val="EC7061"/>
              </a:solidFill>
            </a:endParaRPr>
          </a:p>
          <a:p>
            <a:pPr marL="171330" indent="-171330" defTabSz="1217982" fontAlgn="ctr">
              <a:spcAft>
                <a:spcPts val="600"/>
              </a:spcAft>
              <a:buFont typeface="Arial" panose="020B0604020202020204" pitchFamily="34" charset="0"/>
              <a:buChar char="•"/>
            </a:pPr>
            <a:r>
              <a:rPr lang="en-US" sz="1200" dirty="0">
                <a:solidFill>
                  <a:prstClr val="black"/>
                </a:solidFill>
              </a:rPr>
              <a:t>Identify potential faults based on dynamic baselines and big data correlation analysis.</a:t>
            </a:r>
          </a:p>
          <a:p>
            <a:pPr marL="171330" indent="-171330" defTabSz="1217982" fontAlgn="ctr">
              <a:spcAft>
                <a:spcPts val="600"/>
              </a:spcAft>
              <a:buFont typeface="Arial" panose="020B0604020202020204" pitchFamily="34" charset="0"/>
              <a:buChar char="•"/>
            </a:pPr>
            <a:r>
              <a:rPr lang="en-US" sz="1200" dirty="0">
                <a:solidFill>
                  <a:prstClr val="black"/>
                </a:solidFill>
              </a:rPr>
              <a:t>Accurately locate root causes of faults through KPI association analysis and protocol tracing.</a:t>
            </a:r>
          </a:p>
          <a:p>
            <a:pPr defTabSz="1217982" fontAlgn="ctr">
              <a:spcAft>
                <a:spcPts val="600"/>
              </a:spcAft>
            </a:pPr>
            <a:r>
              <a:rPr lang="en-US" sz="1200" b="1" dirty="0">
                <a:solidFill>
                  <a:srgbClr val="EC7061"/>
                </a:solidFill>
              </a:rPr>
              <a:t>Predictive network optimization</a:t>
            </a:r>
            <a:r>
              <a:rPr lang="en-US" sz="1200" dirty="0"/>
              <a:t>: AI is used to intelligently analyze the AP load trend and implement predictive optimization on the wireless network.</a:t>
            </a:r>
          </a:p>
        </p:txBody>
      </p:sp>
      <p:sp>
        <p:nvSpPr>
          <p:cNvPr id="31" name="矩形 30"/>
          <p:cNvSpPr/>
          <p:nvPr/>
        </p:nvSpPr>
        <p:spPr>
          <a:xfrm>
            <a:off x="487578" y="5940777"/>
            <a:ext cx="11145622" cy="436947"/>
          </a:xfrm>
          <a:prstGeom prst="rect">
            <a:avLst/>
          </a:prstGeom>
          <a:solidFill>
            <a:srgbClr val="EC7061"/>
          </a:solidFill>
        </p:spPr>
        <p:txBody>
          <a:bodyPr wrap="square" anchor="ctr">
            <a:noAutofit/>
          </a:bodyPr>
          <a:lstStyle/>
          <a:p>
            <a:pPr algn="ctr" defTabSz="914007" fontAlgn="ctr"/>
            <a:r>
              <a:rPr lang="en-US" sz="1300" dirty="0">
                <a:solidFill>
                  <a:schemeClr val="bg1"/>
                </a:solidFill>
              </a:rPr>
              <a:t>The efficiency is improved by using algorithms. With scenario-based continuous learning and expert experience, intelligent O&amp;M frees O&amp;M personnel from complex alarms and noises, making O&amp;M more automated and intelligent.</a:t>
            </a:r>
          </a:p>
        </p:txBody>
      </p:sp>
      <p:sp>
        <p:nvSpPr>
          <p:cNvPr id="34" name="矩形 33"/>
          <p:cNvSpPr/>
          <p:nvPr/>
        </p:nvSpPr>
        <p:spPr>
          <a:xfrm>
            <a:off x="1434922" y="2280642"/>
            <a:ext cx="902811" cy="307648"/>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defRPr>
            </a:lvl1pPr>
            <a:lvl2pPr marL="457200" algn="l" rtl="0" fontAlgn="base">
              <a:spcBef>
                <a:spcPct val="0"/>
              </a:spcBef>
              <a:spcAft>
                <a:spcPct val="0"/>
              </a:spcAft>
              <a:defRPr kern="1200">
                <a:solidFill>
                  <a:schemeClr val="tx1"/>
                </a:solidFill>
              </a:defRPr>
            </a:lvl2pPr>
            <a:lvl3pPr marL="914400" algn="l" rtl="0" fontAlgn="base">
              <a:spcBef>
                <a:spcPct val="0"/>
              </a:spcBef>
              <a:spcAft>
                <a:spcPct val="0"/>
              </a:spcAft>
              <a:defRPr kern="1200">
                <a:solidFill>
                  <a:schemeClr val="tx1"/>
                </a:solidFill>
              </a:defRPr>
            </a:lvl3pPr>
            <a:lvl4pPr marL="1371600" algn="l" rtl="0" fontAlgn="base">
              <a:spcBef>
                <a:spcPct val="0"/>
              </a:spcBef>
              <a:spcAft>
                <a:spcPct val="0"/>
              </a:spcAft>
              <a:defRPr kern="1200">
                <a:solidFill>
                  <a:schemeClr val="tx1"/>
                </a:solidFill>
              </a:defRPr>
            </a:lvl4pPr>
            <a:lvl5pPr marL="1828800" algn="l" rtl="0" fontAlgn="base">
              <a:spcBef>
                <a:spcPct val="0"/>
              </a:spcBef>
              <a:spcAft>
                <a:spcPct val="0"/>
              </a:spcAft>
              <a:defRPr kern="1200">
                <a:solidFill>
                  <a:schemeClr val="tx1"/>
                </a:solidFill>
              </a:defRPr>
            </a:lvl5pPr>
            <a:lvl6pPr marL="2286000" algn="l" defTabSz="914400" rtl="0" eaLnBrk="1" latinLnBrk="0" hangingPunct="1">
              <a:defRPr kern="1200">
                <a:solidFill>
                  <a:schemeClr val="tx1"/>
                </a:solidFill>
              </a:defRPr>
            </a:lvl6pPr>
            <a:lvl7pPr marL="2743200" algn="l" defTabSz="914400" rtl="0" eaLnBrk="1" latinLnBrk="0" hangingPunct="1">
              <a:defRPr kern="1200">
                <a:solidFill>
                  <a:schemeClr val="tx1"/>
                </a:solidFill>
              </a:defRPr>
            </a:lvl7pPr>
            <a:lvl8pPr marL="3200400" algn="l" defTabSz="914400" rtl="0" eaLnBrk="1" latinLnBrk="0" hangingPunct="1">
              <a:defRPr kern="1200">
                <a:solidFill>
                  <a:schemeClr val="tx1"/>
                </a:solidFill>
              </a:defRPr>
            </a:lvl8pPr>
            <a:lvl9pPr marL="3657600" algn="l" defTabSz="914400" rtl="0" eaLnBrk="1" latinLnBrk="0" hangingPunct="1">
              <a:defRPr kern="1200">
                <a:solidFill>
                  <a:schemeClr val="tx1"/>
                </a:solidFill>
              </a:defRPr>
            </a:lvl9pPr>
          </a:lstStyle>
          <a:p>
            <a:pPr defTabSz="1217982" fontAlgn="ctr">
              <a:spcAft>
                <a:spcPts val="0"/>
              </a:spcAft>
            </a:pPr>
            <a:r>
              <a:rPr lang="en-US" sz="1200" dirty="0">
                <a:solidFill>
                  <a:prstClr val="black"/>
                </a:solidFill>
              </a:rPr>
              <a:t>Traditional NMS</a:t>
            </a:r>
            <a:endParaRPr lang="en-US" altLang="zh-CN" sz="1200" dirty="0">
              <a:solidFill>
                <a:prstClr val="black"/>
              </a:solidFill>
            </a:endParaRPr>
          </a:p>
        </p:txBody>
      </p:sp>
      <p:pic>
        <p:nvPicPr>
          <p:cNvPr id="36"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7861" y="3626917"/>
            <a:ext cx="304815" cy="249395"/>
          </a:xfrm>
          <a:prstGeom prst="rect">
            <a:avLst/>
          </a:prstGeom>
        </p:spPr>
      </p:pic>
      <p:pic>
        <p:nvPicPr>
          <p:cNvPr id="3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2160058" y="3626917"/>
            <a:ext cx="304815" cy="249395"/>
          </a:xfrm>
          <a:prstGeom prst="rect">
            <a:avLst/>
          </a:prstGeom>
          <a:noFill/>
        </p:spPr>
      </p:pic>
      <p:pic>
        <p:nvPicPr>
          <p:cNvPr id="38" name="图片 76" descr="接入交换机.png"/>
          <p:cNvPicPr>
            <a:picLocks noChangeAspect="1"/>
          </p:cNvPicPr>
          <p:nvPr/>
        </p:nvPicPr>
        <p:blipFill>
          <a:blip r:embed="rId5" cstate="print"/>
          <a:stretch>
            <a:fillRect/>
          </a:stretch>
        </p:blipFill>
        <p:spPr>
          <a:xfrm>
            <a:off x="2603959" y="3626917"/>
            <a:ext cx="304815" cy="249395"/>
          </a:xfrm>
          <a:prstGeom prst="rect">
            <a:avLst/>
          </a:prstGeom>
        </p:spPr>
      </p:pic>
      <p:pic>
        <p:nvPicPr>
          <p:cNvPr id="39" name="图片 105" descr="AP.png"/>
          <p:cNvPicPr>
            <a:picLocks noChangeAspect="1"/>
          </p:cNvPicPr>
          <p:nvPr/>
        </p:nvPicPr>
        <p:blipFill>
          <a:blip r:embed="rId6" cstate="print"/>
          <a:stretch>
            <a:fillRect/>
          </a:stretch>
        </p:blipFill>
        <p:spPr>
          <a:xfrm>
            <a:off x="1272256" y="3626917"/>
            <a:ext cx="304815" cy="249395"/>
          </a:xfrm>
          <a:prstGeom prst="rect">
            <a:avLst/>
          </a:prstGeom>
        </p:spPr>
      </p:pic>
      <p:pic>
        <p:nvPicPr>
          <p:cNvPr id="40" name="图片 102" descr="AC-蓝.png"/>
          <p:cNvPicPr>
            <a:picLocks noChangeAspect="1"/>
          </p:cNvPicPr>
          <p:nvPr/>
        </p:nvPicPr>
        <p:blipFill>
          <a:blip r:embed="rId7" cstate="print"/>
          <a:stretch>
            <a:fillRect/>
          </a:stretch>
        </p:blipFill>
        <p:spPr>
          <a:xfrm>
            <a:off x="1716157" y="3626917"/>
            <a:ext cx="304815" cy="249395"/>
          </a:xfrm>
          <a:prstGeom prst="rect">
            <a:avLst/>
          </a:prstGeom>
        </p:spPr>
      </p:pic>
      <p:grpSp>
        <p:nvGrpSpPr>
          <p:cNvPr id="48" name="组合 47"/>
          <p:cNvGrpSpPr/>
          <p:nvPr/>
        </p:nvGrpSpPr>
        <p:grpSpPr>
          <a:xfrm>
            <a:off x="6466098" y="1704938"/>
            <a:ext cx="5282990" cy="2152367"/>
            <a:chOff x="6758134" y="1815234"/>
            <a:chExt cx="5282990" cy="2152367"/>
          </a:xfrm>
        </p:grpSpPr>
        <p:sp>
          <p:nvSpPr>
            <p:cNvPr id="24" name="文本框 23"/>
            <p:cNvSpPr txBox="1"/>
            <p:nvPr/>
          </p:nvSpPr>
          <p:spPr>
            <a:xfrm>
              <a:off x="6829921" y="2698586"/>
              <a:ext cx="1953140" cy="615233"/>
            </a:xfrm>
            <a:prstGeom prst="rect">
              <a:avLst/>
            </a:prstGeom>
            <a:noFill/>
          </p:spPr>
          <p:txBody>
            <a:bodyPr wrap="square" rtlCol="0">
              <a:noAutofit/>
            </a:bodyPr>
            <a:lstStyle/>
            <a:p>
              <a:pPr algn="r" defTabSz="1218418" fontAlgn="ctr"/>
              <a:r>
                <a:rPr lang="en-US" sz="1200" b="1" dirty="0">
                  <a:solidFill>
                    <a:srgbClr val="00B050"/>
                  </a:solidFill>
                </a:rPr>
                <a:t>Telemetry</a:t>
              </a:r>
            </a:p>
            <a:p>
              <a:pPr algn="r" defTabSz="1218418" fontAlgn="ctr"/>
              <a:r>
                <a:rPr lang="en-US" sz="1000" dirty="0">
                  <a:solidFill>
                    <a:prstClr val="black"/>
                  </a:solidFill>
                </a:rPr>
                <a:t>Network data collection within seconds</a:t>
              </a:r>
              <a:endParaRPr lang="en-US" altLang="zh-CN" sz="1050" dirty="0">
                <a:solidFill>
                  <a:prstClr val="black"/>
                </a:solidFill>
              </a:endParaRPr>
            </a:p>
          </p:txBody>
        </p:sp>
        <p:cxnSp>
          <p:nvCxnSpPr>
            <p:cNvPr id="25" name="直接箭头连接符 24"/>
            <p:cNvCxnSpPr/>
            <p:nvPr/>
          </p:nvCxnSpPr>
          <p:spPr>
            <a:xfrm>
              <a:off x="8775998" y="2526708"/>
              <a:ext cx="0" cy="798527"/>
            </a:xfrm>
            <a:prstGeom prst="straightConnector1">
              <a:avLst/>
            </a:prstGeom>
            <a:noFill/>
            <a:ln w="28575" algn="ctr">
              <a:solidFill>
                <a:srgbClr val="00B050"/>
              </a:solidFill>
              <a:round/>
              <a:headEnd type="arrow" w="med" len="med"/>
              <a:tailEnd type="none" w="med" len="med"/>
            </a:ln>
          </p:spPr>
        </p:cxnSp>
        <p:sp>
          <p:nvSpPr>
            <p:cNvPr id="26" name="矩形 25"/>
            <p:cNvSpPr/>
            <p:nvPr/>
          </p:nvSpPr>
          <p:spPr>
            <a:xfrm>
              <a:off x="9039790" y="2287552"/>
              <a:ext cx="3001334" cy="1092607"/>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defRPr>
              </a:lvl1pPr>
              <a:lvl2pPr marL="457200" algn="l" rtl="0" fontAlgn="base">
                <a:spcBef>
                  <a:spcPct val="0"/>
                </a:spcBef>
                <a:spcAft>
                  <a:spcPct val="0"/>
                </a:spcAft>
                <a:defRPr kern="1200">
                  <a:solidFill>
                    <a:schemeClr val="tx1"/>
                  </a:solidFill>
                </a:defRPr>
              </a:lvl2pPr>
              <a:lvl3pPr marL="914400" algn="l" rtl="0" fontAlgn="base">
                <a:spcBef>
                  <a:spcPct val="0"/>
                </a:spcBef>
                <a:spcAft>
                  <a:spcPct val="0"/>
                </a:spcAft>
                <a:defRPr kern="1200">
                  <a:solidFill>
                    <a:schemeClr val="tx1"/>
                  </a:solidFill>
                </a:defRPr>
              </a:lvl3pPr>
              <a:lvl4pPr marL="1371600" algn="l" rtl="0" fontAlgn="base">
                <a:spcBef>
                  <a:spcPct val="0"/>
                </a:spcBef>
                <a:spcAft>
                  <a:spcPct val="0"/>
                </a:spcAft>
                <a:defRPr kern="1200">
                  <a:solidFill>
                    <a:schemeClr val="tx1"/>
                  </a:solidFill>
                </a:defRPr>
              </a:lvl4pPr>
              <a:lvl5pPr marL="1828800" algn="l" rtl="0" fontAlgn="base">
                <a:spcBef>
                  <a:spcPct val="0"/>
                </a:spcBef>
                <a:spcAft>
                  <a:spcPct val="0"/>
                </a:spcAft>
                <a:defRPr kern="1200">
                  <a:solidFill>
                    <a:schemeClr val="tx1"/>
                  </a:solidFill>
                </a:defRPr>
              </a:lvl5pPr>
              <a:lvl6pPr marL="2286000" algn="l" defTabSz="914400" rtl="0" eaLnBrk="1" latinLnBrk="0" hangingPunct="1">
                <a:defRPr kern="1200">
                  <a:solidFill>
                    <a:schemeClr val="tx1"/>
                  </a:solidFill>
                </a:defRPr>
              </a:lvl6pPr>
              <a:lvl7pPr marL="2743200" algn="l" defTabSz="914400" rtl="0" eaLnBrk="1" latinLnBrk="0" hangingPunct="1">
                <a:defRPr kern="1200">
                  <a:solidFill>
                    <a:schemeClr val="tx1"/>
                  </a:solidFill>
                </a:defRPr>
              </a:lvl7pPr>
              <a:lvl8pPr marL="3200400" algn="l" defTabSz="914400" rtl="0" eaLnBrk="1" latinLnBrk="0" hangingPunct="1">
                <a:defRPr kern="1200">
                  <a:solidFill>
                    <a:schemeClr val="tx1"/>
                  </a:solidFill>
                </a:defRPr>
              </a:lvl8pPr>
              <a:lvl9pPr marL="3657600" algn="l" defTabSz="914400" rtl="0" eaLnBrk="1" latinLnBrk="0" hangingPunct="1">
                <a:defRPr kern="1200">
                  <a:solidFill>
                    <a:schemeClr val="tx1"/>
                  </a:solidFill>
                </a:defRPr>
              </a:lvl9pPr>
            </a:lstStyle>
            <a:p>
              <a:pPr marL="171330" indent="-171330" defTabSz="1217982" fontAlgn="ctr">
                <a:spcAft>
                  <a:spcPts val="0"/>
                </a:spcAft>
                <a:buFont typeface="Arial" panose="020B0604020202020204" pitchFamily="34" charset="0"/>
                <a:buChar char="•"/>
              </a:pPr>
              <a:r>
                <a:rPr lang="en-US" sz="1200" dirty="0">
                  <a:solidFill>
                    <a:prstClr val="black"/>
                  </a:solidFill>
                </a:rPr>
                <a:t>Visualized experience management</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User journey playback</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Potential fault identification</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Root cause identification</a:t>
              </a:r>
              <a:endParaRPr lang="en-US" altLang="zh-CN" sz="1200" dirty="0">
                <a:solidFill>
                  <a:prstClr val="black"/>
                </a:solidFill>
              </a:endParaRPr>
            </a:p>
            <a:p>
              <a:pPr marL="171330" indent="-171330" defTabSz="1217982" fontAlgn="ctr">
                <a:spcAft>
                  <a:spcPts val="0"/>
                </a:spcAft>
                <a:buFont typeface="Arial" panose="020B0604020202020204" pitchFamily="34" charset="0"/>
                <a:buChar char="•"/>
              </a:pPr>
              <a:r>
                <a:rPr lang="en-US" sz="1200" dirty="0">
                  <a:solidFill>
                    <a:prstClr val="black"/>
                  </a:solidFill>
                </a:rPr>
                <a:t>Predictive network optimization</a:t>
              </a:r>
              <a:endParaRPr lang="en-US" altLang="zh-CN" sz="1200" dirty="0">
                <a:solidFill>
                  <a:prstClr val="black"/>
                </a:solidFill>
              </a:endParaRPr>
            </a:p>
          </p:txBody>
        </p:sp>
        <p:sp>
          <p:nvSpPr>
            <p:cNvPr id="28" name="矩形 27"/>
            <p:cNvSpPr/>
            <p:nvPr/>
          </p:nvSpPr>
          <p:spPr>
            <a:xfrm>
              <a:off x="9039790" y="2010767"/>
              <a:ext cx="1440482" cy="307577"/>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defRPr>
              </a:lvl1pPr>
              <a:lvl2pPr marL="457200" algn="l" rtl="0" fontAlgn="base">
                <a:spcBef>
                  <a:spcPct val="0"/>
                </a:spcBef>
                <a:spcAft>
                  <a:spcPct val="0"/>
                </a:spcAft>
                <a:defRPr kern="1200">
                  <a:solidFill>
                    <a:schemeClr val="tx1"/>
                  </a:solidFill>
                </a:defRPr>
              </a:lvl2pPr>
              <a:lvl3pPr marL="914400" algn="l" rtl="0" fontAlgn="base">
                <a:spcBef>
                  <a:spcPct val="0"/>
                </a:spcBef>
                <a:spcAft>
                  <a:spcPct val="0"/>
                </a:spcAft>
                <a:defRPr kern="1200">
                  <a:solidFill>
                    <a:schemeClr val="tx1"/>
                  </a:solidFill>
                </a:defRPr>
              </a:lvl3pPr>
              <a:lvl4pPr marL="1371600" algn="l" rtl="0" fontAlgn="base">
                <a:spcBef>
                  <a:spcPct val="0"/>
                </a:spcBef>
                <a:spcAft>
                  <a:spcPct val="0"/>
                </a:spcAft>
                <a:defRPr kern="1200">
                  <a:solidFill>
                    <a:schemeClr val="tx1"/>
                  </a:solidFill>
                </a:defRPr>
              </a:lvl4pPr>
              <a:lvl5pPr marL="1828800" algn="l" rtl="0" fontAlgn="base">
                <a:spcBef>
                  <a:spcPct val="0"/>
                </a:spcBef>
                <a:spcAft>
                  <a:spcPct val="0"/>
                </a:spcAft>
                <a:defRPr kern="1200">
                  <a:solidFill>
                    <a:schemeClr val="tx1"/>
                  </a:solidFill>
                </a:defRPr>
              </a:lvl5pPr>
              <a:lvl6pPr marL="2286000" algn="l" defTabSz="914400" rtl="0" eaLnBrk="1" latinLnBrk="0" hangingPunct="1">
                <a:defRPr kern="1200">
                  <a:solidFill>
                    <a:schemeClr val="tx1"/>
                  </a:solidFill>
                </a:defRPr>
              </a:lvl6pPr>
              <a:lvl7pPr marL="2743200" algn="l" defTabSz="914400" rtl="0" eaLnBrk="1" latinLnBrk="0" hangingPunct="1">
                <a:defRPr kern="1200">
                  <a:solidFill>
                    <a:schemeClr val="tx1"/>
                  </a:solidFill>
                </a:defRPr>
              </a:lvl7pPr>
              <a:lvl8pPr marL="3200400" algn="l" defTabSz="914400" rtl="0" eaLnBrk="1" latinLnBrk="0" hangingPunct="1">
                <a:defRPr kern="1200">
                  <a:solidFill>
                    <a:schemeClr val="tx1"/>
                  </a:solidFill>
                </a:defRPr>
              </a:lvl8pPr>
              <a:lvl9pPr marL="3657600" algn="l" defTabSz="914400" rtl="0" eaLnBrk="1" latinLnBrk="0" hangingPunct="1">
                <a:defRPr kern="1200">
                  <a:solidFill>
                    <a:schemeClr val="tx1"/>
                  </a:solidFill>
                </a:defRPr>
              </a:lvl9pPr>
            </a:lstStyle>
            <a:p>
              <a:pPr defTabSz="1217982" fontAlgn="ctr">
                <a:spcAft>
                  <a:spcPts val="0"/>
                </a:spcAft>
              </a:pPr>
              <a:r>
                <a:rPr lang="en-US" sz="1200" b="1" dirty="0">
                  <a:solidFill>
                    <a:prstClr val="black"/>
                  </a:solidFill>
                </a:rPr>
                <a:t>Intelligent network analyzer</a:t>
              </a:r>
              <a:endParaRPr lang="en-US" altLang="zh-CN" sz="1200" b="1" dirty="0">
                <a:solidFill>
                  <a:prstClr val="black"/>
                </a:solidFill>
              </a:endParaRPr>
            </a:p>
          </p:txBody>
        </p:sp>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58134" y="1815234"/>
              <a:ext cx="2305739" cy="768580"/>
            </a:xfrm>
            <a:prstGeom prst="rect">
              <a:avLst/>
            </a:prstGeom>
          </p:spPr>
        </p:pic>
        <p:sp>
          <p:nvSpPr>
            <p:cNvPr id="9" name="矩形 8"/>
            <p:cNvSpPr/>
            <p:nvPr/>
          </p:nvSpPr>
          <p:spPr>
            <a:xfrm>
              <a:off x="7165343" y="3494543"/>
              <a:ext cx="3017751" cy="473058"/>
            </a:xfrm>
            <a:prstGeom prst="rect">
              <a:avLst/>
            </a:prstGeom>
            <a:noFill/>
            <a:ln w="12700">
              <a:solidFill>
                <a:srgbClr val="99DFF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8418" fontAlgn="ctr"/>
              <a:endParaRPr lang="en-US" altLang="zh-CN" dirty="0">
                <a:solidFill>
                  <a:prstClr val="white"/>
                </a:solidFill>
              </a:endParaRPr>
            </a:p>
          </p:txBody>
        </p:sp>
        <p:pic>
          <p:nvPicPr>
            <p:cNvPr id="41"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98939" y="3606375"/>
              <a:ext cx="304815" cy="249395"/>
            </a:xfrm>
            <a:prstGeom prst="rect">
              <a:avLst/>
            </a:prstGeom>
          </p:spPr>
        </p:pic>
        <p:pic>
          <p:nvPicPr>
            <p:cNvPr id="42"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8611136" y="3606375"/>
              <a:ext cx="304815" cy="249395"/>
            </a:xfrm>
            <a:prstGeom prst="rect">
              <a:avLst/>
            </a:prstGeom>
            <a:noFill/>
          </p:spPr>
        </p:pic>
        <p:pic>
          <p:nvPicPr>
            <p:cNvPr id="43" name="图片 76" descr="接入交换机.png"/>
            <p:cNvPicPr>
              <a:picLocks noChangeAspect="1"/>
            </p:cNvPicPr>
            <p:nvPr/>
          </p:nvPicPr>
          <p:blipFill>
            <a:blip r:embed="rId5" cstate="print"/>
            <a:stretch>
              <a:fillRect/>
            </a:stretch>
          </p:blipFill>
          <p:spPr>
            <a:xfrm>
              <a:off x="9055037" y="3606375"/>
              <a:ext cx="304815" cy="249395"/>
            </a:xfrm>
            <a:prstGeom prst="rect">
              <a:avLst/>
            </a:prstGeom>
          </p:spPr>
        </p:pic>
        <p:pic>
          <p:nvPicPr>
            <p:cNvPr id="44" name="图片 105" descr="AP.png"/>
            <p:cNvPicPr>
              <a:picLocks noChangeAspect="1"/>
            </p:cNvPicPr>
            <p:nvPr/>
          </p:nvPicPr>
          <p:blipFill>
            <a:blip r:embed="rId6" cstate="print"/>
            <a:stretch>
              <a:fillRect/>
            </a:stretch>
          </p:blipFill>
          <p:spPr>
            <a:xfrm>
              <a:off x="7723334" y="3606375"/>
              <a:ext cx="304815" cy="249395"/>
            </a:xfrm>
            <a:prstGeom prst="rect">
              <a:avLst/>
            </a:prstGeom>
          </p:spPr>
        </p:pic>
        <p:pic>
          <p:nvPicPr>
            <p:cNvPr id="45" name="图片 102" descr="AC-蓝.png"/>
            <p:cNvPicPr>
              <a:picLocks noChangeAspect="1"/>
            </p:cNvPicPr>
            <p:nvPr/>
          </p:nvPicPr>
          <p:blipFill>
            <a:blip r:embed="rId7" cstate="print"/>
            <a:stretch>
              <a:fillRect/>
            </a:stretch>
          </p:blipFill>
          <p:spPr>
            <a:xfrm>
              <a:off x="8167235" y="3606375"/>
              <a:ext cx="304815" cy="249395"/>
            </a:xfrm>
            <a:prstGeom prst="rect">
              <a:avLst/>
            </a:prstGeom>
          </p:spPr>
        </p:pic>
      </p:grpSp>
    </p:spTree>
    <p:extLst>
      <p:ext uri="{BB962C8B-B14F-4D97-AF65-F5344CB8AC3E}">
        <p14:creationId xmlns:p14="http://schemas.microsoft.com/office/powerpoint/2010/main" val="22504129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fontAlgn="ctr"/>
            <a:r>
              <a:rPr lang="en-US" dirty="0">
                <a:solidFill>
                  <a:schemeClr val="bg1">
                    <a:lumMod val="50000"/>
                  </a:schemeClr>
                </a:solidFill>
              </a:rPr>
              <a:t>SDN Overview</a:t>
            </a:r>
            <a:endParaRPr lang="en-US" altLang="zh-CN" dirty="0">
              <a:solidFill>
                <a:schemeClr val="bg1">
                  <a:lumMod val="50000"/>
                </a:schemeClr>
              </a:solidFill>
            </a:endParaRPr>
          </a:p>
          <a:p>
            <a:pPr fontAlgn="ctr"/>
            <a:r>
              <a:rPr lang="en-US" b="1" dirty="0"/>
              <a:t>Introduction to Huawei </a:t>
            </a:r>
            <a:r>
              <a:rPr lang="en-US" b="1" dirty="0" err="1"/>
              <a:t>iMaster</a:t>
            </a:r>
            <a:r>
              <a:rPr lang="en-US" b="1" dirty="0"/>
              <a:t> NCE</a:t>
            </a:r>
            <a:endParaRPr lang="en-US" altLang="zh-CN" b="1" dirty="0"/>
          </a:p>
          <a:p>
            <a:pPr marL="808038" lvl="1" indent="-355600" fontAlgn="ctr"/>
            <a:r>
              <a:rPr lang="en-US" dirty="0" err="1">
                <a:solidFill>
                  <a:schemeClr val="bg1">
                    <a:lumMod val="50000"/>
                  </a:schemeClr>
                </a:solidFill>
              </a:rPr>
              <a:t>iMaster</a:t>
            </a:r>
            <a:r>
              <a:rPr lang="en-US" dirty="0">
                <a:solidFill>
                  <a:schemeClr val="bg1">
                    <a:lumMod val="50000"/>
                  </a:schemeClr>
                </a:solidFill>
              </a:rPr>
              <a:t> NCE-Campus</a:t>
            </a:r>
          </a:p>
          <a:p>
            <a:pPr marL="808038" lvl="1" indent="-355600" fontAlgn="ctr">
              <a:buFont typeface="Huawei Sans" panose="020C0503030203020204" pitchFamily="34" charset="0"/>
              <a:buChar char="▪"/>
            </a:pPr>
            <a:r>
              <a:rPr lang="en-US" b="1" dirty="0" err="1"/>
              <a:t>iMaster</a:t>
            </a:r>
            <a:r>
              <a:rPr lang="en-US" b="1" dirty="0"/>
              <a:t> NCE-Fabric </a:t>
            </a:r>
            <a:endParaRPr lang="en-US" altLang="zh-CN" b="1" dirty="0"/>
          </a:p>
        </p:txBody>
      </p:sp>
    </p:spTree>
    <p:extLst>
      <p:ext uri="{BB962C8B-B14F-4D97-AF65-F5344CB8AC3E}">
        <p14:creationId xmlns:p14="http://schemas.microsoft.com/office/powerpoint/2010/main" val="27827277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fontAlgn="ctr"/>
            <a:r>
              <a:rPr lang="en-US" sz="1400" dirty="0"/>
              <a:t>A data center is an entire suit of facilities, including buildings. It includes the computer system and the devices related to the computer system (for example, communication and storage devices), as well as redundant data communication connections, environmental control devices, monitoring devices, and various safety devices.</a:t>
            </a:r>
          </a:p>
          <a:p>
            <a:pPr fontAlgn="ctr"/>
            <a:r>
              <a:rPr lang="en-US" sz="1400" dirty="0"/>
              <a:t>A data center uses a layered architecture. In most cases, L1 refers to the data center’s infrastructure, and Layer 2 refers to the data center's ICT equipment.</a:t>
            </a:r>
          </a:p>
        </p:txBody>
      </p:sp>
      <p:sp>
        <p:nvSpPr>
          <p:cNvPr id="3" name="标题 2"/>
          <p:cNvSpPr>
            <a:spLocks noGrp="1"/>
          </p:cNvSpPr>
          <p:nvPr>
            <p:ph type="title"/>
          </p:nvPr>
        </p:nvSpPr>
        <p:spPr>
          <a:noFill/>
          <a:ln w="9525">
            <a:noFill/>
            <a:miter lim="800000"/>
            <a:headEnd/>
            <a:tailEnd/>
          </a:ln>
        </p:spPr>
        <p:txBody>
          <a:bodyPr vert="horz" wrap="square" lIns="100800" tIns="50400" rIns="100800" bIns="50400" numCol="1" anchor="t" anchorCtr="0" compatLnSpc="1">
            <a:prstTxWarp prst="textNoShape">
              <a:avLst/>
            </a:prstTxWarp>
            <a:noAutofit/>
          </a:bodyPr>
          <a:lstStyle/>
          <a:p>
            <a:pPr fontAlgn="ctr"/>
            <a:r>
              <a:rPr lang="en-US" sz="3500" dirty="0"/>
              <a:t>Introduction to a Data Center</a:t>
            </a:r>
          </a:p>
        </p:txBody>
      </p:sp>
      <p:sp>
        <p:nvSpPr>
          <p:cNvPr id="5" name="矩形 4">
            <a:extLst>
              <a:ext uri="{FF2B5EF4-FFF2-40B4-BE49-F238E27FC236}">
                <a16:creationId xmlns="" xmlns:a14="http://schemas.microsoft.com/office/drawing/2010/main" xmlns:p14="http://schemas.microsoft.com/office/powerpoint/2010/main" xmlns:a16="http://schemas.microsoft.com/office/drawing/2014/main" id="{D5B4F3C1-92E6-4E2F-9336-1727C64DCE7C}"/>
              </a:ext>
            </a:extLst>
          </p:cNvPr>
          <p:cNvSpPr/>
          <p:nvPr/>
        </p:nvSpPr>
        <p:spPr>
          <a:xfrm>
            <a:off x="6298947" y="3817591"/>
            <a:ext cx="5186384" cy="2522704"/>
          </a:xfrm>
          <a:prstGeom prst="rect">
            <a:avLst/>
          </a:prstGeom>
          <a:solidFill>
            <a:schemeClr val="bg1">
              <a:lumMod val="95000"/>
              <a:alpha val="25000"/>
            </a:schemeClr>
          </a:solidFill>
          <a:ln w="3175">
            <a:solidFill>
              <a:schemeClr val="bg1">
                <a:lumMod val="75000"/>
              </a:schemeClr>
            </a:solidFill>
            <a:tailEnd type="triangle"/>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endParaRPr>
          </a:p>
        </p:txBody>
      </p:sp>
      <p:grpSp>
        <p:nvGrpSpPr>
          <p:cNvPr id="6" name="组合 5">
            <a:extLst>
              <a:ext uri="{FF2B5EF4-FFF2-40B4-BE49-F238E27FC236}">
                <a16:creationId xmlns="" xmlns:a14="http://schemas.microsoft.com/office/drawing/2010/main" xmlns:p14="http://schemas.microsoft.com/office/powerpoint/2010/main" xmlns:a16="http://schemas.microsoft.com/office/drawing/2014/main" id="{F1DE2041-6073-41DF-B437-9ECC24F6FFC5}"/>
              </a:ext>
            </a:extLst>
          </p:cNvPr>
          <p:cNvGrpSpPr/>
          <p:nvPr/>
        </p:nvGrpSpPr>
        <p:grpSpPr>
          <a:xfrm>
            <a:off x="560514" y="3392847"/>
            <a:ext cx="5284212" cy="2947448"/>
            <a:chOff x="526494" y="1761788"/>
            <a:chExt cx="5640499" cy="3444807"/>
          </a:xfrm>
        </p:grpSpPr>
        <p:grpSp>
          <p:nvGrpSpPr>
            <p:cNvPr id="7" name="组合 115">
              <a:extLst>
                <a:ext uri="{FF2B5EF4-FFF2-40B4-BE49-F238E27FC236}">
                  <a16:creationId xmlns="" xmlns:a14="http://schemas.microsoft.com/office/drawing/2010/main" xmlns:p14="http://schemas.microsoft.com/office/powerpoint/2010/main" xmlns:a16="http://schemas.microsoft.com/office/drawing/2014/main" id="{D583D67C-D7CD-48BB-923F-6C92A6A85C1C}"/>
                </a:ext>
              </a:extLst>
            </p:cNvPr>
            <p:cNvGrpSpPr>
              <a:grpSpLocks noChangeAspect="1"/>
            </p:cNvGrpSpPr>
            <p:nvPr/>
          </p:nvGrpSpPr>
          <p:grpSpPr>
            <a:xfrm>
              <a:off x="526494" y="1761788"/>
              <a:ext cx="5640499" cy="3444807"/>
              <a:chOff x="987821" y="616636"/>
              <a:chExt cx="6868959" cy="4023836"/>
            </a:xfrm>
          </p:grpSpPr>
          <p:pic>
            <p:nvPicPr>
              <p:cNvPr id="12" name="Picture 15" descr="机房鸟瞰图">
                <a:extLst>
                  <a:ext uri="{FF2B5EF4-FFF2-40B4-BE49-F238E27FC236}">
                    <a16:creationId xmlns="" xmlns:a14="http://schemas.microsoft.com/office/drawing/2010/main" xmlns:p14="http://schemas.microsoft.com/office/powerpoint/2010/main" xmlns:a16="http://schemas.microsoft.com/office/drawing/2014/main" id="{0E97F7C9-D6FA-4D42-89CF-85AFDE229B86}"/>
                  </a:ext>
                </a:extLst>
              </p:cNvPr>
              <p:cNvPicPr>
                <a:picLocks noChangeAspect="1" noChangeArrowheads="1"/>
              </p:cNvPicPr>
              <p:nvPr/>
            </p:nvPicPr>
            <p:blipFill>
              <a:blip r:embed="rId3" cstate="print"/>
              <a:srcRect/>
              <a:stretch>
                <a:fillRect/>
              </a:stretch>
            </p:blipFill>
            <p:spPr bwMode="auto">
              <a:xfrm>
                <a:off x="987821" y="616636"/>
                <a:ext cx="6868959" cy="4023836"/>
              </a:xfrm>
              <a:prstGeom prst="rect">
                <a:avLst/>
              </a:prstGeom>
              <a:noFill/>
              <a:ln w="9525">
                <a:noFill/>
                <a:miter lim="800000"/>
                <a:headEnd/>
                <a:tailEnd/>
              </a:ln>
            </p:spPr>
          </p:pic>
          <p:sp>
            <p:nvSpPr>
              <p:cNvPr id="13" name="Text Box 14">
                <a:extLst>
                  <a:ext uri="{FF2B5EF4-FFF2-40B4-BE49-F238E27FC236}">
                    <a16:creationId xmlns="" xmlns:a14="http://schemas.microsoft.com/office/drawing/2010/main" xmlns:p14="http://schemas.microsoft.com/office/powerpoint/2010/main" xmlns:a16="http://schemas.microsoft.com/office/drawing/2014/main" id="{4F1E5F46-90BD-4736-9DAE-7C9D33A6DFDB}"/>
                  </a:ext>
                </a:extLst>
              </p:cNvPr>
              <p:cNvSpPr txBox="1">
                <a:spLocks noChangeArrowheads="1"/>
              </p:cNvSpPr>
              <p:nvPr/>
            </p:nvSpPr>
            <p:spPr bwMode="auto">
              <a:xfrm>
                <a:off x="1151827" y="4118750"/>
                <a:ext cx="1527888" cy="392651"/>
              </a:xfrm>
              <a:prstGeom prst="rect">
                <a:avLst/>
              </a:prstGeom>
              <a:noFill/>
              <a:ln w="9525" algn="ctr">
                <a:noFill/>
                <a:miter lim="800000"/>
                <a:headEnd/>
                <a:tailEnd/>
              </a:ln>
            </p:spPr>
            <p:txBody>
              <a:bodyPr wrap="none" lIns="86710" tIns="43357" rIns="86710" bIns="43357">
                <a:noAutofit/>
              </a:bodyPr>
              <a:lstStyle/>
              <a:p>
                <a:pPr defTabSz="1125401" fontAlgn="ctr"/>
                <a:r>
                  <a:rPr lang="en-US" sz="1100" b="1" dirty="0">
                    <a:solidFill>
                      <a:prstClr val="white"/>
                    </a:solidFill>
                  </a:rPr>
                  <a:t>Data center equipment room</a:t>
                </a:r>
              </a:p>
            </p:txBody>
          </p:sp>
        </p:grpSp>
        <p:sp>
          <p:nvSpPr>
            <p:cNvPr id="8" name="平行四边形 13">
              <a:extLst>
                <a:ext uri="{FF2B5EF4-FFF2-40B4-BE49-F238E27FC236}">
                  <a16:creationId xmlns="" xmlns:a14="http://schemas.microsoft.com/office/drawing/2010/main" xmlns:p14="http://schemas.microsoft.com/office/powerpoint/2010/main" xmlns:a16="http://schemas.microsoft.com/office/drawing/2014/main" id="{640855C1-B407-4E27-9378-EC5E2025B82E}"/>
                </a:ext>
              </a:extLst>
            </p:cNvPr>
            <p:cNvSpPr/>
            <p:nvPr/>
          </p:nvSpPr>
          <p:spPr>
            <a:xfrm rot="1293781">
              <a:off x="2236979" y="2274451"/>
              <a:ext cx="2565355" cy="538476"/>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729" h="466061">
                  <a:moveTo>
                    <a:pt x="0" y="466061"/>
                  </a:moveTo>
                  <a:lnTo>
                    <a:pt x="161217" y="110894"/>
                  </a:lnTo>
                  <a:lnTo>
                    <a:pt x="1825729" y="0"/>
                  </a:lnTo>
                  <a:lnTo>
                    <a:pt x="1729300" y="413240"/>
                  </a:lnTo>
                  <a:lnTo>
                    <a:pt x="0" y="466061"/>
                  </a:lnTo>
                  <a:close/>
                </a:path>
              </a:pathLst>
            </a:cu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54" tIns="58627" rIns="117254" bIns="58627" rtlCol="0" anchor="ctr">
              <a:noAutofit/>
            </a:bodyPr>
            <a:lstStyle/>
            <a:p>
              <a:pPr algn="ctr" defTabSz="1165736" fontAlgn="ctr"/>
              <a:r>
                <a:rPr lang="en-US" sz="1100" b="1" dirty="0">
                  <a:solidFill>
                    <a:prstClr val="black"/>
                  </a:solidFill>
                </a:rPr>
                <a:t>Power distribution facilities</a:t>
              </a:r>
            </a:p>
          </p:txBody>
        </p:sp>
        <p:sp>
          <p:nvSpPr>
            <p:cNvPr id="9" name="平行四边形 13">
              <a:extLst>
                <a:ext uri="{FF2B5EF4-FFF2-40B4-BE49-F238E27FC236}">
                  <a16:creationId xmlns="" xmlns:a14="http://schemas.microsoft.com/office/drawing/2010/main" xmlns:p14="http://schemas.microsoft.com/office/powerpoint/2010/main" xmlns:a16="http://schemas.microsoft.com/office/drawing/2014/main" id="{8E7767BA-66FE-4942-9398-D06014416B20}"/>
                </a:ext>
              </a:extLst>
            </p:cNvPr>
            <p:cNvSpPr/>
            <p:nvPr/>
          </p:nvSpPr>
          <p:spPr>
            <a:xfrm rot="1293781">
              <a:off x="1013973" y="2483247"/>
              <a:ext cx="2782066" cy="1330593"/>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 name="connsiteX0" fmla="*/ 0 w 1825729"/>
                <a:gd name="connsiteY0" fmla="*/ 466061 h 1345755"/>
                <a:gd name="connsiteX1" fmla="*/ 161217 w 1825729"/>
                <a:gd name="connsiteY1" fmla="*/ 110894 h 1345755"/>
                <a:gd name="connsiteX2" fmla="*/ 1825729 w 1825729"/>
                <a:gd name="connsiteY2" fmla="*/ 0 h 1345755"/>
                <a:gd name="connsiteX3" fmla="*/ 1211532 w 1825729"/>
                <a:gd name="connsiteY3" fmla="*/ 1345755 h 1345755"/>
                <a:gd name="connsiteX4" fmla="*/ 0 w 1825729"/>
                <a:gd name="connsiteY4" fmla="*/ 466061 h 1345755"/>
                <a:gd name="connsiteX0" fmla="*/ 0 w 1435394"/>
                <a:gd name="connsiteY0" fmla="*/ 456230 h 1335924"/>
                <a:gd name="connsiteX1" fmla="*/ 161217 w 1435394"/>
                <a:gd name="connsiteY1" fmla="*/ 101063 h 1335924"/>
                <a:gd name="connsiteX2" fmla="*/ 1435394 w 1435394"/>
                <a:gd name="connsiteY2" fmla="*/ 0 h 1335924"/>
                <a:gd name="connsiteX3" fmla="*/ 1211532 w 1435394"/>
                <a:gd name="connsiteY3" fmla="*/ 1335924 h 1335924"/>
                <a:gd name="connsiteX4" fmla="*/ 0 w 1435394"/>
                <a:gd name="connsiteY4" fmla="*/ 456230 h 1335924"/>
                <a:gd name="connsiteX0" fmla="*/ 0 w 1816307"/>
                <a:gd name="connsiteY0" fmla="*/ 1117871 h 1335924"/>
                <a:gd name="connsiteX1" fmla="*/ 542130 w 1816307"/>
                <a:gd name="connsiteY1" fmla="*/ 101063 h 1335924"/>
                <a:gd name="connsiteX2" fmla="*/ 1816307 w 1816307"/>
                <a:gd name="connsiteY2" fmla="*/ 0 h 1335924"/>
                <a:gd name="connsiteX3" fmla="*/ 1592445 w 1816307"/>
                <a:gd name="connsiteY3" fmla="*/ 1335924 h 1335924"/>
                <a:gd name="connsiteX4" fmla="*/ 0 w 1816307"/>
                <a:gd name="connsiteY4" fmla="*/ 1117871 h 1335924"/>
                <a:gd name="connsiteX0" fmla="*/ 0 w 1816307"/>
                <a:gd name="connsiteY0" fmla="*/ 1117871 h 1151655"/>
                <a:gd name="connsiteX1" fmla="*/ 542130 w 1816307"/>
                <a:gd name="connsiteY1" fmla="*/ 101063 h 1151655"/>
                <a:gd name="connsiteX2" fmla="*/ 1816307 w 1816307"/>
                <a:gd name="connsiteY2" fmla="*/ 0 h 1151655"/>
                <a:gd name="connsiteX3" fmla="*/ 1577541 w 1816307"/>
                <a:gd name="connsiteY3" fmla="*/ 1151655 h 1151655"/>
                <a:gd name="connsiteX4" fmla="*/ 0 w 1816307"/>
                <a:gd name="connsiteY4" fmla="*/ 1117871 h 115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307" h="1151655">
                  <a:moveTo>
                    <a:pt x="0" y="1117871"/>
                  </a:moveTo>
                  <a:lnTo>
                    <a:pt x="542130" y="101063"/>
                  </a:lnTo>
                  <a:lnTo>
                    <a:pt x="1816307" y="0"/>
                  </a:lnTo>
                  <a:lnTo>
                    <a:pt x="1577541" y="1151655"/>
                  </a:lnTo>
                  <a:lnTo>
                    <a:pt x="0" y="1117871"/>
                  </a:lnTo>
                  <a:close/>
                </a:path>
              </a:pathLst>
            </a:cu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54" tIns="58627" rIns="117254" bIns="58627" rtlCol="0" anchor="ctr">
              <a:noAutofit/>
            </a:bodyPr>
            <a:lstStyle/>
            <a:p>
              <a:pPr algn="ctr" defTabSz="1165736" fontAlgn="ctr"/>
              <a:r>
                <a:rPr lang="en-US" sz="1100" b="1" dirty="0">
                  <a:solidFill>
                    <a:prstClr val="black"/>
                  </a:solidFill>
                </a:rPr>
                <a:t>Cabinets + cabling system</a:t>
              </a:r>
            </a:p>
          </p:txBody>
        </p:sp>
        <p:sp>
          <p:nvSpPr>
            <p:cNvPr id="10" name="平行四边形 13">
              <a:extLst>
                <a:ext uri="{FF2B5EF4-FFF2-40B4-BE49-F238E27FC236}">
                  <a16:creationId xmlns="" xmlns:a14="http://schemas.microsoft.com/office/drawing/2010/main" xmlns:p14="http://schemas.microsoft.com/office/powerpoint/2010/main" xmlns:a16="http://schemas.microsoft.com/office/drawing/2014/main" id="{21D0110C-FE85-4C05-A44D-3E14D80351D7}"/>
                </a:ext>
              </a:extLst>
            </p:cNvPr>
            <p:cNvSpPr/>
            <p:nvPr/>
          </p:nvSpPr>
          <p:spPr>
            <a:xfrm rot="1293781">
              <a:off x="565607" y="3599441"/>
              <a:ext cx="2373494" cy="353113"/>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 name="connsiteX0" fmla="*/ 0 w 1769030"/>
                <a:gd name="connsiteY0" fmla="*/ 381363 h 413240"/>
                <a:gd name="connsiteX1" fmla="*/ 104518 w 1769030"/>
                <a:gd name="connsiteY1" fmla="*/ 110894 h 413240"/>
                <a:gd name="connsiteX2" fmla="*/ 1769030 w 1769030"/>
                <a:gd name="connsiteY2" fmla="*/ 0 h 413240"/>
                <a:gd name="connsiteX3" fmla="*/ 1672601 w 1769030"/>
                <a:gd name="connsiteY3" fmla="*/ 413240 h 413240"/>
                <a:gd name="connsiteX4" fmla="*/ 0 w 1769030"/>
                <a:gd name="connsiteY4" fmla="*/ 381363 h 413240"/>
                <a:gd name="connsiteX0" fmla="*/ 0 w 1769030"/>
                <a:gd name="connsiteY0" fmla="*/ 381363 h 413240"/>
                <a:gd name="connsiteX1" fmla="*/ 104518 w 1769030"/>
                <a:gd name="connsiteY1" fmla="*/ 110894 h 413240"/>
                <a:gd name="connsiteX2" fmla="*/ 1769030 w 1769030"/>
                <a:gd name="connsiteY2" fmla="*/ 0 h 413240"/>
                <a:gd name="connsiteX3" fmla="*/ 1672601 w 1769030"/>
                <a:gd name="connsiteY3" fmla="*/ 413240 h 413240"/>
                <a:gd name="connsiteX4" fmla="*/ 0 w 1769030"/>
                <a:gd name="connsiteY4" fmla="*/ 381363 h 413240"/>
                <a:gd name="connsiteX0" fmla="*/ 0 w 1755190"/>
                <a:gd name="connsiteY0" fmla="*/ 305195 h 337072"/>
                <a:gd name="connsiteX1" fmla="*/ 104518 w 1755190"/>
                <a:gd name="connsiteY1" fmla="*/ 34726 h 337072"/>
                <a:gd name="connsiteX2" fmla="*/ 1755190 w 1755190"/>
                <a:gd name="connsiteY2" fmla="*/ 0 h 337072"/>
                <a:gd name="connsiteX3" fmla="*/ 1672601 w 1755190"/>
                <a:gd name="connsiteY3" fmla="*/ 337072 h 337072"/>
                <a:gd name="connsiteX4" fmla="*/ 0 w 1755190"/>
                <a:gd name="connsiteY4" fmla="*/ 305195 h 33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190" h="337072">
                  <a:moveTo>
                    <a:pt x="0" y="305195"/>
                  </a:moveTo>
                  <a:lnTo>
                    <a:pt x="104518" y="34726"/>
                  </a:lnTo>
                  <a:lnTo>
                    <a:pt x="1755190" y="0"/>
                  </a:lnTo>
                  <a:lnTo>
                    <a:pt x="1672601" y="337072"/>
                  </a:lnTo>
                  <a:lnTo>
                    <a:pt x="0" y="305195"/>
                  </a:lnTo>
                  <a:close/>
                </a:path>
              </a:pathLst>
            </a:cu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54" tIns="58627" rIns="117254" bIns="58627" rtlCol="0" anchor="ctr">
              <a:noAutofit/>
            </a:bodyPr>
            <a:lstStyle/>
            <a:p>
              <a:pPr algn="ctr" defTabSz="1165736" fontAlgn="ctr"/>
              <a:r>
                <a:rPr lang="en-US" sz="1100" b="1" dirty="0">
                  <a:solidFill>
                    <a:prstClr val="black"/>
                  </a:solidFill>
                </a:rPr>
                <a:t>Cooling facilities</a:t>
              </a:r>
            </a:p>
          </p:txBody>
        </p:sp>
        <p:sp>
          <p:nvSpPr>
            <p:cNvPr id="11" name="平行四边形 13">
              <a:extLst>
                <a:ext uri="{FF2B5EF4-FFF2-40B4-BE49-F238E27FC236}">
                  <a16:creationId xmlns="" xmlns:a14="http://schemas.microsoft.com/office/drawing/2010/main" xmlns:p14="http://schemas.microsoft.com/office/powerpoint/2010/main" xmlns:a16="http://schemas.microsoft.com/office/drawing/2014/main" id="{13069D5E-DEFB-48EA-842B-E5BCDB1CCC8B}"/>
                </a:ext>
              </a:extLst>
            </p:cNvPr>
            <p:cNvSpPr/>
            <p:nvPr/>
          </p:nvSpPr>
          <p:spPr>
            <a:xfrm rot="1293781">
              <a:off x="3310216" y="3017586"/>
              <a:ext cx="916724" cy="1708431"/>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 name="connsiteX0" fmla="*/ 0 w 3414121"/>
                <a:gd name="connsiteY0" fmla="*/ 440781 h 440781"/>
                <a:gd name="connsiteX1" fmla="*/ 161217 w 3414121"/>
                <a:gd name="connsiteY1" fmla="*/ 85614 h 440781"/>
                <a:gd name="connsiteX2" fmla="*/ 3414121 w 3414121"/>
                <a:gd name="connsiteY2" fmla="*/ 0 h 440781"/>
                <a:gd name="connsiteX3" fmla="*/ 1729300 w 3414121"/>
                <a:gd name="connsiteY3" fmla="*/ 387960 h 440781"/>
                <a:gd name="connsiteX4" fmla="*/ 0 w 3414121"/>
                <a:gd name="connsiteY4" fmla="*/ 440781 h 440781"/>
                <a:gd name="connsiteX0" fmla="*/ 0 w 3414121"/>
                <a:gd name="connsiteY0" fmla="*/ 450765 h 450765"/>
                <a:gd name="connsiteX1" fmla="*/ 278134 w 3414121"/>
                <a:gd name="connsiteY1" fmla="*/ 0 h 450765"/>
                <a:gd name="connsiteX2" fmla="*/ 3414121 w 3414121"/>
                <a:gd name="connsiteY2" fmla="*/ 9984 h 450765"/>
                <a:gd name="connsiteX3" fmla="*/ 1729300 w 3414121"/>
                <a:gd name="connsiteY3" fmla="*/ 397944 h 450765"/>
                <a:gd name="connsiteX4" fmla="*/ 0 w 3414121"/>
                <a:gd name="connsiteY4" fmla="*/ 450765 h 450765"/>
                <a:gd name="connsiteX0" fmla="*/ 0 w 6006081"/>
                <a:gd name="connsiteY0" fmla="*/ 450321 h 450321"/>
                <a:gd name="connsiteX1" fmla="*/ 2870094 w 6006081"/>
                <a:gd name="connsiteY1" fmla="*/ 0 h 450321"/>
                <a:gd name="connsiteX2" fmla="*/ 6006081 w 6006081"/>
                <a:gd name="connsiteY2" fmla="*/ 9984 h 450321"/>
                <a:gd name="connsiteX3" fmla="*/ 4321260 w 6006081"/>
                <a:gd name="connsiteY3" fmla="*/ 397944 h 450321"/>
                <a:gd name="connsiteX4" fmla="*/ 0 w 6006081"/>
                <a:gd name="connsiteY4" fmla="*/ 450321 h 450321"/>
                <a:gd name="connsiteX0" fmla="*/ 0 w 6006081"/>
                <a:gd name="connsiteY0" fmla="*/ 450321 h 460566"/>
                <a:gd name="connsiteX1" fmla="*/ 2870094 w 6006081"/>
                <a:gd name="connsiteY1" fmla="*/ 0 h 460566"/>
                <a:gd name="connsiteX2" fmla="*/ 6006081 w 6006081"/>
                <a:gd name="connsiteY2" fmla="*/ 9984 h 460566"/>
                <a:gd name="connsiteX3" fmla="*/ 4922708 w 6006081"/>
                <a:gd name="connsiteY3" fmla="*/ 460566 h 460566"/>
                <a:gd name="connsiteX4" fmla="*/ 0 w 6006081"/>
                <a:gd name="connsiteY4" fmla="*/ 450321 h 460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6081" h="460566">
                  <a:moveTo>
                    <a:pt x="0" y="450321"/>
                  </a:moveTo>
                  <a:lnTo>
                    <a:pt x="2870094" y="0"/>
                  </a:lnTo>
                  <a:lnTo>
                    <a:pt x="6006081" y="9984"/>
                  </a:lnTo>
                  <a:lnTo>
                    <a:pt x="4922708" y="460566"/>
                  </a:lnTo>
                  <a:lnTo>
                    <a:pt x="0" y="450321"/>
                  </a:lnTo>
                  <a:close/>
                </a:path>
              </a:pathLst>
            </a:cu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17254" tIns="58627" rIns="117254" bIns="58627" rtlCol="0" anchor="ctr">
              <a:noAutofit/>
            </a:bodyPr>
            <a:lstStyle/>
            <a:p>
              <a:pPr algn="ctr" defTabSz="1165736" fontAlgn="ctr"/>
              <a:r>
                <a:rPr lang="en-US" sz="1100" dirty="0">
                  <a:solidFill>
                    <a:prstClr val="black"/>
                  </a:solidFill>
                </a:rPr>
                <a:t>Management and O&amp;M center</a:t>
              </a:r>
            </a:p>
          </p:txBody>
        </p:sp>
      </p:grpSp>
      <p:sp>
        <p:nvSpPr>
          <p:cNvPr id="14" name="圆角矩形 75">
            <a:extLst>
              <a:ext uri="{FF2B5EF4-FFF2-40B4-BE49-F238E27FC236}">
                <a16:creationId xmlns="" xmlns:a14="http://schemas.microsoft.com/office/drawing/2010/main" xmlns:p14="http://schemas.microsoft.com/office/powerpoint/2010/main" xmlns:a16="http://schemas.microsoft.com/office/drawing/2014/main" id="{09642949-759F-4F81-B2BF-B59BF81F1886}"/>
              </a:ext>
            </a:extLst>
          </p:cNvPr>
          <p:cNvSpPr/>
          <p:nvPr/>
        </p:nvSpPr>
        <p:spPr>
          <a:xfrm>
            <a:off x="553930" y="2975961"/>
            <a:ext cx="5290796" cy="396000"/>
          </a:xfrm>
          <a:prstGeom prst="roundRect">
            <a:avLst>
              <a:gd name="adj" fmla="val 0"/>
            </a:avLst>
          </a:prstGeom>
          <a:solidFill>
            <a:srgbClr val="00B0F0"/>
          </a:solidFill>
          <a:effectLst/>
        </p:spPr>
        <p:txBody>
          <a:bodyPr wrap="square" rtlCol="0" anchor="ctr" anchorCtr="0">
            <a:noAutofit/>
          </a:bodyPr>
          <a:lstStyle/>
          <a:p>
            <a:pPr algn="ctr" fontAlgn="ctr">
              <a:spcBef>
                <a:spcPts val="0"/>
              </a:spcBef>
              <a:spcAft>
                <a:spcPts val="0"/>
              </a:spcAft>
            </a:pPr>
            <a:r>
              <a:rPr lang="en-US" sz="1600" b="1" dirty="0">
                <a:solidFill>
                  <a:schemeClr val="bg1"/>
                </a:solidFill>
              </a:rPr>
              <a:t>Layer 1 (infrastructure)</a:t>
            </a:r>
          </a:p>
        </p:txBody>
      </p:sp>
      <p:sp>
        <p:nvSpPr>
          <p:cNvPr id="15" name="圆角矩形 75">
            <a:extLst>
              <a:ext uri="{FF2B5EF4-FFF2-40B4-BE49-F238E27FC236}">
                <a16:creationId xmlns="" xmlns:a14="http://schemas.microsoft.com/office/drawing/2010/main" xmlns:p14="http://schemas.microsoft.com/office/powerpoint/2010/main" xmlns:a16="http://schemas.microsoft.com/office/drawing/2014/main" id="{ECB46436-0F9A-4E8F-873B-1EBF686C01B8}"/>
              </a:ext>
            </a:extLst>
          </p:cNvPr>
          <p:cNvSpPr/>
          <p:nvPr/>
        </p:nvSpPr>
        <p:spPr>
          <a:xfrm>
            <a:off x="6298947" y="2965601"/>
            <a:ext cx="5186384" cy="396000"/>
          </a:xfrm>
          <a:prstGeom prst="roundRect">
            <a:avLst>
              <a:gd name="adj" fmla="val 0"/>
            </a:avLst>
          </a:prstGeom>
          <a:solidFill>
            <a:srgbClr val="00B0F0"/>
          </a:solidFill>
        </p:spPr>
        <p:txBody>
          <a:bodyPr wrap="square" rtlCol="0" anchor="ctr" anchorCtr="0">
            <a:noAutofit/>
          </a:bodyPr>
          <a:lstStyle/>
          <a:p>
            <a:pPr algn="ctr" fontAlgn="ctr">
              <a:spcBef>
                <a:spcPts val="0"/>
              </a:spcBef>
              <a:spcAft>
                <a:spcPts val="0"/>
              </a:spcAft>
            </a:pPr>
            <a:r>
              <a:rPr lang="en-US" sz="1600" b="1" dirty="0">
                <a:solidFill>
                  <a:schemeClr val="bg1"/>
                </a:solidFill>
              </a:rPr>
              <a:t>Layer 2 (ICT equipment)</a:t>
            </a:r>
          </a:p>
        </p:txBody>
      </p:sp>
      <p:pic>
        <p:nvPicPr>
          <p:cNvPr id="16" name="图片 15" descr="通用服务器-蓝.png">
            <a:extLst>
              <a:ext uri="{FF2B5EF4-FFF2-40B4-BE49-F238E27FC236}">
                <a16:creationId xmlns="" xmlns:a14="http://schemas.microsoft.com/office/drawing/2010/main" xmlns:p14="http://schemas.microsoft.com/office/powerpoint/2010/main" xmlns:a16="http://schemas.microsoft.com/office/drawing/2014/main" id="{C8075ED8-12B4-45D5-B336-6F70DB1C06E2}"/>
              </a:ext>
            </a:extLst>
          </p:cNvPr>
          <p:cNvPicPr>
            <a:picLocks noChangeAspect="1"/>
          </p:cNvPicPr>
          <p:nvPr/>
        </p:nvPicPr>
        <p:blipFill>
          <a:blip r:embed="rId4" cstate="print"/>
          <a:stretch>
            <a:fillRect/>
          </a:stretch>
        </p:blipFill>
        <p:spPr>
          <a:xfrm>
            <a:off x="8471132" y="4830421"/>
            <a:ext cx="540000" cy="441818"/>
          </a:xfrm>
          <a:prstGeom prst="rect">
            <a:avLst/>
          </a:prstGeom>
        </p:spPr>
      </p:pic>
      <p:pic>
        <p:nvPicPr>
          <p:cNvPr id="17" name="图片 16" descr="通用服务器-蓝.png">
            <a:extLst>
              <a:ext uri="{FF2B5EF4-FFF2-40B4-BE49-F238E27FC236}">
                <a16:creationId xmlns="" xmlns:a14="http://schemas.microsoft.com/office/drawing/2010/main" xmlns:p14="http://schemas.microsoft.com/office/powerpoint/2010/main" xmlns:a16="http://schemas.microsoft.com/office/drawing/2014/main" id="{6B473165-4746-4F4D-8164-B70D0CDC4AA8}"/>
              </a:ext>
            </a:extLst>
          </p:cNvPr>
          <p:cNvPicPr>
            <a:picLocks noChangeAspect="1"/>
          </p:cNvPicPr>
          <p:nvPr/>
        </p:nvPicPr>
        <p:blipFill>
          <a:blip r:embed="rId4" cstate="print"/>
          <a:stretch>
            <a:fillRect/>
          </a:stretch>
        </p:blipFill>
        <p:spPr>
          <a:xfrm>
            <a:off x="9140489" y="4830421"/>
            <a:ext cx="540000" cy="441818"/>
          </a:xfrm>
          <a:prstGeom prst="rect">
            <a:avLst/>
          </a:prstGeom>
        </p:spPr>
      </p:pic>
      <p:pic>
        <p:nvPicPr>
          <p:cNvPr id="18" name="图片 17" descr="通用服务器-蓝.png">
            <a:extLst>
              <a:ext uri="{FF2B5EF4-FFF2-40B4-BE49-F238E27FC236}">
                <a16:creationId xmlns="" xmlns:a14="http://schemas.microsoft.com/office/drawing/2010/main" xmlns:p14="http://schemas.microsoft.com/office/powerpoint/2010/main" xmlns:a16="http://schemas.microsoft.com/office/drawing/2014/main" id="{C401BC2F-6DFD-4F91-B928-1AE4E841072E}"/>
              </a:ext>
            </a:extLst>
          </p:cNvPr>
          <p:cNvPicPr>
            <a:picLocks noChangeAspect="1"/>
          </p:cNvPicPr>
          <p:nvPr/>
        </p:nvPicPr>
        <p:blipFill>
          <a:blip r:embed="rId4" cstate="print"/>
          <a:stretch>
            <a:fillRect/>
          </a:stretch>
        </p:blipFill>
        <p:spPr>
          <a:xfrm>
            <a:off x="9826468" y="4830421"/>
            <a:ext cx="540000" cy="441818"/>
          </a:xfrm>
          <a:prstGeom prst="rect">
            <a:avLst/>
          </a:prstGeom>
        </p:spPr>
      </p:pic>
      <p:pic>
        <p:nvPicPr>
          <p:cNvPr id="19" name="图片 18" descr="通用服务器-蓝.png">
            <a:extLst>
              <a:ext uri="{FF2B5EF4-FFF2-40B4-BE49-F238E27FC236}">
                <a16:creationId xmlns="" xmlns:a14="http://schemas.microsoft.com/office/drawing/2010/main" xmlns:p14="http://schemas.microsoft.com/office/powerpoint/2010/main" xmlns:a16="http://schemas.microsoft.com/office/drawing/2014/main" id="{7BCC7802-D139-405E-869B-5A189F811E8C}"/>
              </a:ext>
            </a:extLst>
          </p:cNvPr>
          <p:cNvPicPr>
            <a:picLocks noChangeAspect="1"/>
          </p:cNvPicPr>
          <p:nvPr/>
        </p:nvPicPr>
        <p:blipFill>
          <a:blip r:embed="rId4" cstate="print"/>
          <a:stretch>
            <a:fillRect/>
          </a:stretch>
        </p:blipFill>
        <p:spPr>
          <a:xfrm>
            <a:off x="7801775" y="4830421"/>
            <a:ext cx="540000" cy="441818"/>
          </a:xfrm>
          <a:prstGeom prst="rect">
            <a:avLst/>
          </a:prstGeom>
        </p:spPr>
      </p:pic>
      <p:sp>
        <p:nvSpPr>
          <p:cNvPr id="20" name="云形 19">
            <a:extLst>
              <a:ext uri="{FF2B5EF4-FFF2-40B4-BE49-F238E27FC236}">
                <a16:creationId xmlns="" xmlns:a14="http://schemas.microsoft.com/office/drawing/2010/main" xmlns:p14="http://schemas.microsoft.com/office/powerpoint/2010/main" xmlns:a16="http://schemas.microsoft.com/office/drawing/2014/main" id="{15D2B2A5-9BF3-496A-8CB0-790E349231AD}"/>
              </a:ext>
            </a:extLst>
          </p:cNvPr>
          <p:cNvSpPr/>
          <p:nvPr/>
        </p:nvSpPr>
        <p:spPr>
          <a:xfrm>
            <a:off x="7115758" y="3922003"/>
            <a:ext cx="3682757" cy="726253"/>
          </a:xfrm>
          <a:prstGeom prst="cloud">
            <a:avLst/>
          </a:prstGeom>
          <a:solidFill>
            <a:srgbClr val="CCECFF"/>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endParaRPr>
          </a:p>
        </p:txBody>
      </p:sp>
      <p:sp>
        <p:nvSpPr>
          <p:cNvPr id="21" name="文本框 20">
            <a:extLst>
              <a:ext uri="{FF2B5EF4-FFF2-40B4-BE49-F238E27FC236}">
                <a16:creationId xmlns="" xmlns:a14="http://schemas.microsoft.com/office/drawing/2010/main" xmlns:p14="http://schemas.microsoft.com/office/powerpoint/2010/main" xmlns:a16="http://schemas.microsoft.com/office/drawing/2014/main" id="{4CE12035-5F5A-46A8-9789-5DF9C2CB6689}"/>
              </a:ext>
            </a:extLst>
          </p:cNvPr>
          <p:cNvSpPr txBox="1"/>
          <p:nvPr/>
        </p:nvSpPr>
        <p:spPr>
          <a:xfrm>
            <a:off x="8624903" y="4001811"/>
            <a:ext cx="767343" cy="323165"/>
          </a:xfrm>
          <a:prstGeom prst="rect">
            <a:avLst/>
          </a:prstGeom>
          <a:noFill/>
        </p:spPr>
        <p:txBody>
          <a:bodyPr wrap="square" rtlCol="0">
            <a:noAutofit/>
          </a:bodyPr>
          <a:lstStyle/>
          <a:p>
            <a:pPr algn="ctr" defTabSz="1165736" fontAlgn="ctr"/>
            <a:r>
              <a:rPr lang="en-US" sz="1200" dirty="0"/>
              <a:t>DCN</a:t>
            </a:r>
            <a:endParaRPr lang="en-US" altLang="zh-CN" sz="1200" dirty="0"/>
          </a:p>
        </p:txBody>
      </p:sp>
      <p:cxnSp>
        <p:nvCxnSpPr>
          <p:cNvPr id="22" name="直接连接符 21">
            <a:extLst>
              <a:ext uri="{FF2B5EF4-FFF2-40B4-BE49-F238E27FC236}">
                <a16:creationId xmlns="" xmlns:a14="http://schemas.microsoft.com/office/drawing/2010/main" xmlns:p14="http://schemas.microsoft.com/office/powerpoint/2010/main" xmlns:a16="http://schemas.microsoft.com/office/drawing/2014/main" id="{2A57DC55-5F70-41F9-AE03-85D34546CE2D}"/>
              </a:ext>
            </a:extLst>
          </p:cNvPr>
          <p:cNvCxnSpPr/>
          <p:nvPr/>
        </p:nvCxnSpPr>
        <p:spPr bwMode="auto">
          <a:xfrm>
            <a:off x="7801775" y="4658027"/>
            <a:ext cx="2564693" cy="0"/>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3" name="直接连接符 22">
            <a:extLst>
              <a:ext uri="{FF2B5EF4-FFF2-40B4-BE49-F238E27FC236}">
                <a16:creationId xmlns="" xmlns:a14="http://schemas.microsoft.com/office/drawing/2010/main" xmlns:p14="http://schemas.microsoft.com/office/powerpoint/2010/main" xmlns:a16="http://schemas.microsoft.com/office/drawing/2014/main" id="{293D0D4B-9900-451C-834C-2B1A2080161D}"/>
              </a:ext>
            </a:extLst>
          </p:cNvPr>
          <p:cNvCxnSpPr/>
          <p:nvPr/>
        </p:nvCxnSpPr>
        <p:spPr bwMode="auto">
          <a:xfrm>
            <a:off x="8064308" y="4651391"/>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4" name="直接连接符 23">
            <a:extLst>
              <a:ext uri="{FF2B5EF4-FFF2-40B4-BE49-F238E27FC236}">
                <a16:creationId xmlns="" xmlns:a14="http://schemas.microsoft.com/office/drawing/2010/main" xmlns:p14="http://schemas.microsoft.com/office/powerpoint/2010/main" xmlns:a16="http://schemas.microsoft.com/office/drawing/2014/main" id="{5BA7BD62-19E8-4311-A42C-6664545D0933}"/>
              </a:ext>
            </a:extLst>
          </p:cNvPr>
          <p:cNvCxnSpPr/>
          <p:nvPr/>
        </p:nvCxnSpPr>
        <p:spPr bwMode="auto">
          <a:xfrm>
            <a:off x="8746288" y="4651391"/>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5" name="直接连接符 24">
            <a:extLst>
              <a:ext uri="{FF2B5EF4-FFF2-40B4-BE49-F238E27FC236}">
                <a16:creationId xmlns="" xmlns:a14="http://schemas.microsoft.com/office/drawing/2010/main" xmlns:p14="http://schemas.microsoft.com/office/powerpoint/2010/main" xmlns:a16="http://schemas.microsoft.com/office/drawing/2014/main" id="{CA32DE42-DC11-4D55-BF40-4406813396DA}"/>
              </a:ext>
            </a:extLst>
          </p:cNvPr>
          <p:cNvCxnSpPr/>
          <p:nvPr/>
        </p:nvCxnSpPr>
        <p:spPr bwMode="auto">
          <a:xfrm>
            <a:off x="9430364" y="4651391"/>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6" name="直接连接符 25">
            <a:extLst>
              <a:ext uri="{FF2B5EF4-FFF2-40B4-BE49-F238E27FC236}">
                <a16:creationId xmlns="" xmlns:a14="http://schemas.microsoft.com/office/drawing/2010/main" xmlns:p14="http://schemas.microsoft.com/office/powerpoint/2010/main" xmlns:a16="http://schemas.microsoft.com/office/drawing/2014/main" id="{E4796E45-7415-4CD7-9E92-239179450DEE}"/>
              </a:ext>
            </a:extLst>
          </p:cNvPr>
          <p:cNvCxnSpPr/>
          <p:nvPr/>
        </p:nvCxnSpPr>
        <p:spPr bwMode="auto">
          <a:xfrm>
            <a:off x="10114440" y="4651391"/>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7" name="直接连接符 26">
            <a:extLst>
              <a:ext uri="{FF2B5EF4-FFF2-40B4-BE49-F238E27FC236}">
                <a16:creationId xmlns="" xmlns:a14="http://schemas.microsoft.com/office/drawing/2010/main" xmlns:p14="http://schemas.microsoft.com/office/powerpoint/2010/main" xmlns:a16="http://schemas.microsoft.com/office/drawing/2014/main" id="{169B98F7-BE98-4B34-89BC-EACD7DB8DEB5}"/>
              </a:ext>
            </a:extLst>
          </p:cNvPr>
          <p:cNvCxnSpPr/>
          <p:nvPr/>
        </p:nvCxnSpPr>
        <p:spPr bwMode="auto">
          <a:xfrm>
            <a:off x="8064308" y="5272239"/>
            <a:ext cx="0" cy="178135"/>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cxnSp>
        <p:nvCxnSpPr>
          <p:cNvPr id="28" name="直接连接符 27">
            <a:extLst>
              <a:ext uri="{FF2B5EF4-FFF2-40B4-BE49-F238E27FC236}">
                <a16:creationId xmlns="" xmlns:a14="http://schemas.microsoft.com/office/drawing/2010/main" xmlns:p14="http://schemas.microsoft.com/office/powerpoint/2010/main" xmlns:a16="http://schemas.microsoft.com/office/drawing/2014/main" id="{F28C05F5-8F5E-4C46-A2CD-E0F7F3AE8E0B}"/>
              </a:ext>
            </a:extLst>
          </p:cNvPr>
          <p:cNvCxnSpPr/>
          <p:nvPr/>
        </p:nvCxnSpPr>
        <p:spPr bwMode="auto">
          <a:xfrm>
            <a:off x="8746288" y="5272239"/>
            <a:ext cx="0" cy="108012"/>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cxnSp>
        <p:nvCxnSpPr>
          <p:cNvPr id="29" name="直接连接符 28">
            <a:extLst>
              <a:ext uri="{FF2B5EF4-FFF2-40B4-BE49-F238E27FC236}">
                <a16:creationId xmlns="" xmlns:a14="http://schemas.microsoft.com/office/drawing/2010/main" xmlns:p14="http://schemas.microsoft.com/office/powerpoint/2010/main" xmlns:a16="http://schemas.microsoft.com/office/drawing/2014/main" id="{738CEAD3-7D96-4E0D-B09D-AC457A98CB86}"/>
              </a:ext>
            </a:extLst>
          </p:cNvPr>
          <p:cNvCxnSpPr/>
          <p:nvPr/>
        </p:nvCxnSpPr>
        <p:spPr bwMode="auto">
          <a:xfrm>
            <a:off x="9406078" y="5272239"/>
            <a:ext cx="0" cy="108012"/>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cxnSp>
        <p:nvCxnSpPr>
          <p:cNvPr id="30" name="直接连接符 29">
            <a:extLst>
              <a:ext uri="{FF2B5EF4-FFF2-40B4-BE49-F238E27FC236}">
                <a16:creationId xmlns="" xmlns:a14="http://schemas.microsoft.com/office/drawing/2010/main" xmlns:p14="http://schemas.microsoft.com/office/powerpoint/2010/main" xmlns:a16="http://schemas.microsoft.com/office/drawing/2014/main" id="{7CED1757-ABC6-4602-B818-17E2819C2338}"/>
              </a:ext>
            </a:extLst>
          </p:cNvPr>
          <p:cNvCxnSpPr/>
          <p:nvPr/>
        </p:nvCxnSpPr>
        <p:spPr bwMode="auto">
          <a:xfrm>
            <a:off x="10114440" y="5272239"/>
            <a:ext cx="0" cy="108012"/>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sp>
        <p:nvSpPr>
          <p:cNvPr id="31" name="文本框 30">
            <a:extLst>
              <a:ext uri="{FF2B5EF4-FFF2-40B4-BE49-F238E27FC236}">
                <a16:creationId xmlns="" xmlns:a14="http://schemas.microsoft.com/office/drawing/2010/main" xmlns:p14="http://schemas.microsoft.com/office/powerpoint/2010/main" xmlns:a16="http://schemas.microsoft.com/office/drawing/2014/main" id="{624CB2EE-D9B2-4EBC-8FBC-13CDB58987AD}"/>
              </a:ext>
            </a:extLst>
          </p:cNvPr>
          <p:cNvSpPr txBox="1"/>
          <p:nvPr/>
        </p:nvSpPr>
        <p:spPr>
          <a:xfrm>
            <a:off x="10221516" y="4889747"/>
            <a:ext cx="1153995" cy="323165"/>
          </a:xfrm>
          <a:prstGeom prst="rect">
            <a:avLst/>
          </a:prstGeom>
          <a:noFill/>
        </p:spPr>
        <p:txBody>
          <a:bodyPr wrap="square" rtlCol="0">
            <a:noAutofit/>
          </a:bodyPr>
          <a:lstStyle/>
          <a:p>
            <a:pPr algn="ctr" defTabSz="1165736" fontAlgn="ctr"/>
            <a:r>
              <a:rPr lang="en-US" sz="1200" dirty="0"/>
              <a:t>Server</a:t>
            </a:r>
            <a:endParaRPr lang="en-US" altLang="zh-CN" sz="1200" dirty="0"/>
          </a:p>
        </p:txBody>
      </p:sp>
      <p:pic>
        <p:nvPicPr>
          <p:cNvPr id="32" name="图片 31" descr="TOR交换机-蓝.png">
            <a:extLst>
              <a:ext uri="{FF2B5EF4-FFF2-40B4-BE49-F238E27FC236}">
                <a16:creationId xmlns="" xmlns:a14="http://schemas.microsoft.com/office/drawing/2010/main" xmlns:p14="http://schemas.microsoft.com/office/powerpoint/2010/main" xmlns:a16="http://schemas.microsoft.com/office/drawing/2014/main" id="{DDA6735D-334F-4DD5-9265-A8E1611E775B}"/>
              </a:ext>
            </a:extLst>
          </p:cNvPr>
          <p:cNvPicPr>
            <a:picLocks noChangeAspect="1"/>
          </p:cNvPicPr>
          <p:nvPr/>
        </p:nvPicPr>
        <p:blipFill>
          <a:blip r:embed="rId5" cstate="print"/>
          <a:stretch>
            <a:fillRect/>
          </a:stretch>
        </p:blipFill>
        <p:spPr>
          <a:xfrm>
            <a:off x="9784953" y="4324695"/>
            <a:ext cx="329487" cy="269580"/>
          </a:xfrm>
          <a:prstGeom prst="rect">
            <a:avLst/>
          </a:prstGeom>
        </p:spPr>
      </p:pic>
      <p:pic>
        <p:nvPicPr>
          <p:cNvPr id="33" name="图片 32" descr="TOR交换机-蓝.png">
            <a:extLst>
              <a:ext uri="{FF2B5EF4-FFF2-40B4-BE49-F238E27FC236}">
                <a16:creationId xmlns="" xmlns:a14="http://schemas.microsoft.com/office/drawing/2010/main" xmlns:p14="http://schemas.microsoft.com/office/powerpoint/2010/main" xmlns:a16="http://schemas.microsoft.com/office/drawing/2014/main" id="{C49F9517-1B4D-4B02-97EF-C5F05CC877B7}"/>
              </a:ext>
            </a:extLst>
          </p:cNvPr>
          <p:cNvPicPr>
            <a:picLocks noChangeAspect="1"/>
          </p:cNvPicPr>
          <p:nvPr/>
        </p:nvPicPr>
        <p:blipFill>
          <a:blip r:embed="rId5" cstate="print"/>
          <a:stretch>
            <a:fillRect/>
          </a:stretch>
        </p:blipFill>
        <p:spPr>
          <a:xfrm>
            <a:off x="8833570" y="4335787"/>
            <a:ext cx="329487" cy="269580"/>
          </a:xfrm>
          <a:prstGeom prst="rect">
            <a:avLst/>
          </a:prstGeom>
        </p:spPr>
      </p:pic>
      <p:pic>
        <p:nvPicPr>
          <p:cNvPr id="34" name="图片 33" descr="CE12800交换机-蓝.png">
            <a:extLst>
              <a:ext uri="{FF2B5EF4-FFF2-40B4-BE49-F238E27FC236}">
                <a16:creationId xmlns="" xmlns:a14="http://schemas.microsoft.com/office/drawing/2010/main" xmlns:p14="http://schemas.microsoft.com/office/powerpoint/2010/main" xmlns:a16="http://schemas.microsoft.com/office/drawing/2014/main" id="{9F27DCE0-50FC-4C9E-9A59-3A737740856F}"/>
              </a:ext>
            </a:extLst>
          </p:cNvPr>
          <p:cNvPicPr>
            <a:picLocks noChangeAspect="1"/>
          </p:cNvPicPr>
          <p:nvPr/>
        </p:nvPicPr>
        <p:blipFill>
          <a:blip r:embed="rId6" cstate="print"/>
          <a:stretch>
            <a:fillRect/>
          </a:stretch>
        </p:blipFill>
        <p:spPr>
          <a:xfrm>
            <a:off x="8245812" y="4064765"/>
            <a:ext cx="328691" cy="268929"/>
          </a:xfrm>
          <a:prstGeom prst="rect">
            <a:avLst/>
          </a:prstGeom>
        </p:spPr>
      </p:pic>
      <p:pic>
        <p:nvPicPr>
          <p:cNvPr id="35" name="图片 34" descr="CE12800交换机-蓝.png">
            <a:extLst>
              <a:ext uri="{FF2B5EF4-FFF2-40B4-BE49-F238E27FC236}">
                <a16:creationId xmlns="" xmlns:a14="http://schemas.microsoft.com/office/drawing/2010/main" xmlns:p14="http://schemas.microsoft.com/office/powerpoint/2010/main" xmlns:a16="http://schemas.microsoft.com/office/drawing/2014/main" id="{9678400C-8546-4C1D-AE61-F47B5725A4F8}"/>
              </a:ext>
            </a:extLst>
          </p:cNvPr>
          <p:cNvPicPr>
            <a:picLocks noChangeAspect="1"/>
          </p:cNvPicPr>
          <p:nvPr/>
        </p:nvPicPr>
        <p:blipFill>
          <a:blip r:embed="rId6" cstate="print"/>
          <a:stretch>
            <a:fillRect/>
          </a:stretch>
        </p:blipFill>
        <p:spPr>
          <a:xfrm>
            <a:off x="9384723" y="4055310"/>
            <a:ext cx="328691" cy="268929"/>
          </a:xfrm>
          <a:prstGeom prst="rect">
            <a:avLst/>
          </a:prstGeom>
        </p:spPr>
      </p:pic>
      <p:pic>
        <p:nvPicPr>
          <p:cNvPr id="36" name="图片 35" descr="TOR交换机-蓝.png">
            <a:extLst>
              <a:ext uri="{FF2B5EF4-FFF2-40B4-BE49-F238E27FC236}">
                <a16:creationId xmlns="" xmlns:a14="http://schemas.microsoft.com/office/drawing/2010/main" xmlns:p14="http://schemas.microsoft.com/office/powerpoint/2010/main" xmlns:a16="http://schemas.microsoft.com/office/drawing/2014/main" id="{CF2F1BFC-49ED-45BA-B517-86BEDE512BFD}"/>
              </a:ext>
            </a:extLst>
          </p:cNvPr>
          <p:cNvPicPr>
            <a:picLocks noChangeAspect="1"/>
          </p:cNvPicPr>
          <p:nvPr/>
        </p:nvPicPr>
        <p:blipFill>
          <a:blip r:embed="rId5" cstate="print"/>
          <a:stretch>
            <a:fillRect/>
          </a:stretch>
        </p:blipFill>
        <p:spPr>
          <a:xfrm>
            <a:off x="7801775" y="4335787"/>
            <a:ext cx="329487" cy="269580"/>
          </a:xfrm>
          <a:prstGeom prst="rect">
            <a:avLst/>
          </a:prstGeom>
        </p:spPr>
      </p:pic>
      <p:sp>
        <p:nvSpPr>
          <p:cNvPr id="37" name="云形 36">
            <a:extLst>
              <a:ext uri="{FF2B5EF4-FFF2-40B4-BE49-F238E27FC236}">
                <a16:creationId xmlns="" xmlns:a14="http://schemas.microsoft.com/office/drawing/2010/main" xmlns:p14="http://schemas.microsoft.com/office/powerpoint/2010/main" xmlns:a16="http://schemas.microsoft.com/office/drawing/2014/main" id="{C6A5A5C5-F9EB-4C1B-9D03-31AF4AD6603E}"/>
              </a:ext>
            </a:extLst>
          </p:cNvPr>
          <p:cNvSpPr/>
          <p:nvPr/>
        </p:nvSpPr>
        <p:spPr>
          <a:xfrm>
            <a:off x="7198115" y="5380251"/>
            <a:ext cx="3600399" cy="724901"/>
          </a:xfrm>
          <a:prstGeom prst="cloud">
            <a:avLst/>
          </a:prstGeom>
          <a:solidFill>
            <a:schemeClr val="bg1">
              <a:lumMod val="85000"/>
              <a:alpha val="81000"/>
            </a:schemeClr>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endParaRPr>
          </a:p>
        </p:txBody>
      </p:sp>
      <p:sp>
        <p:nvSpPr>
          <p:cNvPr id="38" name="文本框 37">
            <a:extLst>
              <a:ext uri="{FF2B5EF4-FFF2-40B4-BE49-F238E27FC236}">
                <a16:creationId xmlns="" xmlns:a14="http://schemas.microsoft.com/office/drawing/2010/main" xmlns:p14="http://schemas.microsoft.com/office/powerpoint/2010/main" xmlns:a16="http://schemas.microsoft.com/office/drawing/2014/main" id="{E41738E2-A989-4D74-B83B-2905FE48F423}"/>
              </a:ext>
            </a:extLst>
          </p:cNvPr>
          <p:cNvSpPr txBox="1"/>
          <p:nvPr/>
        </p:nvSpPr>
        <p:spPr>
          <a:xfrm>
            <a:off x="8471132" y="5581119"/>
            <a:ext cx="1010015" cy="323165"/>
          </a:xfrm>
          <a:prstGeom prst="rect">
            <a:avLst/>
          </a:prstGeom>
          <a:noFill/>
        </p:spPr>
        <p:txBody>
          <a:bodyPr wrap="square" rtlCol="0">
            <a:noAutofit/>
          </a:bodyPr>
          <a:lstStyle/>
          <a:p>
            <a:pPr algn="ctr" defTabSz="1165736" fontAlgn="ctr"/>
            <a:r>
              <a:rPr lang="en-US" sz="1200" dirty="0"/>
              <a:t>SAN</a:t>
            </a:r>
            <a:endParaRPr lang="en-US" altLang="zh-CN" sz="1200" dirty="0"/>
          </a:p>
        </p:txBody>
      </p:sp>
      <p:sp>
        <p:nvSpPr>
          <p:cNvPr id="39" name="矩形 38">
            <a:extLst>
              <a:ext uri="{FF2B5EF4-FFF2-40B4-BE49-F238E27FC236}">
                <a16:creationId xmlns="" xmlns:a14="http://schemas.microsoft.com/office/drawing/2010/main" xmlns:p14="http://schemas.microsoft.com/office/powerpoint/2010/main" xmlns:a16="http://schemas.microsoft.com/office/drawing/2014/main" id="{A9F8C97D-19B4-433C-A751-91F2E85330A7}"/>
              </a:ext>
            </a:extLst>
          </p:cNvPr>
          <p:cNvSpPr/>
          <p:nvPr/>
        </p:nvSpPr>
        <p:spPr>
          <a:xfrm>
            <a:off x="7115758" y="3922003"/>
            <a:ext cx="3682756" cy="823382"/>
          </a:xfrm>
          <a:prstGeom prst="rect">
            <a:avLst/>
          </a:prstGeom>
          <a:noFill/>
          <a:ln w="19050">
            <a:solidFill>
              <a:srgbClr val="C00000"/>
            </a:solidFill>
            <a:prstDash val="dash"/>
            <a:tailEnd type="triangle"/>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endParaRPr>
          </a:p>
        </p:txBody>
      </p:sp>
      <p:pic>
        <p:nvPicPr>
          <p:cNvPr id="40" name="Picture 464" descr="图片155">
            <a:extLst>
              <a:ext uri="{FF2B5EF4-FFF2-40B4-BE49-F238E27FC236}">
                <a16:creationId xmlns="" xmlns:a14="http://schemas.microsoft.com/office/drawing/2010/main" xmlns:p14="http://schemas.microsoft.com/office/powerpoint/2010/main" xmlns:a16="http://schemas.microsoft.com/office/drawing/2014/main" id="{65A461F2-9961-4F7B-A54F-825E3C9EC0D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52363" y="5951359"/>
            <a:ext cx="309671" cy="3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64" descr="图片155">
            <a:extLst>
              <a:ext uri="{FF2B5EF4-FFF2-40B4-BE49-F238E27FC236}">
                <a16:creationId xmlns="" xmlns:a14="http://schemas.microsoft.com/office/drawing/2010/main" xmlns:p14="http://schemas.microsoft.com/office/powerpoint/2010/main" xmlns:a16="http://schemas.microsoft.com/office/drawing/2014/main" id="{85474CB6-B141-4C74-A9D5-3EE86278183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42518" y="5963279"/>
            <a:ext cx="309671" cy="3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64" descr="图片155">
            <a:extLst>
              <a:ext uri="{FF2B5EF4-FFF2-40B4-BE49-F238E27FC236}">
                <a16:creationId xmlns="" xmlns:a14="http://schemas.microsoft.com/office/drawing/2010/main" xmlns:p14="http://schemas.microsoft.com/office/powerpoint/2010/main" xmlns:a16="http://schemas.microsoft.com/office/drawing/2014/main" id="{785FD438-0B71-40A5-A5B2-B441D576D92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85462" y="5959175"/>
            <a:ext cx="309671" cy="3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矩形 42">
            <a:extLst>
              <a:ext uri="{FF2B5EF4-FFF2-40B4-BE49-F238E27FC236}">
                <a16:creationId xmlns="" xmlns:a14="http://schemas.microsoft.com/office/drawing/2010/main" xmlns:p14="http://schemas.microsoft.com/office/powerpoint/2010/main" xmlns:a16="http://schemas.microsoft.com/office/drawing/2014/main" id="{AA351BFF-9C71-4190-B94C-DC88DE48CAED}"/>
              </a:ext>
            </a:extLst>
          </p:cNvPr>
          <p:cNvSpPr/>
          <p:nvPr/>
        </p:nvSpPr>
        <p:spPr>
          <a:xfrm>
            <a:off x="7115758" y="5331235"/>
            <a:ext cx="3682756" cy="940702"/>
          </a:xfrm>
          <a:prstGeom prst="rect">
            <a:avLst/>
          </a:prstGeom>
          <a:noFill/>
          <a:ln w="19050">
            <a:solidFill>
              <a:schemeClr val="bg1">
                <a:lumMod val="75000"/>
              </a:schemeClr>
            </a:solidFill>
            <a:prstDash val="dash"/>
            <a:tailEnd type="triangle"/>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endParaRPr>
          </a:p>
        </p:txBody>
      </p:sp>
      <p:sp>
        <p:nvSpPr>
          <p:cNvPr id="44" name="矩形 43">
            <a:extLst>
              <a:ext uri="{FF2B5EF4-FFF2-40B4-BE49-F238E27FC236}">
                <a16:creationId xmlns="" xmlns:a14="http://schemas.microsoft.com/office/drawing/2010/main" xmlns:p14="http://schemas.microsoft.com/office/powerpoint/2010/main" xmlns:a16="http://schemas.microsoft.com/office/drawing/2014/main" id="{D64C2C05-BD51-4500-9B52-2FFD0151A3D3}"/>
              </a:ext>
            </a:extLst>
          </p:cNvPr>
          <p:cNvSpPr/>
          <p:nvPr/>
        </p:nvSpPr>
        <p:spPr>
          <a:xfrm>
            <a:off x="7858720" y="3484330"/>
            <a:ext cx="838691" cy="307777"/>
          </a:xfrm>
          <a:prstGeom prst="rect">
            <a:avLst/>
          </a:prstGeom>
        </p:spPr>
        <p:txBody>
          <a:bodyPr wrap="none">
            <a:noAutofit/>
          </a:bodyPr>
          <a:lstStyle/>
          <a:p>
            <a:pPr fontAlgn="ctr"/>
            <a:r>
              <a:rPr lang="en-US" sz="1200" dirty="0"/>
              <a:t>Campus</a:t>
            </a:r>
          </a:p>
        </p:txBody>
      </p:sp>
      <p:pic>
        <p:nvPicPr>
          <p:cNvPr id="45" name="图片 44">
            <a:extLst>
              <a:ext uri="{FF2B5EF4-FFF2-40B4-BE49-F238E27FC236}">
                <a16:creationId xmlns="" xmlns:a14="http://schemas.microsoft.com/office/drawing/2010/main" xmlns:p14="http://schemas.microsoft.com/office/powerpoint/2010/main" xmlns:a16="http://schemas.microsoft.com/office/drawing/2014/main" id="{F7FBB643-9D36-4E22-B279-4A63EBB0327C}"/>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7249971" y="3485807"/>
            <a:ext cx="257755" cy="251274"/>
          </a:xfrm>
          <a:prstGeom prst="rect">
            <a:avLst/>
          </a:prstGeom>
        </p:spPr>
      </p:pic>
      <p:pic>
        <p:nvPicPr>
          <p:cNvPr id="46" name="图片 45">
            <a:extLst>
              <a:ext uri="{FF2B5EF4-FFF2-40B4-BE49-F238E27FC236}">
                <a16:creationId xmlns="" xmlns:a14="http://schemas.microsoft.com/office/drawing/2010/main" xmlns:p14="http://schemas.microsoft.com/office/powerpoint/2010/main" xmlns:a16="http://schemas.microsoft.com/office/drawing/2014/main" id="{2802FE7A-38A2-4724-BB0A-D31DCD03FEB0}"/>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8711215" y="3501243"/>
            <a:ext cx="281679" cy="230977"/>
          </a:xfrm>
          <a:prstGeom prst="rect">
            <a:avLst/>
          </a:prstGeom>
        </p:spPr>
      </p:pic>
      <p:sp>
        <p:nvSpPr>
          <p:cNvPr id="47" name="矩形 46">
            <a:extLst>
              <a:ext uri="{FF2B5EF4-FFF2-40B4-BE49-F238E27FC236}">
                <a16:creationId xmlns="" xmlns:a14="http://schemas.microsoft.com/office/drawing/2010/main" xmlns:p14="http://schemas.microsoft.com/office/powerpoint/2010/main" xmlns:a16="http://schemas.microsoft.com/office/drawing/2014/main" id="{E886A224-E7B9-41FB-B79D-F989E6AB0EE3}"/>
              </a:ext>
            </a:extLst>
          </p:cNvPr>
          <p:cNvSpPr/>
          <p:nvPr/>
        </p:nvSpPr>
        <p:spPr>
          <a:xfrm>
            <a:off x="9002636" y="3491614"/>
            <a:ext cx="832279" cy="307777"/>
          </a:xfrm>
          <a:prstGeom prst="rect">
            <a:avLst/>
          </a:prstGeom>
        </p:spPr>
        <p:txBody>
          <a:bodyPr wrap="none">
            <a:noAutofit/>
          </a:bodyPr>
          <a:lstStyle/>
          <a:p>
            <a:pPr fontAlgn="ctr"/>
            <a:r>
              <a:rPr lang="en-US" sz="1200" dirty="0"/>
              <a:t>Internet</a:t>
            </a:r>
          </a:p>
        </p:txBody>
      </p:sp>
      <p:pic>
        <p:nvPicPr>
          <p:cNvPr id="48" name="图片 47">
            <a:extLst>
              <a:ext uri="{FF2B5EF4-FFF2-40B4-BE49-F238E27FC236}">
                <a16:creationId xmlns="" xmlns:a14="http://schemas.microsoft.com/office/drawing/2010/main" xmlns:p14="http://schemas.microsoft.com/office/powerpoint/2010/main" xmlns:a16="http://schemas.microsoft.com/office/drawing/2014/main" id="{26CC3C57-FC2C-4B02-8E41-E37C6F2310D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72900" y="4001811"/>
            <a:ext cx="218393" cy="178829"/>
          </a:xfrm>
          <a:prstGeom prst="rect">
            <a:avLst/>
          </a:prstGeom>
        </p:spPr>
      </p:pic>
      <p:pic>
        <p:nvPicPr>
          <p:cNvPr id="49" name="图片 48">
            <a:extLst>
              <a:ext uri="{FF2B5EF4-FFF2-40B4-BE49-F238E27FC236}">
                <a16:creationId xmlns="" xmlns:a14="http://schemas.microsoft.com/office/drawing/2010/main" xmlns:p14="http://schemas.microsoft.com/office/powerpoint/2010/main" xmlns:a16="http://schemas.microsoft.com/office/drawing/2014/main" id="{BBA910E7-C4A0-4335-B3BD-88410AEE8C2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64897" y="4001811"/>
            <a:ext cx="218393" cy="178829"/>
          </a:xfrm>
          <a:prstGeom prst="rect">
            <a:avLst/>
          </a:prstGeom>
        </p:spPr>
      </p:pic>
      <p:sp>
        <p:nvSpPr>
          <p:cNvPr id="50" name="文本框 49">
            <a:extLst>
              <a:ext uri="{FF2B5EF4-FFF2-40B4-BE49-F238E27FC236}">
                <a16:creationId xmlns="" xmlns:a14="http://schemas.microsoft.com/office/drawing/2010/main" xmlns:p14="http://schemas.microsoft.com/office/powerpoint/2010/main" xmlns:a16="http://schemas.microsoft.com/office/drawing/2014/main" id="{77394E46-B60E-4D7C-B951-C7A38E242CBE}"/>
              </a:ext>
            </a:extLst>
          </p:cNvPr>
          <p:cNvSpPr txBox="1"/>
          <p:nvPr/>
        </p:nvSpPr>
        <p:spPr>
          <a:xfrm>
            <a:off x="9975191" y="5974773"/>
            <a:ext cx="1025986" cy="307777"/>
          </a:xfrm>
          <a:prstGeom prst="rect">
            <a:avLst/>
          </a:prstGeom>
          <a:noFill/>
        </p:spPr>
        <p:txBody>
          <a:bodyPr wrap="square" rtlCol="0">
            <a:noAutofit/>
          </a:bodyPr>
          <a:lstStyle/>
          <a:p>
            <a:pPr algn="ctr" defTabSz="1165736" fontAlgn="ctr"/>
            <a:r>
              <a:rPr lang="en-US" sz="1200" dirty="0"/>
              <a:t>Storage</a:t>
            </a:r>
            <a:endParaRPr lang="en-US" altLang="zh-CN" sz="1200" dirty="0"/>
          </a:p>
        </p:txBody>
      </p:sp>
      <p:pic>
        <p:nvPicPr>
          <p:cNvPr id="51" name="图片 50">
            <a:extLst>
              <a:ext uri="{FF2B5EF4-FFF2-40B4-BE49-F238E27FC236}">
                <a16:creationId xmlns="" xmlns:a14="http://schemas.microsoft.com/office/drawing/2010/main" xmlns:p14="http://schemas.microsoft.com/office/powerpoint/2010/main" xmlns:a16="http://schemas.microsoft.com/office/drawing/2014/main" id="{DA3313B6-565E-4F4B-B4A8-5A52FDE2935F}"/>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7558108" y="3485807"/>
            <a:ext cx="257755" cy="251274"/>
          </a:xfrm>
          <a:prstGeom prst="rect">
            <a:avLst/>
          </a:prstGeom>
        </p:spPr>
      </p:pic>
      <p:sp>
        <p:nvSpPr>
          <p:cNvPr id="52" name="云形 51">
            <a:extLst>
              <a:ext uri="{FF2B5EF4-FFF2-40B4-BE49-F238E27FC236}">
                <a16:creationId xmlns="" xmlns:a14="http://schemas.microsoft.com/office/drawing/2010/main" xmlns:p14="http://schemas.microsoft.com/office/powerpoint/2010/main" xmlns:a16="http://schemas.microsoft.com/office/drawing/2014/main" id="{C8B9DF56-F9B5-4397-BCCC-D8E46F2E99AF}"/>
              </a:ext>
            </a:extLst>
          </p:cNvPr>
          <p:cNvSpPr/>
          <p:nvPr/>
        </p:nvSpPr>
        <p:spPr>
          <a:xfrm>
            <a:off x="9872075" y="3421485"/>
            <a:ext cx="641509" cy="386477"/>
          </a:xfrm>
          <a:prstGeom prst="cloud">
            <a:avLst/>
          </a:prstGeom>
          <a:solidFill>
            <a:srgbClr val="CCECFF"/>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endParaRPr>
          </a:p>
        </p:txBody>
      </p:sp>
      <p:sp>
        <p:nvSpPr>
          <p:cNvPr id="53" name="矩形 52">
            <a:extLst>
              <a:ext uri="{FF2B5EF4-FFF2-40B4-BE49-F238E27FC236}">
                <a16:creationId xmlns="" xmlns:a14="http://schemas.microsoft.com/office/drawing/2010/main" xmlns:p14="http://schemas.microsoft.com/office/powerpoint/2010/main" xmlns:a16="http://schemas.microsoft.com/office/drawing/2014/main" id="{8BEDE528-D7B6-442A-864E-DCF6C604ED5D}"/>
              </a:ext>
            </a:extLst>
          </p:cNvPr>
          <p:cNvSpPr/>
          <p:nvPr/>
        </p:nvSpPr>
        <p:spPr>
          <a:xfrm>
            <a:off x="9985580" y="3491614"/>
            <a:ext cx="474810" cy="307777"/>
          </a:xfrm>
          <a:prstGeom prst="rect">
            <a:avLst/>
          </a:prstGeom>
        </p:spPr>
        <p:txBody>
          <a:bodyPr wrap="none">
            <a:noAutofit/>
          </a:bodyPr>
          <a:lstStyle/>
          <a:p>
            <a:pPr fontAlgn="ctr"/>
            <a:r>
              <a:rPr lang="en-US" sz="1200" dirty="0"/>
              <a:t>DCI</a:t>
            </a:r>
          </a:p>
        </p:txBody>
      </p:sp>
    </p:spTree>
    <p:extLst>
      <p:ext uri="{BB962C8B-B14F-4D97-AF65-F5344CB8AC3E}">
        <p14:creationId xmlns:p14="http://schemas.microsoft.com/office/powerpoint/2010/main" val="41630504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Devices in a Data Center</a:t>
            </a:r>
          </a:p>
        </p:txBody>
      </p:sp>
      <p:sp>
        <p:nvSpPr>
          <p:cNvPr id="3" name="文本占位符 3">
            <a:extLst>
              <a:ext uri="{FF2B5EF4-FFF2-40B4-BE49-F238E27FC236}">
                <a16:creationId xmlns="" xmlns:a14="http://schemas.microsoft.com/office/drawing/2010/main" xmlns:p14="http://schemas.microsoft.com/office/powerpoint/2010/main" xmlns:a16="http://schemas.microsoft.com/office/drawing/2014/main" id="{E71C4E94-931D-4D5E-AC5F-D8CE550C305F}"/>
              </a:ext>
            </a:extLst>
          </p:cNvPr>
          <p:cNvSpPr txBox="1">
            <a:spLocks/>
          </p:cNvSpPr>
          <p:nvPr/>
        </p:nvSpPr>
        <p:spPr>
          <a:xfrm>
            <a:off x="468317" y="1233488"/>
            <a:ext cx="11276183" cy="1342993"/>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600" dirty="0"/>
              <a:t>Devices in a data center are classified into computing, storage, and network devices (excluding data center infrastructure).</a:t>
            </a:r>
          </a:p>
        </p:txBody>
      </p:sp>
      <p:sp>
        <p:nvSpPr>
          <p:cNvPr id="6" name="圆角矩形 5">
            <a:extLst>
              <a:ext uri="{FF2B5EF4-FFF2-40B4-BE49-F238E27FC236}">
                <a16:creationId xmlns="" xmlns:a14="http://schemas.microsoft.com/office/drawing/2010/main" xmlns:p14="http://schemas.microsoft.com/office/powerpoint/2010/main" xmlns:a16="http://schemas.microsoft.com/office/drawing/2014/main" id="{C9423655-F2E9-4AC5-85F6-170BFAE7FF9F}"/>
              </a:ext>
            </a:extLst>
          </p:cNvPr>
          <p:cNvSpPr/>
          <p:nvPr/>
        </p:nvSpPr>
        <p:spPr>
          <a:xfrm>
            <a:off x="699018" y="2196180"/>
            <a:ext cx="3366108" cy="364249"/>
          </a:xfrm>
          <a:prstGeom prst="roundRect">
            <a:avLst/>
          </a:prstGeom>
          <a:solidFill>
            <a:srgbClr val="00B0F0"/>
          </a:solidFill>
          <a:ln>
            <a:solidFill>
              <a:srgbClr val="99DFF9"/>
            </a:solidFill>
          </a:ln>
        </p:spPr>
        <p:txBody>
          <a:bodyPr wrap="square" rtlCol="0" anchor="ctr" anchorCtr="0">
            <a:noAutofit/>
          </a:bodyPr>
          <a:lstStyle/>
          <a:p>
            <a:pPr algn="ctr" fontAlgn="ctr"/>
            <a:r>
              <a:rPr lang="en-US" sz="1600" b="1" dirty="0">
                <a:solidFill>
                  <a:prstClr val="white"/>
                </a:solidFill>
              </a:rPr>
              <a:t>Computing device</a:t>
            </a:r>
          </a:p>
        </p:txBody>
      </p:sp>
      <p:sp>
        <p:nvSpPr>
          <p:cNvPr id="7" name="圆角矩形 6">
            <a:extLst>
              <a:ext uri="{FF2B5EF4-FFF2-40B4-BE49-F238E27FC236}">
                <a16:creationId xmlns="" xmlns:a14="http://schemas.microsoft.com/office/drawing/2010/main" xmlns:p14="http://schemas.microsoft.com/office/powerpoint/2010/main" xmlns:a16="http://schemas.microsoft.com/office/drawing/2014/main" id="{77463A3E-6D23-433D-9FFA-560B667FE990}"/>
              </a:ext>
            </a:extLst>
          </p:cNvPr>
          <p:cNvSpPr/>
          <p:nvPr/>
        </p:nvSpPr>
        <p:spPr>
          <a:xfrm>
            <a:off x="699018" y="2636208"/>
            <a:ext cx="3366108" cy="366887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endParaRPr>
          </a:p>
        </p:txBody>
      </p:sp>
      <p:sp>
        <p:nvSpPr>
          <p:cNvPr id="8" name="圆角矩形 7">
            <a:extLst>
              <a:ext uri="{FF2B5EF4-FFF2-40B4-BE49-F238E27FC236}">
                <a16:creationId xmlns="" xmlns:a14="http://schemas.microsoft.com/office/drawing/2010/main" xmlns:p14="http://schemas.microsoft.com/office/powerpoint/2010/main" xmlns:a16="http://schemas.microsoft.com/office/drawing/2014/main" id="{BDE6A9A8-71D4-419F-8B04-186898487B5A}"/>
              </a:ext>
            </a:extLst>
          </p:cNvPr>
          <p:cNvSpPr/>
          <p:nvPr/>
        </p:nvSpPr>
        <p:spPr>
          <a:xfrm>
            <a:off x="985010" y="2812964"/>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Server</a:t>
            </a:r>
          </a:p>
        </p:txBody>
      </p:sp>
      <p:sp>
        <p:nvSpPr>
          <p:cNvPr id="10" name="椭圆 9">
            <a:extLst>
              <a:ext uri="{FF2B5EF4-FFF2-40B4-BE49-F238E27FC236}">
                <a16:creationId xmlns="" xmlns:a14="http://schemas.microsoft.com/office/drawing/2010/main" xmlns:p14="http://schemas.microsoft.com/office/powerpoint/2010/main" xmlns:a16="http://schemas.microsoft.com/office/drawing/2014/main" id="{D0E68782-59CE-44CC-A395-3FB16DBFD8A7}"/>
              </a:ext>
            </a:extLst>
          </p:cNvPr>
          <p:cNvSpPr>
            <a:spLocks noChangeAspect="1"/>
          </p:cNvSpPr>
          <p:nvPr/>
        </p:nvSpPr>
        <p:spPr>
          <a:xfrm>
            <a:off x="1057273" y="22620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400" b="1" dirty="0">
                <a:solidFill>
                  <a:schemeClr val="tx1"/>
                </a:solidFill>
              </a:rPr>
              <a:t>1</a:t>
            </a:r>
            <a:endParaRPr lang="en-US" altLang="zh-CN" sz="1400" b="1" dirty="0">
              <a:solidFill>
                <a:schemeClr val="tx1"/>
              </a:solidFill>
            </a:endParaRPr>
          </a:p>
        </p:txBody>
      </p:sp>
      <p:sp>
        <p:nvSpPr>
          <p:cNvPr id="12" name="圆角矩形 26">
            <a:extLst>
              <a:ext uri="{FF2B5EF4-FFF2-40B4-BE49-F238E27FC236}">
                <a16:creationId xmlns="" xmlns:a14="http://schemas.microsoft.com/office/drawing/2010/main" xmlns:p14="http://schemas.microsoft.com/office/powerpoint/2010/main" xmlns:a16="http://schemas.microsoft.com/office/drawing/2014/main" id="{7492A5E5-4214-46C4-BD88-F09E943E8602}"/>
              </a:ext>
            </a:extLst>
          </p:cNvPr>
          <p:cNvSpPr/>
          <p:nvPr/>
        </p:nvSpPr>
        <p:spPr>
          <a:xfrm>
            <a:off x="8168164" y="2196180"/>
            <a:ext cx="3366108" cy="364249"/>
          </a:xfrm>
          <a:prstGeom prst="roundRect">
            <a:avLst/>
          </a:prstGeom>
          <a:solidFill>
            <a:srgbClr val="00B0F0"/>
          </a:solidFill>
          <a:ln>
            <a:solidFill>
              <a:srgbClr val="99DFF9"/>
            </a:solidFill>
          </a:ln>
        </p:spPr>
        <p:txBody>
          <a:bodyPr wrap="square" rtlCol="0" anchor="ctr" anchorCtr="0">
            <a:noAutofit/>
          </a:bodyPr>
          <a:lstStyle/>
          <a:p>
            <a:pPr algn="ctr" fontAlgn="ctr"/>
            <a:r>
              <a:rPr lang="en-US" sz="1600" b="1" dirty="0">
                <a:solidFill>
                  <a:prstClr val="white"/>
                </a:solidFill>
              </a:rPr>
              <a:t>Network device</a:t>
            </a:r>
          </a:p>
        </p:txBody>
      </p:sp>
      <p:sp>
        <p:nvSpPr>
          <p:cNvPr id="13" name="圆角矩形 27">
            <a:extLst>
              <a:ext uri="{FF2B5EF4-FFF2-40B4-BE49-F238E27FC236}">
                <a16:creationId xmlns="" xmlns:a14="http://schemas.microsoft.com/office/drawing/2010/main" xmlns:p14="http://schemas.microsoft.com/office/powerpoint/2010/main" xmlns:a16="http://schemas.microsoft.com/office/drawing/2014/main" id="{AE262FFF-775D-44EB-9AE2-05EC24682E15}"/>
              </a:ext>
            </a:extLst>
          </p:cNvPr>
          <p:cNvSpPr/>
          <p:nvPr/>
        </p:nvSpPr>
        <p:spPr>
          <a:xfrm>
            <a:off x="8168164" y="2636207"/>
            <a:ext cx="3366108" cy="366887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endParaRPr>
          </a:p>
        </p:txBody>
      </p:sp>
      <p:sp>
        <p:nvSpPr>
          <p:cNvPr id="14" name="圆角矩形 42">
            <a:extLst>
              <a:ext uri="{FF2B5EF4-FFF2-40B4-BE49-F238E27FC236}">
                <a16:creationId xmlns="" xmlns:a14="http://schemas.microsoft.com/office/drawing/2010/main" xmlns:p14="http://schemas.microsoft.com/office/powerpoint/2010/main" xmlns:a16="http://schemas.microsoft.com/office/drawing/2014/main" id="{9426900B-736E-48F6-9F19-D080DE43E07A}"/>
              </a:ext>
            </a:extLst>
          </p:cNvPr>
          <p:cNvSpPr/>
          <p:nvPr/>
        </p:nvSpPr>
        <p:spPr>
          <a:xfrm>
            <a:off x="8454156" y="2806989"/>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Router</a:t>
            </a:r>
          </a:p>
        </p:txBody>
      </p:sp>
      <p:sp>
        <p:nvSpPr>
          <p:cNvPr id="15" name="圆角矩形 43">
            <a:extLst>
              <a:ext uri="{FF2B5EF4-FFF2-40B4-BE49-F238E27FC236}">
                <a16:creationId xmlns="" xmlns:a14="http://schemas.microsoft.com/office/drawing/2010/main" xmlns:p14="http://schemas.microsoft.com/office/powerpoint/2010/main" xmlns:a16="http://schemas.microsoft.com/office/drawing/2014/main" id="{AE62FFB3-E3C2-4575-B04A-6BD52FF66F54}"/>
              </a:ext>
            </a:extLst>
          </p:cNvPr>
          <p:cNvSpPr/>
          <p:nvPr/>
        </p:nvSpPr>
        <p:spPr>
          <a:xfrm>
            <a:off x="8454156" y="3371825"/>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Switch</a:t>
            </a:r>
          </a:p>
        </p:txBody>
      </p:sp>
      <p:sp>
        <p:nvSpPr>
          <p:cNvPr id="16" name="圆角矩形 44">
            <a:extLst>
              <a:ext uri="{FF2B5EF4-FFF2-40B4-BE49-F238E27FC236}">
                <a16:creationId xmlns="" xmlns:a14="http://schemas.microsoft.com/office/drawing/2010/main" xmlns:p14="http://schemas.microsoft.com/office/powerpoint/2010/main" xmlns:a16="http://schemas.microsoft.com/office/drawing/2014/main" id="{38B3FDBB-4426-4334-8183-2BCB1D2C1CA0}"/>
              </a:ext>
            </a:extLst>
          </p:cNvPr>
          <p:cNvSpPr/>
          <p:nvPr/>
        </p:nvSpPr>
        <p:spPr>
          <a:xfrm>
            <a:off x="8454156" y="3936661"/>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Firewall</a:t>
            </a:r>
          </a:p>
        </p:txBody>
      </p:sp>
      <p:sp>
        <p:nvSpPr>
          <p:cNvPr id="17" name="椭圆 16">
            <a:extLst>
              <a:ext uri="{FF2B5EF4-FFF2-40B4-BE49-F238E27FC236}">
                <a16:creationId xmlns="" xmlns:a14="http://schemas.microsoft.com/office/drawing/2010/main" xmlns:p14="http://schemas.microsoft.com/office/powerpoint/2010/main" xmlns:a16="http://schemas.microsoft.com/office/drawing/2014/main" id="{F2E580C6-4EC4-4990-A362-5DF14E12E2E5}"/>
              </a:ext>
            </a:extLst>
          </p:cNvPr>
          <p:cNvSpPr>
            <a:spLocks noChangeAspect="1"/>
          </p:cNvSpPr>
          <p:nvPr/>
        </p:nvSpPr>
        <p:spPr>
          <a:xfrm>
            <a:off x="8530356" y="22620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400" b="1" dirty="0">
                <a:solidFill>
                  <a:schemeClr val="tx1"/>
                </a:solidFill>
              </a:rPr>
              <a:t>3</a:t>
            </a:r>
            <a:endParaRPr lang="en-US" altLang="zh-CN" sz="1400" b="1" dirty="0">
              <a:solidFill>
                <a:schemeClr val="tx1"/>
              </a:solidFill>
            </a:endParaRPr>
          </a:p>
        </p:txBody>
      </p:sp>
      <p:sp>
        <p:nvSpPr>
          <p:cNvPr id="18" name="圆角矩形 48">
            <a:extLst>
              <a:ext uri="{FF2B5EF4-FFF2-40B4-BE49-F238E27FC236}">
                <a16:creationId xmlns="" xmlns:a14="http://schemas.microsoft.com/office/drawing/2010/main" xmlns:p14="http://schemas.microsoft.com/office/powerpoint/2010/main" xmlns:a16="http://schemas.microsoft.com/office/drawing/2014/main" id="{C72CB7C3-5331-4528-980C-5419595385C8}"/>
              </a:ext>
            </a:extLst>
          </p:cNvPr>
          <p:cNvSpPr/>
          <p:nvPr/>
        </p:nvSpPr>
        <p:spPr>
          <a:xfrm>
            <a:off x="4292390" y="2196180"/>
            <a:ext cx="3634473" cy="364249"/>
          </a:xfrm>
          <a:prstGeom prst="roundRect">
            <a:avLst/>
          </a:prstGeom>
          <a:solidFill>
            <a:srgbClr val="00B0F0"/>
          </a:solidFill>
          <a:ln>
            <a:solidFill>
              <a:srgbClr val="99DFF9"/>
            </a:solidFill>
          </a:ln>
        </p:spPr>
        <p:txBody>
          <a:bodyPr wrap="square" rtlCol="0" anchor="ctr" anchorCtr="0">
            <a:noAutofit/>
          </a:bodyPr>
          <a:lstStyle/>
          <a:p>
            <a:pPr algn="ctr" fontAlgn="ctr"/>
            <a:r>
              <a:rPr lang="en-US" sz="1600" b="1" dirty="0">
                <a:solidFill>
                  <a:prstClr val="white"/>
                </a:solidFill>
              </a:rPr>
              <a:t>Storage device</a:t>
            </a:r>
          </a:p>
        </p:txBody>
      </p:sp>
      <p:sp>
        <p:nvSpPr>
          <p:cNvPr id="19" name="圆角矩形 49">
            <a:extLst>
              <a:ext uri="{FF2B5EF4-FFF2-40B4-BE49-F238E27FC236}">
                <a16:creationId xmlns="" xmlns:a14="http://schemas.microsoft.com/office/drawing/2010/main" xmlns:p14="http://schemas.microsoft.com/office/powerpoint/2010/main" xmlns:a16="http://schemas.microsoft.com/office/drawing/2014/main" id="{3C5BBCC6-BCDA-44DC-8F60-1C23A67C6C3D}"/>
              </a:ext>
            </a:extLst>
          </p:cNvPr>
          <p:cNvSpPr/>
          <p:nvPr/>
        </p:nvSpPr>
        <p:spPr>
          <a:xfrm>
            <a:off x="4292390" y="2636208"/>
            <a:ext cx="3634473" cy="366887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endParaRPr>
          </a:p>
        </p:txBody>
      </p:sp>
      <p:sp>
        <p:nvSpPr>
          <p:cNvPr id="20" name="圆角矩形 53">
            <a:extLst>
              <a:ext uri="{FF2B5EF4-FFF2-40B4-BE49-F238E27FC236}">
                <a16:creationId xmlns="" xmlns:a14="http://schemas.microsoft.com/office/drawing/2010/main" xmlns:p14="http://schemas.microsoft.com/office/powerpoint/2010/main" xmlns:a16="http://schemas.microsoft.com/office/drawing/2014/main" id="{3A5861A5-7C28-402A-8A08-9B6BF1A73AC6}"/>
              </a:ext>
            </a:extLst>
          </p:cNvPr>
          <p:cNvSpPr/>
          <p:nvPr/>
        </p:nvSpPr>
        <p:spPr>
          <a:xfrm>
            <a:off x="4662607" y="2792557"/>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Storage array</a:t>
            </a:r>
          </a:p>
        </p:txBody>
      </p:sp>
      <p:sp>
        <p:nvSpPr>
          <p:cNvPr id="22" name="椭圆 21">
            <a:extLst>
              <a:ext uri="{FF2B5EF4-FFF2-40B4-BE49-F238E27FC236}">
                <a16:creationId xmlns="" xmlns:a14="http://schemas.microsoft.com/office/drawing/2010/main" xmlns:p14="http://schemas.microsoft.com/office/powerpoint/2010/main" xmlns:a16="http://schemas.microsoft.com/office/drawing/2014/main" id="{1D90BED7-B1EB-445D-896F-AE2082182D58}"/>
              </a:ext>
            </a:extLst>
          </p:cNvPr>
          <p:cNvSpPr>
            <a:spLocks noChangeAspect="1"/>
          </p:cNvSpPr>
          <p:nvPr/>
        </p:nvSpPr>
        <p:spPr>
          <a:xfrm>
            <a:off x="4654583" y="22620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400" b="1" dirty="0">
                <a:solidFill>
                  <a:schemeClr val="tx1"/>
                </a:solidFill>
              </a:rPr>
              <a:t>2</a:t>
            </a:r>
            <a:endParaRPr lang="en-US" altLang="zh-CN" sz="1400" b="1" dirty="0">
              <a:solidFill>
                <a:schemeClr val="tx1"/>
              </a:solidFill>
            </a:endParaRPr>
          </a:p>
        </p:txBody>
      </p:sp>
      <p:sp>
        <p:nvSpPr>
          <p:cNvPr id="27" name="圆角矩形 43">
            <a:extLst>
              <a:ext uri="{FF2B5EF4-FFF2-40B4-BE49-F238E27FC236}">
                <a16:creationId xmlns="" xmlns:a14="http://schemas.microsoft.com/office/drawing/2010/main" xmlns:p14="http://schemas.microsoft.com/office/powerpoint/2010/main" xmlns:a16="http://schemas.microsoft.com/office/drawing/2014/main" id="{76577E3B-87E0-4BCC-9194-9E0305B2FC7B}"/>
              </a:ext>
            </a:extLst>
          </p:cNvPr>
          <p:cNvSpPr/>
          <p:nvPr/>
        </p:nvSpPr>
        <p:spPr>
          <a:xfrm>
            <a:off x="8454156" y="4519159"/>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Load balancer</a:t>
            </a:r>
          </a:p>
        </p:txBody>
      </p:sp>
      <p:sp>
        <p:nvSpPr>
          <p:cNvPr id="28" name="圆角矩形 44">
            <a:extLst>
              <a:ext uri="{FF2B5EF4-FFF2-40B4-BE49-F238E27FC236}">
                <a16:creationId xmlns="" xmlns:a14="http://schemas.microsoft.com/office/drawing/2010/main" xmlns:p14="http://schemas.microsoft.com/office/powerpoint/2010/main" xmlns:a16="http://schemas.microsoft.com/office/drawing/2014/main" id="{ED49331C-A0B7-46D9-A3E0-4834843AD9C9}"/>
              </a:ext>
            </a:extLst>
          </p:cNvPr>
          <p:cNvSpPr/>
          <p:nvPr/>
        </p:nvSpPr>
        <p:spPr>
          <a:xfrm>
            <a:off x="8454156" y="5083995"/>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IDS/IPS</a:t>
            </a:r>
            <a:endParaRPr lang="en-US" altLang="zh-CN" sz="1600" dirty="0">
              <a:solidFill>
                <a:srgbClr val="0082B4"/>
              </a:solidFill>
            </a:endParaRPr>
          </a:p>
        </p:txBody>
      </p:sp>
      <p:pic>
        <p:nvPicPr>
          <p:cNvPr id="31" name="图片 30">
            <a:extLst>
              <a:ext uri="{FF2B5EF4-FFF2-40B4-BE49-F238E27FC236}">
                <a16:creationId xmlns="" xmlns:a14="http://schemas.microsoft.com/office/drawing/2010/main" xmlns:p14="http://schemas.microsoft.com/office/powerpoint/2010/main" xmlns:a16="http://schemas.microsoft.com/office/drawing/2014/main" id="{292227CB-0E14-469A-B87D-40BE14C4A1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747" y="3124182"/>
            <a:ext cx="3317379" cy="1879544"/>
          </a:xfrm>
          <a:prstGeom prst="rect">
            <a:avLst/>
          </a:prstGeom>
        </p:spPr>
      </p:pic>
      <p:sp>
        <p:nvSpPr>
          <p:cNvPr id="2" name="文本框 1">
            <a:extLst>
              <a:ext uri="{FF2B5EF4-FFF2-40B4-BE49-F238E27FC236}">
                <a16:creationId xmlns="" xmlns:a14="http://schemas.microsoft.com/office/drawing/2010/main" xmlns:p14="http://schemas.microsoft.com/office/powerpoint/2010/main" xmlns:a16="http://schemas.microsoft.com/office/drawing/2014/main" id="{EC751BE6-2D93-4B7C-9583-8A50AE439DE3}"/>
              </a:ext>
            </a:extLst>
          </p:cNvPr>
          <p:cNvSpPr txBox="1"/>
          <p:nvPr/>
        </p:nvSpPr>
        <p:spPr>
          <a:xfrm flipH="1">
            <a:off x="817049" y="4849996"/>
            <a:ext cx="3214790" cy="1094852"/>
          </a:xfrm>
          <a:prstGeom prst="rect">
            <a:avLst/>
          </a:prstGeom>
          <a:noFill/>
        </p:spPr>
        <p:txBody>
          <a:bodyPr wrap="square" rtlCol="0">
            <a:noAutofit/>
          </a:bodyPr>
          <a:lstStyle>
            <a:defPPr>
              <a:defRPr lang="en-US"/>
            </a:defPPr>
            <a:lvl1pPr marL="285750" indent="-285750">
              <a:lnSpc>
                <a:spcPct val="140000"/>
              </a:lnSpc>
              <a:buFont typeface="Arial" panose="020B0604020202020204" pitchFamily="34" charset="0"/>
              <a:buChar char="•"/>
              <a:defRPr sz="1600"/>
            </a:lvl1pPr>
          </a:lstStyle>
          <a:p>
            <a:pPr fontAlgn="ctr"/>
            <a:r>
              <a:rPr lang="en-US" sz="1400" err="1"/>
              <a:t>FusionServer</a:t>
            </a:r>
            <a:r>
              <a:rPr lang="en-US" sz="1400"/>
              <a:t> server</a:t>
            </a:r>
            <a:endParaRPr lang="en-US" altLang="zh-CN" sz="1400" dirty="0"/>
          </a:p>
          <a:p>
            <a:pPr fontAlgn="ctr"/>
            <a:r>
              <a:rPr lang="en-US" sz="1400" dirty="0" err="1"/>
              <a:t>TaiShan</a:t>
            </a:r>
            <a:r>
              <a:rPr lang="en-US" sz="1400" dirty="0"/>
              <a:t> server</a:t>
            </a:r>
            <a:endParaRPr lang="en-US" altLang="zh-CN" sz="1400" dirty="0"/>
          </a:p>
          <a:p>
            <a:pPr fontAlgn="ctr"/>
            <a:r>
              <a:rPr lang="en-US" sz="1400" dirty="0"/>
              <a:t>Atlas AI computing platform</a:t>
            </a:r>
          </a:p>
        </p:txBody>
      </p:sp>
      <p:sp>
        <p:nvSpPr>
          <p:cNvPr id="33" name="文本框 32">
            <a:extLst>
              <a:ext uri="{FF2B5EF4-FFF2-40B4-BE49-F238E27FC236}">
                <a16:creationId xmlns="" xmlns:a14="http://schemas.microsoft.com/office/drawing/2010/main" xmlns:p14="http://schemas.microsoft.com/office/powerpoint/2010/main" xmlns:a16="http://schemas.microsoft.com/office/drawing/2014/main" id="{032056C3-778F-4790-A820-537AAC987B7D}"/>
              </a:ext>
            </a:extLst>
          </p:cNvPr>
          <p:cNvSpPr txBox="1"/>
          <p:nvPr/>
        </p:nvSpPr>
        <p:spPr>
          <a:xfrm flipH="1">
            <a:off x="4388836" y="4849996"/>
            <a:ext cx="3591460" cy="1094852"/>
          </a:xfrm>
          <a:prstGeom prst="rect">
            <a:avLst/>
          </a:prstGeom>
          <a:noFill/>
        </p:spPr>
        <p:txBody>
          <a:bodyPr wrap="square" rtlCol="0">
            <a:noAutofit/>
          </a:bodyPr>
          <a:lstStyle/>
          <a:p>
            <a:pPr marL="285750" indent="-285750" fontAlgn="ctr">
              <a:lnSpc>
                <a:spcPct val="140000"/>
              </a:lnSpc>
              <a:buFont typeface="Arial" panose="020B0604020202020204" pitchFamily="34" charset="0"/>
              <a:buChar char="•"/>
            </a:pPr>
            <a:r>
              <a:rPr lang="en-US" sz="1400" dirty="0" err="1"/>
              <a:t>OceanStor</a:t>
            </a:r>
            <a:r>
              <a:rPr lang="en-US" sz="1400" dirty="0"/>
              <a:t> Dorado </a:t>
            </a:r>
            <a:r>
              <a:rPr lang="en-US" sz="1400"/>
              <a:t>all-flash storage</a:t>
            </a:r>
            <a:endParaRPr lang="en-US" altLang="zh-CN" sz="1400" dirty="0"/>
          </a:p>
          <a:p>
            <a:pPr marL="285750" indent="-285750" fontAlgn="ctr">
              <a:lnSpc>
                <a:spcPct val="140000"/>
              </a:lnSpc>
              <a:buFont typeface="Arial" panose="020B0604020202020204" pitchFamily="34" charset="0"/>
              <a:buChar char="•"/>
            </a:pPr>
            <a:r>
              <a:rPr lang="en-US" sz="1400" dirty="0" err="1"/>
              <a:t>OceanStor</a:t>
            </a:r>
            <a:r>
              <a:rPr lang="en-US" sz="1400" dirty="0"/>
              <a:t> V5 hybrid-flash </a:t>
            </a:r>
            <a:r>
              <a:rPr lang="en-US" sz="1400"/>
              <a:t>storage </a:t>
            </a:r>
            <a:endParaRPr lang="en-US" altLang="zh-CN" sz="1400" dirty="0"/>
          </a:p>
          <a:p>
            <a:pPr marL="285750" indent="-285750" fontAlgn="ctr">
              <a:lnSpc>
                <a:spcPct val="140000"/>
              </a:lnSpc>
              <a:buFont typeface="Arial" panose="020B0604020202020204" pitchFamily="34" charset="0"/>
              <a:buChar char="•"/>
            </a:pPr>
            <a:r>
              <a:rPr lang="en-US" sz="1400" dirty="0" err="1"/>
              <a:t>FusionStorage</a:t>
            </a:r>
            <a:r>
              <a:rPr lang="en-US" sz="1400" dirty="0"/>
              <a:t> </a:t>
            </a:r>
            <a:r>
              <a:rPr lang="en-US" sz="1400"/>
              <a:t>cloud storage</a:t>
            </a:r>
            <a:endParaRPr lang="en-US" sz="1400" dirty="0"/>
          </a:p>
        </p:txBody>
      </p:sp>
      <p:sp>
        <p:nvSpPr>
          <p:cNvPr id="34" name="圆角矩形 53">
            <a:extLst>
              <a:ext uri="{FF2B5EF4-FFF2-40B4-BE49-F238E27FC236}">
                <a16:creationId xmlns="" xmlns:a14="http://schemas.microsoft.com/office/drawing/2010/main" xmlns:p14="http://schemas.microsoft.com/office/powerpoint/2010/main" xmlns:a16="http://schemas.microsoft.com/office/drawing/2014/main" id="{0913DF2E-8653-42A7-857E-7C7CB92C2D4D}"/>
              </a:ext>
            </a:extLst>
          </p:cNvPr>
          <p:cNvSpPr/>
          <p:nvPr/>
        </p:nvSpPr>
        <p:spPr>
          <a:xfrm>
            <a:off x="4662607" y="3370661"/>
            <a:ext cx="2838816" cy="364249"/>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600" dirty="0">
                <a:solidFill>
                  <a:srgbClr val="0082B4"/>
                </a:solidFill>
              </a:rPr>
              <a:t>Cloud storage device</a:t>
            </a:r>
          </a:p>
        </p:txBody>
      </p:sp>
      <p:sp>
        <p:nvSpPr>
          <p:cNvPr id="5" name="椭圆 4">
            <a:extLst>
              <a:ext uri="{FF2B5EF4-FFF2-40B4-BE49-F238E27FC236}">
                <a16:creationId xmlns="" xmlns:a14="http://schemas.microsoft.com/office/drawing/2010/main" xmlns:p14="http://schemas.microsoft.com/office/powerpoint/2010/main" xmlns:a16="http://schemas.microsoft.com/office/drawing/2014/main" id="{0963D433-732F-41ED-A498-91F5C93D5FF8}"/>
              </a:ext>
            </a:extLst>
          </p:cNvPr>
          <p:cNvSpPr/>
          <p:nvPr/>
        </p:nvSpPr>
        <p:spPr>
          <a:xfrm>
            <a:off x="9561295" y="5826718"/>
            <a:ext cx="82768" cy="84974"/>
          </a:xfrm>
          <a:prstGeom prst="ellipse">
            <a:avLst/>
          </a:prstGeom>
          <a:solidFill>
            <a:srgbClr val="00B0F0"/>
          </a:solidFill>
          <a:ln>
            <a:solidFill>
              <a:srgbClr val="E6F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35" name="椭圆 34">
            <a:extLst>
              <a:ext uri="{FF2B5EF4-FFF2-40B4-BE49-F238E27FC236}">
                <a16:creationId xmlns="" xmlns:a14="http://schemas.microsoft.com/office/drawing/2010/main" xmlns:p14="http://schemas.microsoft.com/office/powerpoint/2010/main" xmlns:a16="http://schemas.microsoft.com/office/drawing/2014/main" id="{A9439A1D-1E28-4C59-BD48-9ED9EEBC30FA}"/>
              </a:ext>
            </a:extLst>
          </p:cNvPr>
          <p:cNvSpPr/>
          <p:nvPr/>
        </p:nvSpPr>
        <p:spPr>
          <a:xfrm>
            <a:off x="9812680" y="5826718"/>
            <a:ext cx="82768" cy="84974"/>
          </a:xfrm>
          <a:prstGeom prst="ellipse">
            <a:avLst/>
          </a:prstGeom>
          <a:solidFill>
            <a:srgbClr val="00B0F0"/>
          </a:solidFill>
          <a:ln>
            <a:solidFill>
              <a:srgbClr val="E6F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36" name="椭圆 35">
            <a:extLst>
              <a:ext uri="{FF2B5EF4-FFF2-40B4-BE49-F238E27FC236}">
                <a16:creationId xmlns="" xmlns:a14="http://schemas.microsoft.com/office/drawing/2010/main" xmlns:p14="http://schemas.microsoft.com/office/powerpoint/2010/main" xmlns:a16="http://schemas.microsoft.com/office/drawing/2014/main" id="{B353A080-DF43-4AB2-83BD-3BCCD0A6FA6C}"/>
              </a:ext>
            </a:extLst>
          </p:cNvPr>
          <p:cNvSpPr/>
          <p:nvPr/>
        </p:nvSpPr>
        <p:spPr>
          <a:xfrm>
            <a:off x="10064064" y="5826718"/>
            <a:ext cx="82768" cy="84974"/>
          </a:xfrm>
          <a:prstGeom prst="ellipse">
            <a:avLst/>
          </a:prstGeom>
          <a:solidFill>
            <a:srgbClr val="00B0F0"/>
          </a:solidFill>
          <a:ln>
            <a:solidFill>
              <a:srgbClr val="E6F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pic>
        <p:nvPicPr>
          <p:cNvPr id="38" name="图片 37">
            <a:extLst>
              <a:ext uri="{FF2B5EF4-FFF2-40B4-BE49-F238E27FC236}">
                <a16:creationId xmlns="" xmlns:a14="http://schemas.microsoft.com/office/drawing/2010/main" xmlns:p14="http://schemas.microsoft.com/office/powerpoint/2010/main" xmlns:a16="http://schemas.microsoft.com/office/drawing/2014/main" id="{45EB1230-14F9-4A75-803F-E853064D6F8D}"/>
              </a:ext>
            </a:extLst>
          </p:cNvPr>
          <p:cNvPicPr>
            <a:picLocks noChangeAspect="1"/>
          </p:cNvPicPr>
          <p:nvPr/>
        </p:nvPicPr>
        <p:blipFill>
          <a:blip r:embed="rId4"/>
          <a:stretch>
            <a:fillRect/>
          </a:stretch>
        </p:blipFill>
        <p:spPr>
          <a:xfrm>
            <a:off x="4549332" y="4069490"/>
            <a:ext cx="3093336" cy="589440"/>
          </a:xfrm>
          <a:prstGeom prst="rect">
            <a:avLst/>
          </a:prstGeom>
        </p:spPr>
      </p:pic>
    </p:spTree>
    <p:extLst>
      <p:ext uri="{BB962C8B-B14F-4D97-AF65-F5344CB8AC3E}">
        <p14:creationId xmlns:p14="http://schemas.microsoft.com/office/powerpoint/2010/main" val="32110701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 xmlns:a14="http://schemas.microsoft.com/office/drawing/2010/main" xmlns:p14="http://schemas.microsoft.com/office/powerpoint/2010/main" xmlns:a16="http://schemas.microsoft.com/office/drawing/2014/main" id="{B5C19991-9A59-4EBF-A29F-343E900492AE}"/>
              </a:ext>
            </a:extLst>
          </p:cNvPr>
          <p:cNvSpPr/>
          <p:nvPr/>
        </p:nvSpPr>
        <p:spPr>
          <a:xfrm>
            <a:off x="1875057" y="4852052"/>
            <a:ext cx="4792578" cy="1309779"/>
          </a:xfrm>
          <a:prstGeom prst="rect">
            <a:avLst/>
          </a:prstGeom>
          <a:noFill/>
          <a:ln w="19050">
            <a:solidFill>
              <a:schemeClr val="bg1">
                <a:lumMod val="75000"/>
              </a:schemeClr>
            </a:solidFill>
            <a:prstDash val="dash"/>
            <a:tailEnd type="triangle"/>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endParaRPr>
          </a:p>
        </p:txBody>
      </p:sp>
      <p:sp>
        <p:nvSpPr>
          <p:cNvPr id="48" name="云形 47">
            <a:extLst>
              <a:ext uri="{FF2B5EF4-FFF2-40B4-BE49-F238E27FC236}">
                <a16:creationId xmlns="" xmlns:a14="http://schemas.microsoft.com/office/drawing/2010/main" xmlns:p14="http://schemas.microsoft.com/office/powerpoint/2010/main" xmlns:a16="http://schemas.microsoft.com/office/drawing/2014/main" id="{FA2CF197-CADC-4789-8B3B-83096ED2CA34}"/>
              </a:ext>
            </a:extLst>
          </p:cNvPr>
          <p:cNvSpPr/>
          <p:nvPr/>
        </p:nvSpPr>
        <p:spPr>
          <a:xfrm>
            <a:off x="2228704" y="4947562"/>
            <a:ext cx="3494907" cy="907137"/>
          </a:xfrm>
          <a:prstGeom prst="cloud">
            <a:avLst/>
          </a:prstGeom>
          <a:solidFill>
            <a:schemeClr val="bg1">
              <a:lumMod val="85000"/>
              <a:alpha val="81000"/>
            </a:schemeClr>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endParaRPr>
          </a:p>
        </p:txBody>
      </p:sp>
      <p:sp>
        <p:nvSpPr>
          <p:cNvPr id="45" name="云形 44">
            <a:extLst>
              <a:ext uri="{FF2B5EF4-FFF2-40B4-BE49-F238E27FC236}">
                <a16:creationId xmlns="" xmlns:a14="http://schemas.microsoft.com/office/drawing/2010/main" xmlns:p14="http://schemas.microsoft.com/office/powerpoint/2010/main" xmlns:a16="http://schemas.microsoft.com/office/drawing/2014/main" id="{36F40510-2D06-4345-BF36-28FE08295B8E}"/>
              </a:ext>
            </a:extLst>
          </p:cNvPr>
          <p:cNvSpPr/>
          <p:nvPr/>
        </p:nvSpPr>
        <p:spPr>
          <a:xfrm>
            <a:off x="2228704" y="2384335"/>
            <a:ext cx="7537284" cy="1419101"/>
          </a:xfrm>
          <a:prstGeom prst="cloud">
            <a:avLst/>
          </a:prstGeom>
          <a:solidFill>
            <a:srgbClr val="CCECFF"/>
          </a:solidFill>
          <a:ln w="3175">
            <a:solidFill>
              <a:srgbClr val="99DFF9"/>
            </a:solidFill>
            <a:headEnd type="non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endParaRPr>
          </a:p>
        </p:txBody>
      </p:sp>
      <p:sp>
        <p:nvSpPr>
          <p:cNvPr id="2" name="标题 1">
            <a:extLst>
              <a:ext uri="{FF2B5EF4-FFF2-40B4-BE49-F238E27FC236}">
                <a16:creationId xmlns="" xmlns:a14="http://schemas.microsoft.com/office/drawing/2010/main" xmlns:p14="http://schemas.microsoft.com/office/powerpoint/2010/main" xmlns:a16="http://schemas.microsoft.com/office/drawing/2014/main" id="{1C0DDC1C-4E9D-4780-A145-F68C40866DF3}"/>
              </a:ext>
            </a:extLst>
          </p:cNvPr>
          <p:cNvSpPr>
            <a:spLocks noGrp="1"/>
          </p:cNvSpPr>
          <p:nvPr>
            <p:ph type="title"/>
          </p:nvPr>
        </p:nvSpPr>
        <p:spPr/>
        <p:txBody>
          <a:bodyPr/>
          <a:lstStyle/>
          <a:p>
            <a:r>
              <a:rPr lang="en-US" dirty="0"/>
              <a:t>Typical Data Center Networking</a:t>
            </a:r>
          </a:p>
        </p:txBody>
      </p:sp>
      <p:pic>
        <p:nvPicPr>
          <p:cNvPr id="35" name="图片 34">
            <a:extLst>
              <a:ext uri="{FF2B5EF4-FFF2-40B4-BE49-F238E27FC236}">
                <a16:creationId xmlns="" xmlns:a14="http://schemas.microsoft.com/office/drawing/2010/main" xmlns:p14="http://schemas.microsoft.com/office/powerpoint/2010/main" xmlns:a16="http://schemas.microsoft.com/office/drawing/2014/main" id="{EB8CABDD-B68B-4733-B513-06F6A2472F0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63656" y="3235551"/>
            <a:ext cx="540000" cy="442800"/>
          </a:xfrm>
          <a:prstGeom prst="rect">
            <a:avLst/>
          </a:prstGeom>
        </p:spPr>
      </p:pic>
      <p:pic>
        <p:nvPicPr>
          <p:cNvPr id="36" name="图片 35">
            <a:extLst>
              <a:ext uri="{FF2B5EF4-FFF2-40B4-BE49-F238E27FC236}">
                <a16:creationId xmlns="" xmlns:a14="http://schemas.microsoft.com/office/drawing/2010/main" xmlns:p14="http://schemas.microsoft.com/office/powerpoint/2010/main" xmlns:a16="http://schemas.microsoft.com/office/drawing/2014/main" id="{AB3A6F27-4A79-4D1F-B962-97A70C7982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15352" y="2424992"/>
            <a:ext cx="540000" cy="442174"/>
          </a:xfrm>
          <a:prstGeom prst="rect">
            <a:avLst/>
          </a:prstGeom>
        </p:spPr>
      </p:pic>
      <p:pic>
        <p:nvPicPr>
          <p:cNvPr id="37" name="图片 36">
            <a:extLst>
              <a:ext uri="{FF2B5EF4-FFF2-40B4-BE49-F238E27FC236}">
                <a16:creationId xmlns="" xmlns:a14="http://schemas.microsoft.com/office/drawing/2010/main" xmlns:p14="http://schemas.microsoft.com/office/powerpoint/2010/main" xmlns:a16="http://schemas.microsoft.com/office/drawing/2014/main" id="{8A6932B9-60FA-4DB4-A671-59C399CCF9C5}"/>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644317" y="4188912"/>
            <a:ext cx="540000" cy="442800"/>
          </a:xfrm>
          <a:prstGeom prst="rect">
            <a:avLst/>
          </a:prstGeom>
        </p:spPr>
      </p:pic>
      <p:sp>
        <p:nvSpPr>
          <p:cNvPr id="38" name="矩形 37">
            <a:extLst>
              <a:ext uri="{FF2B5EF4-FFF2-40B4-BE49-F238E27FC236}">
                <a16:creationId xmlns="" xmlns:a14="http://schemas.microsoft.com/office/drawing/2010/main" xmlns:p14="http://schemas.microsoft.com/office/powerpoint/2010/main" xmlns:a16="http://schemas.microsoft.com/office/drawing/2014/main" id="{DB5D0BC0-95B4-4AEF-BE5D-91E7CDA6B4AF}"/>
              </a:ext>
            </a:extLst>
          </p:cNvPr>
          <p:cNvSpPr/>
          <p:nvPr/>
        </p:nvSpPr>
        <p:spPr>
          <a:xfrm>
            <a:off x="1875057" y="2319478"/>
            <a:ext cx="8526376" cy="1598060"/>
          </a:xfrm>
          <a:prstGeom prst="rect">
            <a:avLst/>
          </a:prstGeom>
          <a:noFill/>
          <a:ln w="19050">
            <a:solidFill>
              <a:srgbClr val="C00000"/>
            </a:solidFill>
            <a:prstDash val="dash"/>
            <a:tailEnd type="triangle"/>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endParaRPr>
          </a:p>
        </p:txBody>
      </p:sp>
      <p:pic>
        <p:nvPicPr>
          <p:cNvPr id="39" name="图片 38">
            <a:extLst>
              <a:ext uri="{FF2B5EF4-FFF2-40B4-BE49-F238E27FC236}">
                <a16:creationId xmlns="" xmlns:a14="http://schemas.microsoft.com/office/drawing/2010/main" xmlns:p14="http://schemas.microsoft.com/office/powerpoint/2010/main" xmlns:a16="http://schemas.microsoft.com/office/drawing/2014/main" id="{8A84A214-CFBC-4920-8A1D-E89A3723472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571427" y="4188912"/>
            <a:ext cx="540000" cy="442800"/>
          </a:xfrm>
          <a:prstGeom prst="rect">
            <a:avLst/>
          </a:prstGeom>
        </p:spPr>
      </p:pic>
      <p:pic>
        <p:nvPicPr>
          <p:cNvPr id="40" name="图片 39">
            <a:extLst>
              <a:ext uri="{FF2B5EF4-FFF2-40B4-BE49-F238E27FC236}">
                <a16:creationId xmlns="" xmlns:a14="http://schemas.microsoft.com/office/drawing/2010/main" xmlns:p14="http://schemas.microsoft.com/office/powerpoint/2010/main" xmlns:a16="http://schemas.microsoft.com/office/drawing/2014/main" id="{E6922606-146D-41E3-AF2A-C38DD624E87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498537" y="4188912"/>
            <a:ext cx="540000" cy="442800"/>
          </a:xfrm>
          <a:prstGeom prst="rect">
            <a:avLst/>
          </a:prstGeom>
        </p:spPr>
      </p:pic>
      <p:pic>
        <p:nvPicPr>
          <p:cNvPr id="42" name="图片 41" descr="存储阵列-蓝.png">
            <a:extLst>
              <a:ext uri="{FF2B5EF4-FFF2-40B4-BE49-F238E27FC236}">
                <a16:creationId xmlns="" xmlns:a14="http://schemas.microsoft.com/office/drawing/2010/main" xmlns:p14="http://schemas.microsoft.com/office/powerpoint/2010/main" xmlns:a16="http://schemas.microsoft.com/office/drawing/2014/main" id="{E619CCDD-C3E3-44C4-B123-069D272C1B8F}"/>
              </a:ext>
            </a:extLst>
          </p:cNvPr>
          <p:cNvPicPr>
            <a:picLocks noChangeAspect="1"/>
          </p:cNvPicPr>
          <p:nvPr/>
        </p:nvPicPr>
        <p:blipFill>
          <a:blip r:embed="rId6" cstate="print"/>
          <a:stretch>
            <a:fillRect/>
          </a:stretch>
        </p:blipFill>
        <p:spPr>
          <a:xfrm>
            <a:off x="2538904" y="5524055"/>
            <a:ext cx="540000" cy="441818"/>
          </a:xfrm>
          <a:prstGeom prst="rect">
            <a:avLst/>
          </a:prstGeom>
        </p:spPr>
      </p:pic>
      <p:pic>
        <p:nvPicPr>
          <p:cNvPr id="46" name="图片 45">
            <a:extLst>
              <a:ext uri="{FF2B5EF4-FFF2-40B4-BE49-F238E27FC236}">
                <a16:creationId xmlns="" xmlns:a14="http://schemas.microsoft.com/office/drawing/2010/main" xmlns:p14="http://schemas.microsoft.com/office/powerpoint/2010/main" xmlns:a16="http://schemas.microsoft.com/office/drawing/2014/main" id="{44525F32-0209-4150-9023-7AB67502A04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06896" y="3235551"/>
            <a:ext cx="540000" cy="442800"/>
          </a:xfrm>
          <a:prstGeom prst="rect">
            <a:avLst/>
          </a:prstGeom>
        </p:spPr>
      </p:pic>
      <p:pic>
        <p:nvPicPr>
          <p:cNvPr id="47" name="图片 46">
            <a:extLst>
              <a:ext uri="{FF2B5EF4-FFF2-40B4-BE49-F238E27FC236}">
                <a16:creationId xmlns="" xmlns:a14="http://schemas.microsoft.com/office/drawing/2010/main" xmlns:p14="http://schemas.microsoft.com/office/powerpoint/2010/main" xmlns:a16="http://schemas.microsoft.com/office/drawing/2014/main" id="{13C9196A-3A18-4DEF-A32C-11A9A19F7B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43089" y="3235551"/>
            <a:ext cx="540000" cy="442800"/>
          </a:xfrm>
          <a:prstGeom prst="rect">
            <a:avLst/>
          </a:prstGeom>
        </p:spPr>
      </p:pic>
      <p:pic>
        <p:nvPicPr>
          <p:cNvPr id="50" name="图片 49" descr="存储阵列-蓝.png">
            <a:extLst>
              <a:ext uri="{FF2B5EF4-FFF2-40B4-BE49-F238E27FC236}">
                <a16:creationId xmlns="" xmlns:a14="http://schemas.microsoft.com/office/drawing/2010/main" xmlns:p14="http://schemas.microsoft.com/office/powerpoint/2010/main" xmlns:a16="http://schemas.microsoft.com/office/drawing/2014/main" id="{178A07CB-8CD7-48A9-A457-6E209B8F2C3D}"/>
              </a:ext>
            </a:extLst>
          </p:cNvPr>
          <p:cNvPicPr>
            <a:picLocks noChangeAspect="1"/>
          </p:cNvPicPr>
          <p:nvPr/>
        </p:nvPicPr>
        <p:blipFill>
          <a:blip r:embed="rId6" cstate="print"/>
          <a:stretch>
            <a:fillRect/>
          </a:stretch>
        </p:blipFill>
        <p:spPr>
          <a:xfrm>
            <a:off x="3455339" y="5524055"/>
            <a:ext cx="540000" cy="441818"/>
          </a:xfrm>
          <a:prstGeom prst="rect">
            <a:avLst/>
          </a:prstGeom>
        </p:spPr>
      </p:pic>
      <p:pic>
        <p:nvPicPr>
          <p:cNvPr id="51" name="图片 50" descr="存储阵列-蓝.png">
            <a:extLst>
              <a:ext uri="{FF2B5EF4-FFF2-40B4-BE49-F238E27FC236}">
                <a16:creationId xmlns="" xmlns:a14="http://schemas.microsoft.com/office/drawing/2010/main" xmlns:p14="http://schemas.microsoft.com/office/powerpoint/2010/main" xmlns:a16="http://schemas.microsoft.com/office/drawing/2014/main" id="{171689CE-B46F-4860-A637-8CBD983D1AC4}"/>
              </a:ext>
            </a:extLst>
          </p:cNvPr>
          <p:cNvPicPr>
            <a:picLocks noChangeAspect="1"/>
          </p:cNvPicPr>
          <p:nvPr/>
        </p:nvPicPr>
        <p:blipFill>
          <a:blip r:embed="rId6" cstate="print"/>
          <a:stretch>
            <a:fillRect/>
          </a:stretch>
        </p:blipFill>
        <p:spPr>
          <a:xfrm>
            <a:off x="4431606" y="5524055"/>
            <a:ext cx="540000" cy="441818"/>
          </a:xfrm>
          <a:prstGeom prst="rect">
            <a:avLst/>
          </a:prstGeom>
        </p:spPr>
      </p:pic>
      <p:pic>
        <p:nvPicPr>
          <p:cNvPr id="52" name="图片 51">
            <a:extLst>
              <a:ext uri="{FF2B5EF4-FFF2-40B4-BE49-F238E27FC236}">
                <a16:creationId xmlns="" xmlns:a14="http://schemas.microsoft.com/office/drawing/2010/main" xmlns:p14="http://schemas.microsoft.com/office/powerpoint/2010/main" xmlns:a16="http://schemas.microsoft.com/office/drawing/2014/main" id="{4392A381-F97C-4D57-AAF0-1273515406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5035" y="2426929"/>
            <a:ext cx="540000" cy="442174"/>
          </a:xfrm>
          <a:prstGeom prst="rect">
            <a:avLst/>
          </a:prstGeom>
        </p:spPr>
      </p:pic>
      <p:cxnSp>
        <p:nvCxnSpPr>
          <p:cNvPr id="53" name="直接连接符 52">
            <a:extLst>
              <a:ext uri="{FF2B5EF4-FFF2-40B4-BE49-F238E27FC236}">
                <a16:creationId xmlns="" xmlns:a14="http://schemas.microsoft.com/office/drawing/2010/main" xmlns:p14="http://schemas.microsoft.com/office/powerpoint/2010/main" xmlns:a16="http://schemas.microsoft.com/office/drawing/2014/main" id="{30886CBE-CC61-4D3A-BC2E-AC75C03400A5}"/>
              </a:ext>
            </a:extLst>
          </p:cNvPr>
          <p:cNvCxnSpPr>
            <a:cxnSpLocks/>
          </p:cNvCxnSpPr>
          <p:nvPr/>
        </p:nvCxnSpPr>
        <p:spPr bwMode="auto">
          <a:xfrm>
            <a:off x="2561787" y="3797490"/>
            <a:ext cx="3507276" cy="0"/>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56" name="直接连接符 55">
            <a:extLst>
              <a:ext uri="{FF2B5EF4-FFF2-40B4-BE49-F238E27FC236}">
                <a16:creationId xmlns="" xmlns:a14="http://schemas.microsoft.com/office/drawing/2010/main" xmlns:p14="http://schemas.microsoft.com/office/powerpoint/2010/main" xmlns:a16="http://schemas.microsoft.com/office/drawing/2014/main" id="{E60C21EB-B314-4400-AF56-CCF6AE1E4F48}"/>
              </a:ext>
            </a:extLst>
          </p:cNvPr>
          <p:cNvCxnSpPr>
            <a:cxnSpLocks/>
            <a:endCxn id="37" idx="0"/>
          </p:cNvCxnSpPr>
          <p:nvPr/>
        </p:nvCxnSpPr>
        <p:spPr bwMode="auto">
          <a:xfrm>
            <a:off x="2914317" y="3780994"/>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59" name="直接连接符 58">
            <a:extLst>
              <a:ext uri="{FF2B5EF4-FFF2-40B4-BE49-F238E27FC236}">
                <a16:creationId xmlns="" xmlns:a14="http://schemas.microsoft.com/office/drawing/2010/main" xmlns:p14="http://schemas.microsoft.com/office/powerpoint/2010/main" xmlns:a16="http://schemas.microsoft.com/office/drawing/2014/main" id="{AA1D04E2-63E2-41BB-8482-A2DDCEA44E88}"/>
              </a:ext>
            </a:extLst>
          </p:cNvPr>
          <p:cNvCxnSpPr>
            <a:cxnSpLocks/>
          </p:cNvCxnSpPr>
          <p:nvPr/>
        </p:nvCxnSpPr>
        <p:spPr bwMode="auto">
          <a:xfrm>
            <a:off x="3837010" y="3780994"/>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60" name="直接连接符 59">
            <a:extLst>
              <a:ext uri="{FF2B5EF4-FFF2-40B4-BE49-F238E27FC236}">
                <a16:creationId xmlns="" xmlns:a14="http://schemas.microsoft.com/office/drawing/2010/main" xmlns:p14="http://schemas.microsoft.com/office/powerpoint/2010/main" xmlns:a16="http://schemas.microsoft.com/office/drawing/2014/main" id="{4F78D553-B59C-433B-A167-8B2D031C3797}"/>
              </a:ext>
            </a:extLst>
          </p:cNvPr>
          <p:cNvCxnSpPr>
            <a:cxnSpLocks/>
          </p:cNvCxnSpPr>
          <p:nvPr/>
        </p:nvCxnSpPr>
        <p:spPr bwMode="auto">
          <a:xfrm>
            <a:off x="4775473" y="3780994"/>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62" name="直接连接符 61">
            <a:extLst>
              <a:ext uri="{FF2B5EF4-FFF2-40B4-BE49-F238E27FC236}">
                <a16:creationId xmlns="" xmlns:a14="http://schemas.microsoft.com/office/drawing/2010/main" xmlns:p14="http://schemas.microsoft.com/office/powerpoint/2010/main" xmlns:a16="http://schemas.microsoft.com/office/drawing/2014/main" id="{C62284BA-8268-4292-A4DA-EA95C5EA130A}"/>
              </a:ext>
            </a:extLst>
          </p:cNvPr>
          <p:cNvCxnSpPr>
            <a:cxnSpLocks/>
          </p:cNvCxnSpPr>
          <p:nvPr/>
        </p:nvCxnSpPr>
        <p:spPr bwMode="auto">
          <a:xfrm>
            <a:off x="2914317" y="4623156"/>
            <a:ext cx="0" cy="407918"/>
          </a:xfrm>
          <a:prstGeom prst="line">
            <a:avLst/>
          </a:prstGeom>
          <a:solidFill>
            <a:schemeClr val="accent1"/>
          </a:solidFill>
          <a:ln w="19050" cap="flat" cmpd="sng" algn="ctr">
            <a:solidFill>
              <a:srgbClr val="E0E0E0"/>
            </a:solidFill>
            <a:prstDash val="solid"/>
            <a:round/>
            <a:headEnd type="none" w="med" len="med"/>
            <a:tailEnd type="none" w="med" len="med"/>
          </a:ln>
          <a:effectLst/>
        </p:spPr>
      </p:cxnSp>
      <p:cxnSp>
        <p:nvCxnSpPr>
          <p:cNvPr id="63" name="直接连接符 62">
            <a:extLst>
              <a:ext uri="{FF2B5EF4-FFF2-40B4-BE49-F238E27FC236}">
                <a16:creationId xmlns="" xmlns:a14="http://schemas.microsoft.com/office/drawing/2010/main" xmlns:p14="http://schemas.microsoft.com/office/powerpoint/2010/main" xmlns:a16="http://schemas.microsoft.com/office/drawing/2014/main" id="{8787817B-2AA8-45B4-83CB-D5F7DC08D552}"/>
              </a:ext>
            </a:extLst>
          </p:cNvPr>
          <p:cNvCxnSpPr>
            <a:cxnSpLocks/>
          </p:cNvCxnSpPr>
          <p:nvPr/>
        </p:nvCxnSpPr>
        <p:spPr bwMode="auto">
          <a:xfrm>
            <a:off x="3837010" y="4623156"/>
            <a:ext cx="0" cy="407918"/>
          </a:xfrm>
          <a:prstGeom prst="line">
            <a:avLst/>
          </a:prstGeom>
          <a:solidFill>
            <a:schemeClr val="accent1"/>
          </a:solidFill>
          <a:ln w="19050" cap="flat" cmpd="sng" algn="ctr">
            <a:solidFill>
              <a:srgbClr val="E0E0E0"/>
            </a:solidFill>
            <a:prstDash val="solid"/>
            <a:round/>
            <a:headEnd type="none" w="med" len="med"/>
            <a:tailEnd type="none" w="med" len="med"/>
          </a:ln>
          <a:effectLst/>
        </p:spPr>
      </p:cxnSp>
      <p:cxnSp>
        <p:nvCxnSpPr>
          <p:cNvPr id="64" name="直接连接符 63">
            <a:extLst>
              <a:ext uri="{FF2B5EF4-FFF2-40B4-BE49-F238E27FC236}">
                <a16:creationId xmlns="" xmlns:a14="http://schemas.microsoft.com/office/drawing/2010/main" xmlns:p14="http://schemas.microsoft.com/office/powerpoint/2010/main" xmlns:a16="http://schemas.microsoft.com/office/drawing/2014/main" id="{E7B8E7E8-E522-4CF0-AD05-5D776071D2CA}"/>
              </a:ext>
            </a:extLst>
          </p:cNvPr>
          <p:cNvCxnSpPr>
            <a:cxnSpLocks/>
          </p:cNvCxnSpPr>
          <p:nvPr/>
        </p:nvCxnSpPr>
        <p:spPr bwMode="auto">
          <a:xfrm>
            <a:off x="4775473" y="4623156"/>
            <a:ext cx="0" cy="407918"/>
          </a:xfrm>
          <a:prstGeom prst="line">
            <a:avLst/>
          </a:prstGeom>
          <a:solidFill>
            <a:schemeClr val="accent1"/>
          </a:solidFill>
          <a:ln w="19050" cap="flat" cmpd="sng" algn="ctr">
            <a:solidFill>
              <a:srgbClr val="E0E0E0"/>
            </a:solidFill>
            <a:prstDash val="solid"/>
            <a:round/>
            <a:headEnd type="none" w="med" len="med"/>
            <a:tailEnd type="none" w="med" len="med"/>
          </a:ln>
          <a:effectLst/>
        </p:spPr>
      </p:cxnSp>
      <p:sp>
        <p:nvSpPr>
          <p:cNvPr id="66" name="文本框 65">
            <a:extLst>
              <a:ext uri="{FF2B5EF4-FFF2-40B4-BE49-F238E27FC236}">
                <a16:creationId xmlns="" xmlns:a14="http://schemas.microsoft.com/office/drawing/2010/main" xmlns:p14="http://schemas.microsoft.com/office/powerpoint/2010/main" xmlns:a16="http://schemas.microsoft.com/office/drawing/2014/main" id="{C6687884-D477-40D3-8FF4-671E6ECAD451}"/>
              </a:ext>
            </a:extLst>
          </p:cNvPr>
          <p:cNvSpPr txBox="1"/>
          <p:nvPr/>
        </p:nvSpPr>
        <p:spPr>
          <a:xfrm>
            <a:off x="4898324" y="5842171"/>
            <a:ext cx="1821574" cy="338554"/>
          </a:xfrm>
          <a:prstGeom prst="rect">
            <a:avLst/>
          </a:prstGeom>
          <a:noFill/>
        </p:spPr>
        <p:txBody>
          <a:bodyPr wrap="square" rtlCol="0">
            <a:noAutofit/>
          </a:bodyPr>
          <a:lstStyle/>
          <a:p>
            <a:pPr fontAlgn="ctr"/>
            <a:r>
              <a:rPr lang="en-US" sz="1400" dirty="0"/>
              <a:t>SAN (storage array)</a:t>
            </a:r>
            <a:endParaRPr lang="en-US" altLang="zh-CN" sz="1400" dirty="0"/>
          </a:p>
        </p:txBody>
      </p:sp>
      <p:sp>
        <p:nvSpPr>
          <p:cNvPr id="67" name="文本框 66">
            <a:extLst>
              <a:ext uri="{FF2B5EF4-FFF2-40B4-BE49-F238E27FC236}">
                <a16:creationId xmlns="" xmlns:a14="http://schemas.microsoft.com/office/drawing/2010/main" xmlns:p14="http://schemas.microsoft.com/office/powerpoint/2010/main" xmlns:a16="http://schemas.microsoft.com/office/drawing/2014/main" id="{D1005BAE-277D-4FED-916B-5B9BFA4B25C0}"/>
              </a:ext>
            </a:extLst>
          </p:cNvPr>
          <p:cNvSpPr txBox="1"/>
          <p:nvPr/>
        </p:nvSpPr>
        <p:spPr>
          <a:xfrm>
            <a:off x="3367880" y="5075190"/>
            <a:ext cx="1649811" cy="338554"/>
          </a:xfrm>
          <a:prstGeom prst="rect">
            <a:avLst/>
          </a:prstGeom>
          <a:noFill/>
        </p:spPr>
        <p:txBody>
          <a:bodyPr wrap="none" rtlCol="0">
            <a:noAutofit/>
          </a:bodyPr>
          <a:lstStyle/>
          <a:p>
            <a:pPr fontAlgn="ctr"/>
            <a:r>
              <a:rPr lang="en-US" sz="1400" dirty="0"/>
              <a:t>Storage network (FC)</a:t>
            </a:r>
          </a:p>
        </p:txBody>
      </p:sp>
      <p:sp>
        <p:nvSpPr>
          <p:cNvPr id="68" name="文本框 67">
            <a:extLst>
              <a:ext uri="{FF2B5EF4-FFF2-40B4-BE49-F238E27FC236}">
                <a16:creationId xmlns="" xmlns:a14="http://schemas.microsoft.com/office/drawing/2010/main" xmlns:p14="http://schemas.microsoft.com/office/powerpoint/2010/main" xmlns:a16="http://schemas.microsoft.com/office/drawing/2014/main" id="{891E8B49-9A45-427F-80BB-2A0BB60628AC}"/>
              </a:ext>
            </a:extLst>
          </p:cNvPr>
          <p:cNvSpPr txBox="1"/>
          <p:nvPr/>
        </p:nvSpPr>
        <p:spPr>
          <a:xfrm>
            <a:off x="530462" y="4226184"/>
            <a:ext cx="2031325" cy="338554"/>
          </a:xfrm>
          <a:prstGeom prst="rect">
            <a:avLst/>
          </a:prstGeom>
          <a:noFill/>
        </p:spPr>
        <p:txBody>
          <a:bodyPr wrap="none" rtlCol="0">
            <a:noAutofit/>
          </a:bodyPr>
          <a:lstStyle/>
          <a:p>
            <a:pPr fontAlgn="ctr"/>
            <a:r>
              <a:rPr lang="en-US" sz="1400" dirty="0"/>
              <a:t>Server (compute node)</a:t>
            </a:r>
            <a:endParaRPr lang="en-US" altLang="zh-CN" sz="1400" dirty="0"/>
          </a:p>
        </p:txBody>
      </p:sp>
      <p:sp>
        <p:nvSpPr>
          <p:cNvPr id="69" name="文本框 68">
            <a:extLst>
              <a:ext uri="{FF2B5EF4-FFF2-40B4-BE49-F238E27FC236}">
                <a16:creationId xmlns="" xmlns:a14="http://schemas.microsoft.com/office/drawing/2010/main" xmlns:p14="http://schemas.microsoft.com/office/powerpoint/2010/main" xmlns:a16="http://schemas.microsoft.com/office/drawing/2014/main" id="{D0976278-9CDD-4E89-BFAA-B7E143FE95B8}"/>
              </a:ext>
            </a:extLst>
          </p:cNvPr>
          <p:cNvSpPr txBox="1"/>
          <p:nvPr/>
        </p:nvSpPr>
        <p:spPr>
          <a:xfrm>
            <a:off x="5703273" y="2719930"/>
            <a:ext cx="1016625" cy="338554"/>
          </a:xfrm>
          <a:prstGeom prst="rect">
            <a:avLst/>
          </a:prstGeom>
          <a:noFill/>
        </p:spPr>
        <p:txBody>
          <a:bodyPr wrap="none" rtlCol="0">
            <a:noAutofit/>
          </a:bodyPr>
          <a:lstStyle/>
          <a:p>
            <a:pPr fontAlgn="ctr"/>
            <a:r>
              <a:rPr lang="en-US" sz="1400" dirty="0"/>
              <a:t>DCN (IP)</a:t>
            </a:r>
          </a:p>
        </p:txBody>
      </p:sp>
      <p:pic>
        <p:nvPicPr>
          <p:cNvPr id="73" name="图片 72">
            <a:extLst>
              <a:ext uri="{FF2B5EF4-FFF2-40B4-BE49-F238E27FC236}">
                <a16:creationId xmlns="" xmlns:a14="http://schemas.microsoft.com/office/drawing/2010/main" xmlns:p14="http://schemas.microsoft.com/office/powerpoint/2010/main" xmlns:a16="http://schemas.microsoft.com/office/drawing/2014/main" id="{53A599B6-C356-4A20-B56C-C2DE2925BD3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346748" y="4188912"/>
            <a:ext cx="540000" cy="442800"/>
          </a:xfrm>
          <a:prstGeom prst="rect">
            <a:avLst/>
          </a:prstGeom>
        </p:spPr>
      </p:pic>
      <p:pic>
        <p:nvPicPr>
          <p:cNvPr id="74" name="图片 73">
            <a:extLst>
              <a:ext uri="{FF2B5EF4-FFF2-40B4-BE49-F238E27FC236}">
                <a16:creationId xmlns="" xmlns:a14="http://schemas.microsoft.com/office/drawing/2010/main" xmlns:p14="http://schemas.microsoft.com/office/powerpoint/2010/main" xmlns:a16="http://schemas.microsoft.com/office/drawing/2014/main" id="{5D3F2E11-DCC8-4ECB-9FAB-8E83004689FA}"/>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273858" y="4188912"/>
            <a:ext cx="540000" cy="442800"/>
          </a:xfrm>
          <a:prstGeom prst="rect">
            <a:avLst/>
          </a:prstGeom>
        </p:spPr>
      </p:pic>
      <p:pic>
        <p:nvPicPr>
          <p:cNvPr id="75" name="图片 74">
            <a:extLst>
              <a:ext uri="{FF2B5EF4-FFF2-40B4-BE49-F238E27FC236}">
                <a16:creationId xmlns="" xmlns:a14="http://schemas.microsoft.com/office/drawing/2010/main" xmlns:p14="http://schemas.microsoft.com/office/powerpoint/2010/main" xmlns:a16="http://schemas.microsoft.com/office/drawing/2014/main" id="{EA0FC357-C060-4B0C-B13B-FF5DE838A9E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200969" y="4188912"/>
            <a:ext cx="540000" cy="442800"/>
          </a:xfrm>
          <a:prstGeom prst="rect">
            <a:avLst/>
          </a:prstGeom>
        </p:spPr>
      </p:pic>
      <p:cxnSp>
        <p:nvCxnSpPr>
          <p:cNvPr id="76" name="直接连接符 75">
            <a:extLst>
              <a:ext uri="{FF2B5EF4-FFF2-40B4-BE49-F238E27FC236}">
                <a16:creationId xmlns="" xmlns:a14="http://schemas.microsoft.com/office/drawing/2010/main" xmlns:p14="http://schemas.microsoft.com/office/powerpoint/2010/main" xmlns:a16="http://schemas.microsoft.com/office/drawing/2014/main" id="{A9E75B22-CF0B-45D7-8657-2594C4630217}"/>
              </a:ext>
            </a:extLst>
          </p:cNvPr>
          <p:cNvCxnSpPr>
            <a:cxnSpLocks/>
          </p:cNvCxnSpPr>
          <p:nvPr/>
        </p:nvCxnSpPr>
        <p:spPr bwMode="auto">
          <a:xfrm>
            <a:off x="7201033" y="3797490"/>
            <a:ext cx="2643351" cy="0"/>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77" name="直接连接符 76">
            <a:extLst>
              <a:ext uri="{FF2B5EF4-FFF2-40B4-BE49-F238E27FC236}">
                <a16:creationId xmlns="" xmlns:a14="http://schemas.microsoft.com/office/drawing/2010/main" xmlns:p14="http://schemas.microsoft.com/office/powerpoint/2010/main" xmlns:a16="http://schemas.microsoft.com/office/drawing/2014/main" id="{D58E3F1C-382F-47F8-99D1-1FF1AB2910B1}"/>
              </a:ext>
            </a:extLst>
          </p:cNvPr>
          <p:cNvCxnSpPr>
            <a:cxnSpLocks/>
          </p:cNvCxnSpPr>
          <p:nvPr/>
        </p:nvCxnSpPr>
        <p:spPr bwMode="auto">
          <a:xfrm>
            <a:off x="7612331" y="3780994"/>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78" name="直接连接符 77">
            <a:extLst>
              <a:ext uri="{FF2B5EF4-FFF2-40B4-BE49-F238E27FC236}">
                <a16:creationId xmlns="" xmlns:a14="http://schemas.microsoft.com/office/drawing/2010/main" xmlns:p14="http://schemas.microsoft.com/office/powerpoint/2010/main" xmlns:a16="http://schemas.microsoft.com/office/drawing/2014/main" id="{A3686269-E212-4402-A88F-7C132F61BE5D}"/>
              </a:ext>
            </a:extLst>
          </p:cNvPr>
          <p:cNvCxnSpPr>
            <a:cxnSpLocks/>
          </p:cNvCxnSpPr>
          <p:nvPr/>
        </p:nvCxnSpPr>
        <p:spPr bwMode="auto">
          <a:xfrm>
            <a:off x="8550794" y="3780994"/>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79" name="直接连接符 78">
            <a:extLst>
              <a:ext uri="{FF2B5EF4-FFF2-40B4-BE49-F238E27FC236}">
                <a16:creationId xmlns="" xmlns:a14="http://schemas.microsoft.com/office/drawing/2010/main" xmlns:p14="http://schemas.microsoft.com/office/powerpoint/2010/main" xmlns:a16="http://schemas.microsoft.com/office/drawing/2014/main" id="{5C1A30D7-64EB-4A67-B079-4D7A47700DEC}"/>
              </a:ext>
            </a:extLst>
          </p:cNvPr>
          <p:cNvCxnSpPr>
            <a:cxnSpLocks/>
          </p:cNvCxnSpPr>
          <p:nvPr/>
        </p:nvCxnSpPr>
        <p:spPr bwMode="auto">
          <a:xfrm>
            <a:off x="9453162" y="3780994"/>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sp>
        <p:nvSpPr>
          <p:cNvPr id="81" name="矩形 80">
            <a:extLst>
              <a:ext uri="{FF2B5EF4-FFF2-40B4-BE49-F238E27FC236}">
                <a16:creationId xmlns="" xmlns:a14="http://schemas.microsoft.com/office/drawing/2010/main" xmlns:p14="http://schemas.microsoft.com/office/powerpoint/2010/main" xmlns:a16="http://schemas.microsoft.com/office/drawing/2014/main" id="{F15D9696-964D-47B2-9873-757A3FACB977}"/>
              </a:ext>
            </a:extLst>
          </p:cNvPr>
          <p:cNvSpPr/>
          <p:nvPr/>
        </p:nvSpPr>
        <p:spPr>
          <a:xfrm>
            <a:off x="6976412" y="4083072"/>
            <a:ext cx="3425021" cy="1621951"/>
          </a:xfrm>
          <a:prstGeom prst="rect">
            <a:avLst/>
          </a:prstGeom>
          <a:noFill/>
          <a:ln w="19050">
            <a:solidFill>
              <a:schemeClr val="bg1">
                <a:lumMod val="75000"/>
              </a:schemeClr>
            </a:solidFill>
            <a:prstDash val="dash"/>
            <a:tailEnd type="triangle"/>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endParaRPr>
          </a:p>
        </p:txBody>
      </p:sp>
      <p:sp>
        <p:nvSpPr>
          <p:cNvPr id="82" name="文本框 81">
            <a:extLst>
              <a:ext uri="{FF2B5EF4-FFF2-40B4-BE49-F238E27FC236}">
                <a16:creationId xmlns="" xmlns:a14="http://schemas.microsoft.com/office/drawing/2010/main" xmlns:p14="http://schemas.microsoft.com/office/powerpoint/2010/main" xmlns:a16="http://schemas.microsoft.com/office/drawing/2014/main" id="{1B25C5A0-CDF4-49EC-9ED5-AE3B8DBD70C4}"/>
              </a:ext>
            </a:extLst>
          </p:cNvPr>
          <p:cNvSpPr txBox="1"/>
          <p:nvPr/>
        </p:nvSpPr>
        <p:spPr>
          <a:xfrm>
            <a:off x="8066284" y="5194463"/>
            <a:ext cx="1210588" cy="338554"/>
          </a:xfrm>
          <a:prstGeom prst="rect">
            <a:avLst/>
          </a:prstGeom>
          <a:noFill/>
        </p:spPr>
        <p:txBody>
          <a:bodyPr wrap="none" rtlCol="0">
            <a:noAutofit/>
          </a:bodyPr>
          <a:lstStyle/>
          <a:p>
            <a:pPr fontAlgn="ctr"/>
            <a:r>
              <a:rPr lang="en-US" sz="1400" dirty="0"/>
              <a:t>Distributed storage</a:t>
            </a:r>
          </a:p>
        </p:txBody>
      </p:sp>
      <p:sp>
        <p:nvSpPr>
          <p:cNvPr id="83" name="文本框 82">
            <a:extLst>
              <a:ext uri="{FF2B5EF4-FFF2-40B4-BE49-F238E27FC236}">
                <a16:creationId xmlns="" xmlns:a14="http://schemas.microsoft.com/office/drawing/2010/main" xmlns:p14="http://schemas.microsoft.com/office/powerpoint/2010/main" xmlns:a16="http://schemas.microsoft.com/office/drawing/2014/main" id="{5E719023-738B-46CC-9877-B90ACC0F842A}"/>
              </a:ext>
            </a:extLst>
          </p:cNvPr>
          <p:cNvSpPr txBox="1"/>
          <p:nvPr/>
        </p:nvSpPr>
        <p:spPr>
          <a:xfrm>
            <a:off x="7754396" y="4734259"/>
            <a:ext cx="2031325" cy="338554"/>
          </a:xfrm>
          <a:prstGeom prst="rect">
            <a:avLst/>
          </a:prstGeom>
          <a:noFill/>
        </p:spPr>
        <p:txBody>
          <a:bodyPr wrap="none" rtlCol="0">
            <a:noAutofit/>
          </a:bodyPr>
          <a:lstStyle/>
          <a:p>
            <a:pPr fontAlgn="ctr"/>
            <a:r>
              <a:rPr lang="en-US" sz="1400" dirty="0"/>
              <a:t>Server (storage node)</a:t>
            </a:r>
            <a:endParaRPr lang="en-US" altLang="zh-CN" sz="1400" dirty="0"/>
          </a:p>
        </p:txBody>
      </p:sp>
      <p:sp>
        <p:nvSpPr>
          <p:cNvPr id="84" name="文本占位符 3">
            <a:extLst>
              <a:ext uri="{FF2B5EF4-FFF2-40B4-BE49-F238E27FC236}">
                <a16:creationId xmlns="" xmlns:a14="http://schemas.microsoft.com/office/drawing/2010/main" xmlns:p14="http://schemas.microsoft.com/office/powerpoint/2010/main" xmlns:a16="http://schemas.microsoft.com/office/drawing/2014/main" id="{9945C33B-C629-4307-A55D-9AA24147341A}"/>
              </a:ext>
            </a:extLst>
          </p:cNvPr>
          <p:cNvSpPr txBox="1">
            <a:spLocks/>
          </p:cNvSpPr>
          <p:nvPr/>
        </p:nvSpPr>
        <p:spPr>
          <a:xfrm>
            <a:off x="468317" y="1233489"/>
            <a:ext cx="11276183" cy="562906"/>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800" dirty="0"/>
              <a:t>A typical data center networking consists of a data center network (DCN), a storage area network (SAN), and servers.</a:t>
            </a:r>
            <a:endParaRPr lang="en-US" altLang="zh-CN" sz="1800" dirty="0"/>
          </a:p>
        </p:txBody>
      </p:sp>
      <p:pic>
        <p:nvPicPr>
          <p:cNvPr id="85" name="图片 84">
            <a:extLst>
              <a:ext uri="{FF2B5EF4-FFF2-40B4-BE49-F238E27FC236}">
                <a16:creationId xmlns="" xmlns:a14="http://schemas.microsoft.com/office/drawing/2010/main" xmlns:p14="http://schemas.microsoft.com/office/powerpoint/2010/main" xmlns:a16="http://schemas.microsoft.com/office/drawing/2014/main" id="{DE915348-392D-4B01-8149-7557BB1759C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23228" y="3235551"/>
            <a:ext cx="540000" cy="442800"/>
          </a:xfrm>
          <a:prstGeom prst="rect">
            <a:avLst/>
          </a:prstGeom>
        </p:spPr>
      </p:pic>
      <p:pic>
        <p:nvPicPr>
          <p:cNvPr id="86" name="图片 85">
            <a:extLst>
              <a:ext uri="{FF2B5EF4-FFF2-40B4-BE49-F238E27FC236}">
                <a16:creationId xmlns="" xmlns:a14="http://schemas.microsoft.com/office/drawing/2010/main" xmlns:p14="http://schemas.microsoft.com/office/powerpoint/2010/main" xmlns:a16="http://schemas.microsoft.com/office/drawing/2014/main" id="{5D5459C8-4D37-4F06-810F-3F0E4178A7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54436" y="3235551"/>
            <a:ext cx="540000" cy="442800"/>
          </a:xfrm>
          <a:prstGeom prst="rect">
            <a:avLst/>
          </a:prstGeom>
        </p:spPr>
      </p:pic>
      <p:pic>
        <p:nvPicPr>
          <p:cNvPr id="87" name="图片 86">
            <a:extLst>
              <a:ext uri="{FF2B5EF4-FFF2-40B4-BE49-F238E27FC236}">
                <a16:creationId xmlns="" xmlns:a14="http://schemas.microsoft.com/office/drawing/2010/main" xmlns:p14="http://schemas.microsoft.com/office/powerpoint/2010/main" xmlns:a16="http://schemas.microsoft.com/office/drawing/2014/main" id="{2169881D-FC35-493F-8029-7747A38839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090629" y="3235551"/>
            <a:ext cx="540000" cy="442800"/>
          </a:xfrm>
          <a:prstGeom prst="rect">
            <a:avLst/>
          </a:prstGeom>
        </p:spPr>
      </p:pic>
    </p:spTree>
    <p:extLst>
      <p:ext uri="{BB962C8B-B14F-4D97-AF65-F5344CB8AC3E}">
        <p14:creationId xmlns:p14="http://schemas.microsoft.com/office/powerpoint/2010/main" val="9767376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a16="http://schemas.microsoft.com/office/drawing/2014/main" id="{3CAD2D40-EA32-4458-8F0F-D2B239309419}"/>
              </a:ext>
            </a:extLst>
          </p:cNvPr>
          <p:cNvSpPr>
            <a:spLocks noGrp="1"/>
          </p:cNvSpPr>
          <p:nvPr>
            <p:ph type="title"/>
          </p:nvPr>
        </p:nvSpPr>
        <p:spPr/>
        <p:txBody>
          <a:bodyPr/>
          <a:lstStyle/>
          <a:p>
            <a:r>
              <a:rPr lang="en-US" dirty="0"/>
              <a:t>DCN</a:t>
            </a:r>
            <a:endParaRPr lang="en-US" altLang="zh-CN" dirty="0"/>
          </a:p>
        </p:txBody>
      </p:sp>
      <p:sp>
        <p:nvSpPr>
          <p:cNvPr id="3" name="文本占位符 3">
            <a:extLst>
              <a:ext uri="{FF2B5EF4-FFF2-40B4-BE49-F238E27FC236}">
                <a16:creationId xmlns="" xmlns:p14="http://schemas.microsoft.com/office/powerpoint/2010/main" xmlns:a16="http://schemas.microsoft.com/office/drawing/2014/main" id="{9EF4F3AD-E5F4-467E-94A5-D1A690043658}"/>
              </a:ext>
            </a:extLst>
          </p:cNvPr>
          <p:cNvSpPr txBox="1">
            <a:spLocks/>
          </p:cNvSpPr>
          <p:nvPr/>
        </p:nvSpPr>
        <p:spPr>
          <a:xfrm>
            <a:off x="468317" y="1233488"/>
            <a:ext cx="11276183" cy="1014411"/>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600" dirty="0"/>
              <a:t>DCN: enables communication </a:t>
            </a:r>
            <a:r>
              <a:rPr lang="en-US" sz="1600" dirty="0">
                <a:solidFill>
                  <a:srgbClr val="EC7061"/>
                </a:solidFill>
              </a:rPr>
              <a:t>between units in a data center </a:t>
            </a:r>
            <a:r>
              <a:rPr lang="en-US" sz="1600" dirty="0"/>
              <a:t>and </a:t>
            </a:r>
            <a:r>
              <a:rPr lang="en-US" sz="1600" dirty="0">
                <a:solidFill>
                  <a:srgbClr val="EC7061"/>
                </a:solidFill>
              </a:rPr>
              <a:t>between units and external egresses</a:t>
            </a:r>
            <a:r>
              <a:rPr lang="en-US" sz="1600" dirty="0"/>
              <a:t>.</a:t>
            </a:r>
            <a:endParaRPr lang="en-US" altLang="zh-CN" sz="1600" dirty="0"/>
          </a:p>
          <a:p>
            <a:pPr fontAlgn="ctr"/>
            <a:r>
              <a:rPr lang="en-US" sz="1600" dirty="0"/>
              <a:t>A data center network consists of various network devices and is divided into different areas based </a:t>
            </a:r>
            <a:r>
              <a:rPr lang="en-US" sz="1600"/>
              <a:t>on services</a:t>
            </a:r>
            <a:r>
              <a:rPr lang="en-US" sz="1600" dirty="0"/>
              <a:t>.</a:t>
            </a:r>
            <a:endParaRPr lang="en-US" altLang="zh-CN" sz="1600" dirty="0"/>
          </a:p>
        </p:txBody>
      </p:sp>
      <p:sp>
        <p:nvSpPr>
          <p:cNvPr id="4" name="矩形 3">
            <a:extLst>
              <a:ext uri="{FF2B5EF4-FFF2-40B4-BE49-F238E27FC236}">
                <a16:creationId xmlns="" xmlns:p14="http://schemas.microsoft.com/office/powerpoint/2010/main" xmlns:a16="http://schemas.microsoft.com/office/drawing/2014/main" id="{D48F65EF-BC01-4288-BDE3-65197E38C03F}"/>
              </a:ext>
            </a:extLst>
          </p:cNvPr>
          <p:cNvSpPr/>
          <p:nvPr/>
        </p:nvSpPr>
        <p:spPr>
          <a:xfrm>
            <a:off x="680441" y="2361979"/>
            <a:ext cx="10960100" cy="3981671"/>
          </a:xfrm>
          <a:prstGeom prst="rect">
            <a:avLst/>
          </a:prstGeom>
          <a:ln w="19050">
            <a:solidFill>
              <a:schemeClr val="bg1">
                <a:lumMod val="5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oAutofit/>
          </a:bodyPr>
          <a:lstStyle/>
          <a:p>
            <a:pPr eaLnBrk="0" fontAlgn="ctr" hangingPunct="0">
              <a:spcBef>
                <a:spcPct val="0"/>
              </a:spcBef>
              <a:spcAft>
                <a:spcPct val="0"/>
              </a:spcAft>
              <a:buClr>
                <a:srgbClr val="CC9900"/>
              </a:buClr>
              <a:buFont typeface="Wingdings" pitchFamily="2" charset="2"/>
              <a:buChar char="n"/>
            </a:pPr>
            <a:endParaRPr lang="en-US" altLang="zh-CN" sz="1400" dirty="0">
              <a:solidFill>
                <a:prstClr val="black"/>
              </a:solidFill>
            </a:endParaRPr>
          </a:p>
        </p:txBody>
      </p:sp>
      <p:sp>
        <p:nvSpPr>
          <p:cNvPr id="5" name="圆角矩形 106">
            <a:extLst>
              <a:ext uri="{FF2B5EF4-FFF2-40B4-BE49-F238E27FC236}">
                <a16:creationId xmlns="" xmlns:p14="http://schemas.microsoft.com/office/powerpoint/2010/main" xmlns:a16="http://schemas.microsoft.com/office/drawing/2014/main" id="{0B2A3864-E2D7-452F-ABB9-8E60A636CB43}"/>
              </a:ext>
            </a:extLst>
          </p:cNvPr>
          <p:cNvSpPr/>
          <p:nvPr/>
        </p:nvSpPr>
        <p:spPr>
          <a:xfrm>
            <a:off x="6997149" y="4426076"/>
            <a:ext cx="3311756" cy="1781119"/>
          </a:xfrm>
          <a:prstGeom prst="roundRect">
            <a:avLst/>
          </a:prstGeom>
          <a:solidFill>
            <a:srgbClr val="F4FBFE"/>
          </a:solidFill>
          <a:ln w="63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oAutofit/>
          </a:bodyPr>
          <a:lstStyle/>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r>
              <a:rPr lang="en-US" sz="1400" dirty="0">
                <a:solidFill>
                  <a:srgbClr val="EC7061"/>
                </a:solidFill>
              </a:rPr>
              <a:t>Test environment zone</a:t>
            </a:r>
            <a:endParaRPr lang="en-US" altLang="zh-CN" sz="1400" dirty="0">
              <a:solidFill>
                <a:srgbClr val="EC7061"/>
              </a:solidFill>
            </a:endParaRPr>
          </a:p>
        </p:txBody>
      </p:sp>
      <p:sp>
        <p:nvSpPr>
          <p:cNvPr id="6" name="圆角矩形 107">
            <a:extLst>
              <a:ext uri="{FF2B5EF4-FFF2-40B4-BE49-F238E27FC236}">
                <a16:creationId xmlns="" xmlns:p14="http://schemas.microsoft.com/office/powerpoint/2010/main" xmlns:a16="http://schemas.microsoft.com/office/drawing/2014/main" id="{E5A24532-D5A4-4EB4-A1A8-4E1FFE86E96B}"/>
              </a:ext>
            </a:extLst>
          </p:cNvPr>
          <p:cNvSpPr/>
          <p:nvPr/>
        </p:nvSpPr>
        <p:spPr>
          <a:xfrm>
            <a:off x="1123554" y="4414052"/>
            <a:ext cx="5742248" cy="1798305"/>
          </a:xfrm>
          <a:prstGeom prst="roundRect">
            <a:avLst/>
          </a:prstGeom>
          <a:solidFill>
            <a:srgbClr val="F4FBFE"/>
          </a:solidFill>
          <a:ln w="63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oAutofit/>
          </a:bodyPr>
          <a:lstStyle/>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endParaRPr lang="en-US" sz="1400" dirty="0">
              <a:solidFill>
                <a:srgbClr val="EC7061"/>
              </a:solidFill>
            </a:endParaRPr>
          </a:p>
          <a:p>
            <a:pPr algn="ctr" fontAlgn="ctr"/>
            <a:r>
              <a:rPr lang="en-US" sz="1400" dirty="0">
                <a:solidFill>
                  <a:srgbClr val="EC7061"/>
                </a:solidFill>
              </a:rPr>
              <a:t>Production environment zone</a:t>
            </a:r>
            <a:endParaRPr lang="en-US" altLang="zh-CN" sz="1400" dirty="0">
              <a:solidFill>
                <a:srgbClr val="EC7061"/>
              </a:solidFill>
            </a:endParaRPr>
          </a:p>
        </p:txBody>
      </p:sp>
      <p:grpSp>
        <p:nvGrpSpPr>
          <p:cNvPr id="7" name="组合 6">
            <a:extLst>
              <a:ext uri="{FF2B5EF4-FFF2-40B4-BE49-F238E27FC236}">
                <a16:creationId xmlns="" xmlns:p14="http://schemas.microsoft.com/office/powerpoint/2010/main" xmlns:a16="http://schemas.microsoft.com/office/drawing/2014/main" id="{B308DE32-3CAA-4FAE-906D-5E80D9294666}"/>
              </a:ext>
            </a:extLst>
          </p:cNvPr>
          <p:cNvGrpSpPr/>
          <p:nvPr/>
        </p:nvGrpSpPr>
        <p:grpSpPr>
          <a:xfrm>
            <a:off x="1066261" y="4594245"/>
            <a:ext cx="2957880" cy="899766"/>
            <a:chOff x="727632" y="3972907"/>
            <a:chExt cx="4143951" cy="1306515"/>
          </a:xfrm>
        </p:grpSpPr>
        <p:pic>
          <p:nvPicPr>
            <p:cNvPr id="8" name="图片 7" descr="汇聚交换机.png">
              <a:extLst>
                <a:ext uri="{FF2B5EF4-FFF2-40B4-BE49-F238E27FC236}">
                  <a16:creationId xmlns="" xmlns:p14="http://schemas.microsoft.com/office/powerpoint/2010/main" xmlns:a16="http://schemas.microsoft.com/office/drawing/2014/main" id="{17D74F21-5514-45FB-BDE0-5D4DE9C5814B}"/>
                </a:ext>
              </a:extLst>
            </p:cNvPr>
            <p:cNvPicPr>
              <a:picLocks/>
            </p:cNvPicPr>
            <p:nvPr/>
          </p:nvPicPr>
          <p:blipFill>
            <a:blip r:embed="rId3" cstate="print"/>
            <a:stretch>
              <a:fillRect/>
            </a:stretch>
          </p:blipFill>
          <p:spPr>
            <a:xfrm>
              <a:off x="2552520" y="3990929"/>
              <a:ext cx="388800" cy="360000"/>
            </a:xfrm>
            <a:prstGeom prst="rect">
              <a:avLst/>
            </a:prstGeom>
          </p:spPr>
        </p:pic>
        <p:pic>
          <p:nvPicPr>
            <p:cNvPr id="9" name="图片 8" descr="汇聚交换机.png">
              <a:extLst>
                <a:ext uri="{FF2B5EF4-FFF2-40B4-BE49-F238E27FC236}">
                  <a16:creationId xmlns="" xmlns:p14="http://schemas.microsoft.com/office/powerpoint/2010/main" xmlns:a16="http://schemas.microsoft.com/office/drawing/2014/main" id="{0CF63601-D04E-4424-B412-1625BA920631}"/>
                </a:ext>
              </a:extLst>
            </p:cNvPr>
            <p:cNvPicPr>
              <a:picLocks/>
            </p:cNvPicPr>
            <p:nvPr/>
          </p:nvPicPr>
          <p:blipFill>
            <a:blip r:embed="rId3" cstate="print"/>
            <a:stretch>
              <a:fillRect/>
            </a:stretch>
          </p:blipFill>
          <p:spPr>
            <a:xfrm>
              <a:off x="3230700" y="3990929"/>
              <a:ext cx="388800" cy="360000"/>
            </a:xfrm>
            <a:prstGeom prst="rect">
              <a:avLst/>
            </a:prstGeom>
          </p:spPr>
        </p:pic>
        <p:sp>
          <p:nvSpPr>
            <p:cNvPr id="10" name="TextBox 135">
              <a:extLst>
                <a:ext uri="{FF2B5EF4-FFF2-40B4-BE49-F238E27FC236}">
                  <a16:creationId xmlns="" xmlns:p14="http://schemas.microsoft.com/office/powerpoint/2010/main" xmlns:a16="http://schemas.microsoft.com/office/drawing/2014/main" id="{2FE432CE-D045-4D02-A774-55042B866886}"/>
                </a:ext>
              </a:extLst>
            </p:cNvPr>
            <p:cNvSpPr txBox="1"/>
            <p:nvPr/>
          </p:nvSpPr>
          <p:spPr>
            <a:xfrm>
              <a:off x="1610369" y="3972907"/>
              <a:ext cx="1027977" cy="525081"/>
            </a:xfrm>
            <a:prstGeom prst="rect">
              <a:avLst/>
            </a:prstGeom>
            <a:noFill/>
          </p:spPr>
          <p:txBody>
            <a:bodyPr wrap="none" rtlCol="0">
              <a:noAutofit/>
            </a:bodyPr>
            <a:lstStyle/>
            <a:p>
              <a:pPr fontAlgn="ctr"/>
              <a:r>
                <a:rPr lang="en-US" sz="1400" dirty="0"/>
                <a:t>Spine</a:t>
              </a:r>
              <a:endParaRPr lang="en-US" altLang="zh-CN" sz="1400" dirty="0"/>
            </a:p>
          </p:txBody>
        </p:sp>
        <p:grpSp>
          <p:nvGrpSpPr>
            <p:cNvPr id="11" name="组合 10">
              <a:extLst>
                <a:ext uri="{FF2B5EF4-FFF2-40B4-BE49-F238E27FC236}">
                  <a16:creationId xmlns="" xmlns:p14="http://schemas.microsoft.com/office/powerpoint/2010/main" xmlns:a16="http://schemas.microsoft.com/office/drawing/2014/main" id="{F415305D-F8E3-4ACA-AC91-5ECD790BDEDD}"/>
                </a:ext>
              </a:extLst>
            </p:cNvPr>
            <p:cNvGrpSpPr/>
            <p:nvPr/>
          </p:nvGrpSpPr>
          <p:grpSpPr>
            <a:xfrm>
              <a:off x="1480503" y="4796789"/>
              <a:ext cx="937440" cy="360000"/>
              <a:chOff x="2029143" y="4964429"/>
              <a:chExt cx="937440" cy="360000"/>
            </a:xfrm>
          </p:grpSpPr>
          <p:pic>
            <p:nvPicPr>
              <p:cNvPr id="34" name="图片 33" descr="接入交换机.png">
                <a:extLst>
                  <a:ext uri="{FF2B5EF4-FFF2-40B4-BE49-F238E27FC236}">
                    <a16:creationId xmlns="" xmlns:p14="http://schemas.microsoft.com/office/powerpoint/2010/main" xmlns:a16="http://schemas.microsoft.com/office/drawing/2014/main" id="{D365B8FD-5390-44C3-95AA-6A1F7B56F4BF}"/>
                  </a:ext>
                </a:extLst>
              </p:cNvPr>
              <p:cNvPicPr>
                <a:picLocks/>
              </p:cNvPicPr>
              <p:nvPr/>
            </p:nvPicPr>
            <p:blipFill>
              <a:blip r:embed="rId4" cstate="print"/>
              <a:stretch>
                <a:fillRect/>
              </a:stretch>
            </p:blipFill>
            <p:spPr>
              <a:xfrm>
                <a:off x="2029143" y="4964429"/>
                <a:ext cx="388800" cy="360000"/>
              </a:xfrm>
              <a:prstGeom prst="rect">
                <a:avLst/>
              </a:prstGeom>
            </p:spPr>
          </p:pic>
          <p:pic>
            <p:nvPicPr>
              <p:cNvPr id="35" name="图片 34" descr="接入交换机.png">
                <a:extLst>
                  <a:ext uri="{FF2B5EF4-FFF2-40B4-BE49-F238E27FC236}">
                    <a16:creationId xmlns="" xmlns:p14="http://schemas.microsoft.com/office/powerpoint/2010/main" xmlns:a16="http://schemas.microsoft.com/office/drawing/2014/main" id="{6B902D5F-2B13-4F56-A40A-839DABA6ADBC}"/>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36" name="直接连接符 35">
                <a:extLst>
                  <a:ext uri="{FF2B5EF4-FFF2-40B4-BE49-F238E27FC236}">
                    <a16:creationId xmlns="" xmlns:p14="http://schemas.microsoft.com/office/powerpoint/2010/main" xmlns:a16="http://schemas.microsoft.com/office/drawing/2014/main" id="{085D30AE-E6A9-4B51-B7E6-797FF33DE9C6}"/>
                  </a:ext>
                </a:extLst>
              </p:cNvPr>
              <p:cNvCxnSpPr>
                <a:stCxn id="34" idx="3"/>
                <a:endCxn id="35"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p14="http://schemas.microsoft.com/office/powerpoint/2010/main" xmlns:a16="http://schemas.microsoft.com/office/drawing/2014/main" id="{0968E322-16DB-49B3-B82C-A63DCA3892AD}"/>
                </a:ext>
              </a:extLst>
            </p:cNvPr>
            <p:cNvGrpSpPr/>
            <p:nvPr/>
          </p:nvGrpSpPr>
          <p:grpSpPr>
            <a:xfrm>
              <a:off x="2631123" y="4796789"/>
              <a:ext cx="937440" cy="360000"/>
              <a:chOff x="2029143" y="4964429"/>
              <a:chExt cx="937440" cy="360000"/>
            </a:xfrm>
          </p:grpSpPr>
          <p:pic>
            <p:nvPicPr>
              <p:cNvPr id="31" name="图片 30" descr="接入交换机.png">
                <a:extLst>
                  <a:ext uri="{FF2B5EF4-FFF2-40B4-BE49-F238E27FC236}">
                    <a16:creationId xmlns="" xmlns:p14="http://schemas.microsoft.com/office/powerpoint/2010/main" xmlns:a16="http://schemas.microsoft.com/office/drawing/2014/main" id="{9D15A58A-1C24-49B9-8B02-51CCB175865E}"/>
                  </a:ext>
                </a:extLst>
              </p:cNvPr>
              <p:cNvPicPr>
                <a:picLocks/>
              </p:cNvPicPr>
              <p:nvPr/>
            </p:nvPicPr>
            <p:blipFill>
              <a:blip r:embed="rId4" cstate="print"/>
              <a:stretch>
                <a:fillRect/>
              </a:stretch>
            </p:blipFill>
            <p:spPr>
              <a:xfrm>
                <a:off x="2029143" y="4964429"/>
                <a:ext cx="388800" cy="360000"/>
              </a:xfrm>
              <a:prstGeom prst="rect">
                <a:avLst/>
              </a:prstGeom>
            </p:spPr>
          </p:pic>
          <p:pic>
            <p:nvPicPr>
              <p:cNvPr id="32" name="图片 31" descr="接入交换机.png">
                <a:extLst>
                  <a:ext uri="{FF2B5EF4-FFF2-40B4-BE49-F238E27FC236}">
                    <a16:creationId xmlns="" xmlns:p14="http://schemas.microsoft.com/office/powerpoint/2010/main" xmlns:a16="http://schemas.microsoft.com/office/drawing/2014/main" id="{83B1A357-F4B7-44CB-81B8-3A7087AB72CF}"/>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33" name="直接连接符 32">
                <a:extLst>
                  <a:ext uri="{FF2B5EF4-FFF2-40B4-BE49-F238E27FC236}">
                    <a16:creationId xmlns="" xmlns:p14="http://schemas.microsoft.com/office/powerpoint/2010/main" xmlns:a16="http://schemas.microsoft.com/office/drawing/2014/main" id="{50EDA4CA-8FD2-4775-9AD6-900A0CA501B2}"/>
                  </a:ext>
                </a:extLst>
              </p:cNvPr>
              <p:cNvCxnSpPr>
                <a:stCxn id="31" idx="3"/>
                <a:endCxn id="32"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p14="http://schemas.microsoft.com/office/powerpoint/2010/main" xmlns:a16="http://schemas.microsoft.com/office/drawing/2014/main" id="{3E99703C-8F95-41B2-B8CD-1E58D271384D}"/>
                </a:ext>
              </a:extLst>
            </p:cNvPr>
            <p:cNvGrpSpPr/>
            <p:nvPr/>
          </p:nvGrpSpPr>
          <p:grpSpPr>
            <a:xfrm>
              <a:off x="3934143" y="4796789"/>
              <a:ext cx="937440" cy="360000"/>
              <a:chOff x="2029143" y="4964429"/>
              <a:chExt cx="937440" cy="360000"/>
            </a:xfrm>
          </p:grpSpPr>
          <p:pic>
            <p:nvPicPr>
              <p:cNvPr id="28" name="图片 27" descr="接入交换机.png">
                <a:extLst>
                  <a:ext uri="{FF2B5EF4-FFF2-40B4-BE49-F238E27FC236}">
                    <a16:creationId xmlns="" xmlns:p14="http://schemas.microsoft.com/office/powerpoint/2010/main" xmlns:a16="http://schemas.microsoft.com/office/drawing/2014/main" id="{642728A2-9A79-4DB6-BF1B-B0E408A914FD}"/>
                  </a:ext>
                </a:extLst>
              </p:cNvPr>
              <p:cNvPicPr>
                <a:picLocks/>
              </p:cNvPicPr>
              <p:nvPr/>
            </p:nvPicPr>
            <p:blipFill>
              <a:blip r:embed="rId4" cstate="print"/>
              <a:stretch>
                <a:fillRect/>
              </a:stretch>
            </p:blipFill>
            <p:spPr>
              <a:xfrm>
                <a:off x="2029143" y="4964429"/>
                <a:ext cx="388800" cy="360000"/>
              </a:xfrm>
              <a:prstGeom prst="rect">
                <a:avLst/>
              </a:prstGeom>
            </p:spPr>
          </p:pic>
          <p:pic>
            <p:nvPicPr>
              <p:cNvPr id="29" name="图片 28" descr="接入交换机.png">
                <a:extLst>
                  <a:ext uri="{FF2B5EF4-FFF2-40B4-BE49-F238E27FC236}">
                    <a16:creationId xmlns="" xmlns:p14="http://schemas.microsoft.com/office/powerpoint/2010/main" xmlns:a16="http://schemas.microsoft.com/office/drawing/2014/main" id="{E0CA7E98-4472-4B40-B5DE-22A2FE55EB26}"/>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30" name="直接连接符 29">
                <a:extLst>
                  <a:ext uri="{FF2B5EF4-FFF2-40B4-BE49-F238E27FC236}">
                    <a16:creationId xmlns="" xmlns:p14="http://schemas.microsoft.com/office/powerpoint/2010/main" xmlns:a16="http://schemas.microsoft.com/office/drawing/2014/main" id="{B7FAF445-F314-4AA0-B6CE-E2911473FA7A}"/>
                  </a:ext>
                </a:extLst>
              </p:cNvPr>
              <p:cNvCxnSpPr>
                <a:stCxn id="28" idx="3"/>
                <a:endCxn id="29"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4" name="TextBox 149">
              <a:extLst>
                <a:ext uri="{FF2B5EF4-FFF2-40B4-BE49-F238E27FC236}">
                  <a16:creationId xmlns="" xmlns:p14="http://schemas.microsoft.com/office/powerpoint/2010/main" xmlns:a16="http://schemas.microsoft.com/office/drawing/2014/main" id="{ABA568AA-20E3-4E97-9F18-79B26E97B46E}"/>
                </a:ext>
              </a:extLst>
            </p:cNvPr>
            <p:cNvSpPr txBox="1"/>
            <p:nvPr/>
          </p:nvSpPr>
          <p:spPr>
            <a:xfrm>
              <a:off x="727632" y="4754341"/>
              <a:ext cx="866241" cy="525081"/>
            </a:xfrm>
            <a:prstGeom prst="rect">
              <a:avLst/>
            </a:prstGeom>
            <a:noFill/>
          </p:spPr>
          <p:txBody>
            <a:bodyPr wrap="none" rtlCol="0">
              <a:noAutofit/>
            </a:bodyPr>
            <a:lstStyle/>
            <a:p>
              <a:pPr fontAlgn="ctr"/>
              <a:r>
                <a:rPr lang="en-US" sz="1400" dirty="0"/>
                <a:t>Leaf</a:t>
              </a:r>
              <a:endParaRPr lang="en-US" altLang="zh-CN" sz="1400" dirty="0"/>
            </a:p>
          </p:txBody>
        </p:sp>
        <p:cxnSp>
          <p:nvCxnSpPr>
            <p:cNvPr id="15" name="直接连接符 14">
              <a:extLst>
                <a:ext uri="{FF2B5EF4-FFF2-40B4-BE49-F238E27FC236}">
                  <a16:creationId xmlns="" xmlns:p14="http://schemas.microsoft.com/office/powerpoint/2010/main" xmlns:a16="http://schemas.microsoft.com/office/drawing/2014/main" id="{E0852491-F40D-414D-B460-66E1BF694D1F}"/>
                </a:ext>
              </a:extLst>
            </p:cNvPr>
            <p:cNvCxnSpPr>
              <a:stCxn id="34" idx="0"/>
              <a:endCxn id="8" idx="2"/>
            </p:cNvCxnSpPr>
            <p:nvPr/>
          </p:nvCxnSpPr>
          <p:spPr bwMode="auto">
            <a:xfrm flipV="1">
              <a:off x="1674903" y="4350929"/>
              <a:ext cx="107201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p14="http://schemas.microsoft.com/office/powerpoint/2010/main" xmlns:a16="http://schemas.microsoft.com/office/drawing/2014/main" id="{ABDAA599-2E86-4DBE-B5FA-EC792543A9A4}"/>
                </a:ext>
              </a:extLst>
            </p:cNvPr>
            <p:cNvCxnSpPr>
              <a:stCxn id="9" idx="2"/>
              <a:endCxn id="34" idx="0"/>
            </p:cNvCxnSpPr>
            <p:nvPr/>
          </p:nvCxnSpPr>
          <p:spPr bwMode="auto">
            <a:xfrm flipH="1">
              <a:off x="1674903" y="4350929"/>
              <a:ext cx="175019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p14="http://schemas.microsoft.com/office/powerpoint/2010/main" xmlns:a16="http://schemas.microsoft.com/office/drawing/2014/main" id="{B3111ECF-97AF-45C2-988F-951C1617DA80}"/>
                </a:ext>
              </a:extLst>
            </p:cNvPr>
            <p:cNvCxnSpPr>
              <a:stCxn id="35" idx="0"/>
              <a:endCxn id="8" idx="2"/>
            </p:cNvCxnSpPr>
            <p:nvPr/>
          </p:nvCxnSpPr>
          <p:spPr bwMode="auto">
            <a:xfrm flipV="1">
              <a:off x="2223543" y="4350929"/>
              <a:ext cx="5233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p14="http://schemas.microsoft.com/office/powerpoint/2010/main" xmlns:a16="http://schemas.microsoft.com/office/drawing/2014/main" id="{8AC54C96-1C21-476C-8AA6-1A2D7C638D44}"/>
                </a:ext>
              </a:extLst>
            </p:cNvPr>
            <p:cNvCxnSpPr>
              <a:stCxn id="9" idx="2"/>
              <a:endCxn id="35" idx="0"/>
            </p:cNvCxnSpPr>
            <p:nvPr/>
          </p:nvCxnSpPr>
          <p:spPr bwMode="auto">
            <a:xfrm flipH="1">
              <a:off x="2223543" y="4350929"/>
              <a:ext cx="120155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p14="http://schemas.microsoft.com/office/powerpoint/2010/main" xmlns:a16="http://schemas.microsoft.com/office/drawing/2014/main" id="{27FF03D1-878D-46DB-8A1F-E43A65682C39}"/>
                </a:ext>
              </a:extLst>
            </p:cNvPr>
            <p:cNvCxnSpPr>
              <a:stCxn id="31" idx="0"/>
              <a:endCxn id="8" idx="2"/>
            </p:cNvCxnSpPr>
            <p:nvPr/>
          </p:nvCxnSpPr>
          <p:spPr bwMode="auto">
            <a:xfrm flipH="1" flipV="1">
              <a:off x="2746920" y="4350929"/>
              <a:ext cx="7860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p14="http://schemas.microsoft.com/office/powerpoint/2010/main" xmlns:a16="http://schemas.microsoft.com/office/drawing/2014/main" id="{799FAAC6-4786-4750-ABE0-747E87856D88}"/>
                </a:ext>
              </a:extLst>
            </p:cNvPr>
            <p:cNvCxnSpPr>
              <a:stCxn id="9" idx="2"/>
              <a:endCxn id="31" idx="0"/>
            </p:cNvCxnSpPr>
            <p:nvPr/>
          </p:nvCxnSpPr>
          <p:spPr bwMode="auto">
            <a:xfrm flipH="1">
              <a:off x="2825523" y="4350929"/>
              <a:ext cx="5995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p14="http://schemas.microsoft.com/office/powerpoint/2010/main" xmlns:a16="http://schemas.microsoft.com/office/drawing/2014/main" id="{7FFFD3F0-D4A0-4C80-A8A8-A3EAA19951A9}"/>
                </a:ext>
              </a:extLst>
            </p:cNvPr>
            <p:cNvCxnSpPr>
              <a:stCxn id="32" idx="0"/>
              <a:endCxn id="9" idx="2"/>
            </p:cNvCxnSpPr>
            <p:nvPr/>
          </p:nvCxnSpPr>
          <p:spPr bwMode="auto">
            <a:xfrm flipV="1">
              <a:off x="3374163" y="4350929"/>
              <a:ext cx="5093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p14="http://schemas.microsoft.com/office/powerpoint/2010/main" xmlns:a16="http://schemas.microsoft.com/office/drawing/2014/main" id="{E5E4A4D4-888F-416E-A41B-B5508346CC6C}"/>
                </a:ext>
              </a:extLst>
            </p:cNvPr>
            <p:cNvCxnSpPr>
              <a:stCxn id="8" idx="2"/>
              <a:endCxn id="32" idx="0"/>
            </p:cNvCxnSpPr>
            <p:nvPr/>
          </p:nvCxnSpPr>
          <p:spPr bwMode="auto">
            <a:xfrm>
              <a:off x="2746920" y="4350929"/>
              <a:ext cx="6272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p14="http://schemas.microsoft.com/office/powerpoint/2010/main" xmlns:a16="http://schemas.microsoft.com/office/drawing/2014/main" id="{81EE25C9-501C-410B-9394-26925A5F2EC5}"/>
                </a:ext>
              </a:extLst>
            </p:cNvPr>
            <p:cNvCxnSpPr/>
            <p:nvPr/>
          </p:nvCxnSpPr>
          <p:spPr bwMode="auto">
            <a:xfrm>
              <a:off x="3621903" y="4976789"/>
              <a:ext cx="252000" cy="0"/>
            </a:xfrm>
            <a:prstGeom prst="line">
              <a:avLst/>
            </a:prstGeom>
            <a:ln w="127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p14="http://schemas.microsoft.com/office/powerpoint/2010/main" xmlns:a16="http://schemas.microsoft.com/office/drawing/2014/main" id="{E416A723-3CBC-497D-82BA-2032DB704305}"/>
                </a:ext>
              </a:extLst>
            </p:cNvPr>
            <p:cNvCxnSpPr>
              <a:stCxn id="28" idx="0"/>
              <a:endCxn id="8" idx="2"/>
            </p:cNvCxnSpPr>
            <p:nvPr/>
          </p:nvCxnSpPr>
          <p:spPr bwMode="auto">
            <a:xfrm flipH="1" flipV="1">
              <a:off x="2746920" y="4350929"/>
              <a:ext cx="138162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p14="http://schemas.microsoft.com/office/powerpoint/2010/main" xmlns:a16="http://schemas.microsoft.com/office/drawing/2014/main" id="{D992094A-7078-476B-9C83-2B16206BCB2F}"/>
                </a:ext>
              </a:extLst>
            </p:cNvPr>
            <p:cNvCxnSpPr>
              <a:stCxn id="9" idx="2"/>
              <a:endCxn id="28" idx="0"/>
            </p:cNvCxnSpPr>
            <p:nvPr/>
          </p:nvCxnSpPr>
          <p:spPr bwMode="auto">
            <a:xfrm>
              <a:off x="3425100" y="4350929"/>
              <a:ext cx="7034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p14="http://schemas.microsoft.com/office/powerpoint/2010/main" xmlns:a16="http://schemas.microsoft.com/office/drawing/2014/main" id="{20362D25-849F-4880-90ED-FC002749B490}"/>
                </a:ext>
              </a:extLst>
            </p:cNvPr>
            <p:cNvCxnSpPr>
              <a:stCxn id="29" idx="0"/>
              <a:endCxn id="9" idx="2"/>
            </p:cNvCxnSpPr>
            <p:nvPr/>
          </p:nvCxnSpPr>
          <p:spPr bwMode="auto">
            <a:xfrm flipH="1" flipV="1">
              <a:off x="3425100" y="4350929"/>
              <a:ext cx="125208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p14="http://schemas.microsoft.com/office/powerpoint/2010/main" xmlns:a16="http://schemas.microsoft.com/office/drawing/2014/main" id="{FB8343C4-74AE-421D-95FE-A8B3885B4395}"/>
                </a:ext>
              </a:extLst>
            </p:cNvPr>
            <p:cNvCxnSpPr>
              <a:stCxn id="8" idx="2"/>
              <a:endCxn id="29" idx="0"/>
            </p:cNvCxnSpPr>
            <p:nvPr/>
          </p:nvCxnSpPr>
          <p:spPr bwMode="auto">
            <a:xfrm>
              <a:off x="2746920" y="4350929"/>
              <a:ext cx="193026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 xmlns:p14="http://schemas.microsoft.com/office/powerpoint/2010/main" xmlns:a16="http://schemas.microsoft.com/office/drawing/2014/main" id="{BA34F710-C781-4B15-8F35-9D1C6CD94888}"/>
              </a:ext>
            </a:extLst>
          </p:cNvPr>
          <p:cNvGrpSpPr/>
          <p:nvPr/>
        </p:nvGrpSpPr>
        <p:grpSpPr>
          <a:xfrm>
            <a:off x="4306848" y="4606658"/>
            <a:ext cx="2420493" cy="802900"/>
            <a:chOff x="1480503" y="3990929"/>
            <a:chExt cx="3391080" cy="1165860"/>
          </a:xfrm>
        </p:grpSpPr>
        <p:pic>
          <p:nvPicPr>
            <p:cNvPr id="38" name="图片 37" descr="汇聚交换机.png">
              <a:extLst>
                <a:ext uri="{FF2B5EF4-FFF2-40B4-BE49-F238E27FC236}">
                  <a16:creationId xmlns="" xmlns:p14="http://schemas.microsoft.com/office/powerpoint/2010/main" xmlns:a16="http://schemas.microsoft.com/office/drawing/2014/main" id="{4EEE7F67-9462-4B35-A417-B40F75A61F93}"/>
                </a:ext>
              </a:extLst>
            </p:cNvPr>
            <p:cNvPicPr>
              <a:picLocks/>
            </p:cNvPicPr>
            <p:nvPr/>
          </p:nvPicPr>
          <p:blipFill>
            <a:blip r:embed="rId3" cstate="print"/>
            <a:stretch>
              <a:fillRect/>
            </a:stretch>
          </p:blipFill>
          <p:spPr>
            <a:xfrm>
              <a:off x="2552520" y="3990929"/>
              <a:ext cx="388800" cy="360000"/>
            </a:xfrm>
            <a:prstGeom prst="rect">
              <a:avLst/>
            </a:prstGeom>
          </p:spPr>
        </p:pic>
        <p:pic>
          <p:nvPicPr>
            <p:cNvPr id="39" name="图片 38" descr="汇聚交换机.png">
              <a:extLst>
                <a:ext uri="{FF2B5EF4-FFF2-40B4-BE49-F238E27FC236}">
                  <a16:creationId xmlns="" xmlns:p14="http://schemas.microsoft.com/office/powerpoint/2010/main" xmlns:a16="http://schemas.microsoft.com/office/drawing/2014/main" id="{5B7FC4BC-3137-4954-A464-7DBAB1E6740E}"/>
                </a:ext>
              </a:extLst>
            </p:cNvPr>
            <p:cNvPicPr>
              <a:picLocks/>
            </p:cNvPicPr>
            <p:nvPr/>
          </p:nvPicPr>
          <p:blipFill>
            <a:blip r:embed="rId3" cstate="print"/>
            <a:stretch>
              <a:fillRect/>
            </a:stretch>
          </p:blipFill>
          <p:spPr>
            <a:xfrm>
              <a:off x="3230700" y="3990929"/>
              <a:ext cx="388800" cy="360000"/>
            </a:xfrm>
            <a:prstGeom prst="rect">
              <a:avLst/>
            </a:prstGeom>
          </p:spPr>
        </p:pic>
        <p:grpSp>
          <p:nvGrpSpPr>
            <p:cNvPr id="41" name="组合 140">
              <a:extLst>
                <a:ext uri="{FF2B5EF4-FFF2-40B4-BE49-F238E27FC236}">
                  <a16:creationId xmlns="" xmlns:p14="http://schemas.microsoft.com/office/powerpoint/2010/main" xmlns:a16="http://schemas.microsoft.com/office/drawing/2014/main" id="{A44844A4-11B9-4CB4-9212-90D031846BCD}"/>
                </a:ext>
              </a:extLst>
            </p:cNvPr>
            <p:cNvGrpSpPr/>
            <p:nvPr/>
          </p:nvGrpSpPr>
          <p:grpSpPr>
            <a:xfrm>
              <a:off x="1480503" y="4796789"/>
              <a:ext cx="937440" cy="360000"/>
              <a:chOff x="2029143" y="4964429"/>
              <a:chExt cx="937440" cy="360000"/>
            </a:xfrm>
          </p:grpSpPr>
          <p:pic>
            <p:nvPicPr>
              <p:cNvPr id="63" name="图片 62" descr="接入交换机.png">
                <a:extLst>
                  <a:ext uri="{FF2B5EF4-FFF2-40B4-BE49-F238E27FC236}">
                    <a16:creationId xmlns="" xmlns:p14="http://schemas.microsoft.com/office/powerpoint/2010/main" xmlns:a16="http://schemas.microsoft.com/office/drawing/2014/main" id="{1D630242-5E5C-41BA-BF65-6CB985604104}"/>
                  </a:ext>
                </a:extLst>
              </p:cNvPr>
              <p:cNvPicPr>
                <a:picLocks/>
              </p:cNvPicPr>
              <p:nvPr/>
            </p:nvPicPr>
            <p:blipFill>
              <a:blip r:embed="rId4" cstate="print"/>
              <a:stretch>
                <a:fillRect/>
              </a:stretch>
            </p:blipFill>
            <p:spPr>
              <a:xfrm>
                <a:off x="2029143" y="4964429"/>
                <a:ext cx="388800" cy="360000"/>
              </a:xfrm>
              <a:prstGeom prst="rect">
                <a:avLst/>
              </a:prstGeom>
            </p:spPr>
          </p:pic>
          <p:pic>
            <p:nvPicPr>
              <p:cNvPr id="64" name="图片 63" descr="接入交换机.png">
                <a:extLst>
                  <a:ext uri="{FF2B5EF4-FFF2-40B4-BE49-F238E27FC236}">
                    <a16:creationId xmlns="" xmlns:p14="http://schemas.microsoft.com/office/powerpoint/2010/main" xmlns:a16="http://schemas.microsoft.com/office/drawing/2014/main" id="{37D61C0B-4C64-4254-A4D3-BB3512BA4A7F}"/>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65" name="直接连接符 64">
                <a:extLst>
                  <a:ext uri="{FF2B5EF4-FFF2-40B4-BE49-F238E27FC236}">
                    <a16:creationId xmlns="" xmlns:p14="http://schemas.microsoft.com/office/powerpoint/2010/main" xmlns:a16="http://schemas.microsoft.com/office/drawing/2014/main" id="{A6898C6D-C664-4AD8-BFEE-73B391081154}"/>
                  </a:ext>
                </a:extLst>
              </p:cNvPr>
              <p:cNvCxnSpPr>
                <a:stCxn id="63" idx="3"/>
                <a:endCxn id="64"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2" name="组合 141">
              <a:extLst>
                <a:ext uri="{FF2B5EF4-FFF2-40B4-BE49-F238E27FC236}">
                  <a16:creationId xmlns="" xmlns:p14="http://schemas.microsoft.com/office/powerpoint/2010/main" xmlns:a16="http://schemas.microsoft.com/office/drawing/2014/main" id="{421B4235-9B1D-4EF1-9015-62C43A864E7B}"/>
                </a:ext>
              </a:extLst>
            </p:cNvPr>
            <p:cNvGrpSpPr/>
            <p:nvPr/>
          </p:nvGrpSpPr>
          <p:grpSpPr>
            <a:xfrm>
              <a:off x="2631123" y="4796789"/>
              <a:ext cx="937440" cy="360000"/>
              <a:chOff x="2029143" y="4964429"/>
              <a:chExt cx="937440" cy="360000"/>
            </a:xfrm>
          </p:grpSpPr>
          <p:pic>
            <p:nvPicPr>
              <p:cNvPr id="60" name="图片 59" descr="接入交换机.png">
                <a:extLst>
                  <a:ext uri="{FF2B5EF4-FFF2-40B4-BE49-F238E27FC236}">
                    <a16:creationId xmlns="" xmlns:p14="http://schemas.microsoft.com/office/powerpoint/2010/main" xmlns:a16="http://schemas.microsoft.com/office/drawing/2014/main" id="{3C8BF45A-F43C-420F-B8F7-6FC954DD1C6F}"/>
                  </a:ext>
                </a:extLst>
              </p:cNvPr>
              <p:cNvPicPr>
                <a:picLocks/>
              </p:cNvPicPr>
              <p:nvPr/>
            </p:nvPicPr>
            <p:blipFill>
              <a:blip r:embed="rId4" cstate="print"/>
              <a:stretch>
                <a:fillRect/>
              </a:stretch>
            </p:blipFill>
            <p:spPr>
              <a:xfrm>
                <a:off x="2029143" y="4964429"/>
                <a:ext cx="388800" cy="360000"/>
              </a:xfrm>
              <a:prstGeom prst="rect">
                <a:avLst/>
              </a:prstGeom>
            </p:spPr>
          </p:pic>
          <p:pic>
            <p:nvPicPr>
              <p:cNvPr id="61" name="图片 60" descr="接入交换机.png">
                <a:extLst>
                  <a:ext uri="{FF2B5EF4-FFF2-40B4-BE49-F238E27FC236}">
                    <a16:creationId xmlns="" xmlns:p14="http://schemas.microsoft.com/office/powerpoint/2010/main" xmlns:a16="http://schemas.microsoft.com/office/drawing/2014/main" id="{2FDCC220-0CD1-43F9-AF4D-B9D1A93F6BC7}"/>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62" name="直接连接符 61">
                <a:extLst>
                  <a:ext uri="{FF2B5EF4-FFF2-40B4-BE49-F238E27FC236}">
                    <a16:creationId xmlns="" xmlns:p14="http://schemas.microsoft.com/office/powerpoint/2010/main" xmlns:a16="http://schemas.microsoft.com/office/drawing/2014/main" id="{780F86DE-9B3C-432E-A1F3-36EE477911E2}"/>
                  </a:ext>
                </a:extLst>
              </p:cNvPr>
              <p:cNvCxnSpPr>
                <a:stCxn id="60" idx="3"/>
                <a:endCxn id="61"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3" name="组合 145">
              <a:extLst>
                <a:ext uri="{FF2B5EF4-FFF2-40B4-BE49-F238E27FC236}">
                  <a16:creationId xmlns="" xmlns:p14="http://schemas.microsoft.com/office/powerpoint/2010/main" xmlns:a16="http://schemas.microsoft.com/office/drawing/2014/main" id="{362E0C3A-1BFC-4CD0-926F-9A6C329756D3}"/>
                </a:ext>
              </a:extLst>
            </p:cNvPr>
            <p:cNvGrpSpPr/>
            <p:nvPr/>
          </p:nvGrpSpPr>
          <p:grpSpPr>
            <a:xfrm>
              <a:off x="3934143" y="4796789"/>
              <a:ext cx="937440" cy="360000"/>
              <a:chOff x="2029143" y="4964429"/>
              <a:chExt cx="937440" cy="360000"/>
            </a:xfrm>
          </p:grpSpPr>
          <p:pic>
            <p:nvPicPr>
              <p:cNvPr id="57" name="图片 56" descr="接入交换机.png">
                <a:extLst>
                  <a:ext uri="{FF2B5EF4-FFF2-40B4-BE49-F238E27FC236}">
                    <a16:creationId xmlns="" xmlns:p14="http://schemas.microsoft.com/office/powerpoint/2010/main" xmlns:a16="http://schemas.microsoft.com/office/drawing/2014/main" id="{84F6C9EE-3526-49C1-85FB-E0CD913010FB}"/>
                  </a:ext>
                </a:extLst>
              </p:cNvPr>
              <p:cNvPicPr>
                <a:picLocks/>
              </p:cNvPicPr>
              <p:nvPr/>
            </p:nvPicPr>
            <p:blipFill>
              <a:blip r:embed="rId4" cstate="print"/>
              <a:stretch>
                <a:fillRect/>
              </a:stretch>
            </p:blipFill>
            <p:spPr>
              <a:xfrm>
                <a:off x="2029143" y="4964429"/>
                <a:ext cx="388800" cy="360000"/>
              </a:xfrm>
              <a:prstGeom prst="rect">
                <a:avLst/>
              </a:prstGeom>
            </p:spPr>
          </p:pic>
          <p:pic>
            <p:nvPicPr>
              <p:cNvPr id="58" name="图片 57" descr="接入交换机.png">
                <a:extLst>
                  <a:ext uri="{FF2B5EF4-FFF2-40B4-BE49-F238E27FC236}">
                    <a16:creationId xmlns="" xmlns:p14="http://schemas.microsoft.com/office/powerpoint/2010/main" xmlns:a16="http://schemas.microsoft.com/office/drawing/2014/main" id="{CA7CF543-7FE2-444D-A60E-7210B1CB606D}"/>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59" name="直接连接符 58">
                <a:extLst>
                  <a:ext uri="{FF2B5EF4-FFF2-40B4-BE49-F238E27FC236}">
                    <a16:creationId xmlns="" xmlns:p14="http://schemas.microsoft.com/office/powerpoint/2010/main" xmlns:a16="http://schemas.microsoft.com/office/drawing/2014/main" id="{10634208-F8FE-44EC-B6FB-628018BA14DA}"/>
                  </a:ext>
                </a:extLst>
              </p:cNvPr>
              <p:cNvCxnSpPr>
                <a:stCxn id="57" idx="3"/>
                <a:endCxn id="58"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a:extLst>
                <a:ext uri="{FF2B5EF4-FFF2-40B4-BE49-F238E27FC236}">
                  <a16:creationId xmlns="" xmlns:p14="http://schemas.microsoft.com/office/powerpoint/2010/main" xmlns:a16="http://schemas.microsoft.com/office/drawing/2014/main" id="{598A2463-EE84-445F-842C-DDA095F245D8}"/>
                </a:ext>
              </a:extLst>
            </p:cNvPr>
            <p:cNvCxnSpPr>
              <a:stCxn id="63" idx="0"/>
              <a:endCxn id="38" idx="2"/>
            </p:cNvCxnSpPr>
            <p:nvPr/>
          </p:nvCxnSpPr>
          <p:spPr bwMode="auto">
            <a:xfrm flipV="1">
              <a:off x="1674903" y="4350929"/>
              <a:ext cx="107201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p14="http://schemas.microsoft.com/office/powerpoint/2010/main" xmlns:a16="http://schemas.microsoft.com/office/drawing/2014/main" id="{B681BF75-D112-4AED-9245-3FECE4A0CE85}"/>
                </a:ext>
              </a:extLst>
            </p:cNvPr>
            <p:cNvCxnSpPr>
              <a:stCxn id="39" idx="2"/>
              <a:endCxn id="63" idx="0"/>
            </p:cNvCxnSpPr>
            <p:nvPr/>
          </p:nvCxnSpPr>
          <p:spPr bwMode="auto">
            <a:xfrm flipH="1">
              <a:off x="1674903" y="4350929"/>
              <a:ext cx="175019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p14="http://schemas.microsoft.com/office/powerpoint/2010/main" xmlns:a16="http://schemas.microsoft.com/office/drawing/2014/main" id="{EF301196-AA84-4978-8369-A131530444F7}"/>
                </a:ext>
              </a:extLst>
            </p:cNvPr>
            <p:cNvCxnSpPr>
              <a:stCxn id="64" idx="0"/>
              <a:endCxn id="38" idx="2"/>
            </p:cNvCxnSpPr>
            <p:nvPr/>
          </p:nvCxnSpPr>
          <p:spPr bwMode="auto">
            <a:xfrm flipV="1">
              <a:off x="2223543" y="4350929"/>
              <a:ext cx="5233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p14="http://schemas.microsoft.com/office/powerpoint/2010/main" xmlns:a16="http://schemas.microsoft.com/office/drawing/2014/main" id="{816C954B-BCEE-4918-950C-D434C20179B2}"/>
                </a:ext>
              </a:extLst>
            </p:cNvPr>
            <p:cNvCxnSpPr>
              <a:stCxn id="39" idx="2"/>
              <a:endCxn id="64" idx="0"/>
            </p:cNvCxnSpPr>
            <p:nvPr/>
          </p:nvCxnSpPr>
          <p:spPr bwMode="auto">
            <a:xfrm flipH="1">
              <a:off x="2223543" y="4350929"/>
              <a:ext cx="120155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p14="http://schemas.microsoft.com/office/powerpoint/2010/main" xmlns:a16="http://schemas.microsoft.com/office/drawing/2014/main" id="{7CF33A06-5F68-496F-AE46-580D5BEAEAE7}"/>
                </a:ext>
              </a:extLst>
            </p:cNvPr>
            <p:cNvCxnSpPr>
              <a:stCxn id="60" idx="0"/>
              <a:endCxn id="38" idx="2"/>
            </p:cNvCxnSpPr>
            <p:nvPr/>
          </p:nvCxnSpPr>
          <p:spPr bwMode="auto">
            <a:xfrm flipH="1" flipV="1">
              <a:off x="2746920" y="4350929"/>
              <a:ext cx="7860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p14="http://schemas.microsoft.com/office/powerpoint/2010/main" xmlns:a16="http://schemas.microsoft.com/office/drawing/2014/main" id="{39A066B8-3891-4C57-829C-52DC42D53835}"/>
                </a:ext>
              </a:extLst>
            </p:cNvPr>
            <p:cNvCxnSpPr>
              <a:stCxn id="39" idx="2"/>
              <a:endCxn id="60" idx="0"/>
            </p:cNvCxnSpPr>
            <p:nvPr/>
          </p:nvCxnSpPr>
          <p:spPr bwMode="auto">
            <a:xfrm flipH="1">
              <a:off x="2825523" y="4350929"/>
              <a:ext cx="5995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p14="http://schemas.microsoft.com/office/powerpoint/2010/main" xmlns:a16="http://schemas.microsoft.com/office/drawing/2014/main" id="{C41CED79-7E30-48EC-B514-974D38B37B4B}"/>
                </a:ext>
              </a:extLst>
            </p:cNvPr>
            <p:cNvCxnSpPr>
              <a:stCxn id="61" idx="0"/>
              <a:endCxn id="39" idx="2"/>
            </p:cNvCxnSpPr>
            <p:nvPr/>
          </p:nvCxnSpPr>
          <p:spPr bwMode="auto">
            <a:xfrm flipV="1">
              <a:off x="3374163" y="4350929"/>
              <a:ext cx="5093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p14="http://schemas.microsoft.com/office/powerpoint/2010/main" xmlns:a16="http://schemas.microsoft.com/office/drawing/2014/main" id="{0F2C420D-156F-4F91-B64C-FD3FD62694E5}"/>
                </a:ext>
              </a:extLst>
            </p:cNvPr>
            <p:cNvCxnSpPr>
              <a:stCxn id="38" idx="2"/>
              <a:endCxn id="61" idx="0"/>
            </p:cNvCxnSpPr>
            <p:nvPr/>
          </p:nvCxnSpPr>
          <p:spPr bwMode="auto">
            <a:xfrm>
              <a:off x="2746920" y="4350929"/>
              <a:ext cx="6272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p14="http://schemas.microsoft.com/office/powerpoint/2010/main" xmlns:a16="http://schemas.microsoft.com/office/drawing/2014/main" id="{AD7D976D-9512-432C-BFAD-AAB73B27615D}"/>
                </a:ext>
              </a:extLst>
            </p:cNvPr>
            <p:cNvCxnSpPr/>
            <p:nvPr/>
          </p:nvCxnSpPr>
          <p:spPr bwMode="auto">
            <a:xfrm>
              <a:off x="3621903" y="4976789"/>
              <a:ext cx="252000" cy="0"/>
            </a:xfrm>
            <a:prstGeom prst="line">
              <a:avLst/>
            </a:prstGeom>
            <a:ln w="127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p14="http://schemas.microsoft.com/office/powerpoint/2010/main" xmlns:a16="http://schemas.microsoft.com/office/drawing/2014/main" id="{EA05CEB5-AC9C-4F1C-AE72-77B80587D376}"/>
                </a:ext>
              </a:extLst>
            </p:cNvPr>
            <p:cNvCxnSpPr>
              <a:stCxn id="57" idx="0"/>
              <a:endCxn id="38" idx="2"/>
            </p:cNvCxnSpPr>
            <p:nvPr/>
          </p:nvCxnSpPr>
          <p:spPr bwMode="auto">
            <a:xfrm flipH="1" flipV="1">
              <a:off x="2746920" y="4350929"/>
              <a:ext cx="138162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p14="http://schemas.microsoft.com/office/powerpoint/2010/main" xmlns:a16="http://schemas.microsoft.com/office/drawing/2014/main" id="{4586F590-C99D-47ED-BB67-D957D5100998}"/>
                </a:ext>
              </a:extLst>
            </p:cNvPr>
            <p:cNvCxnSpPr>
              <a:stCxn id="39" idx="2"/>
              <a:endCxn id="57" idx="0"/>
            </p:cNvCxnSpPr>
            <p:nvPr/>
          </p:nvCxnSpPr>
          <p:spPr bwMode="auto">
            <a:xfrm>
              <a:off x="3425100" y="4350929"/>
              <a:ext cx="7034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p14="http://schemas.microsoft.com/office/powerpoint/2010/main" xmlns:a16="http://schemas.microsoft.com/office/drawing/2014/main" id="{80DDA4C4-777C-46FF-ACAD-BA82DA66CF66}"/>
                </a:ext>
              </a:extLst>
            </p:cNvPr>
            <p:cNvCxnSpPr>
              <a:stCxn id="58" idx="0"/>
              <a:endCxn id="39" idx="2"/>
            </p:cNvCxnSpPr>
            <p:nvPr/>
          </p:nvCxnSpPr>
          <p:spPr bwMode="auto">
            <a:xfrm flipH="1" flipV="1">
              <a:off x="3425100" y="4350929"/>
              <a:ext cx="125208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p14="http://schemas.microsoft.com/office/powerpoint/2010/main" xmlns:a16="http://schemas.microsoft.com/office/drawing/2014/main" id="{C6052502-C477-4734-86E6-F189C7ABBE8C}"/>
                </a:ext>
              </a:extLst>
            </p:cNvPr>
            <p:cNvCxnSpPr>
              <a:stCxn id="38" idx="2"/>
              <a:endCxn id="58" idx="0"/>
            </p:cNvCxnSpPr>
            <p:nvPr/>
          </p:nvCxnSpPr>
          <p:spPr bwMode="auto">
            <a:xfrm>
              <a:off x="2746920" y="4350929"/>
              <a:ext cx="193026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 xmlns:p14="http://schemas.microsoft.com/office/powerpoint/2010/main" xmlns:a16="http://schemas.microsoft.com/office/drawing/2014/main" id="{8855DD06-FB54-46CD-A52E-A48F23CC792A}"/>
              </a:ext>
            </a:extLst>
          </p:cNvPr>
          <p:cNvGrpSpPr/>
          <p:nvPr/>
        </p:nvGrpSpPr>
        <p:grpSpPr>
          <a:xfrm>
            <a:off x="7287269" y="4597688"/>
            <a:ext cx="3014807" cy="868713"/>
            <a:chOff x="1480503" y="3977903"/>
            <a:chExt cx="4223705" cy="1261423"/>
          </a:xfrm>
        </p:grpSpPr>
        <p:pic>
          <p:nvPicPr>
            <p:cNvPr id="67" name="图片 66" descr="汇聚交换机.png">
              <a:extLst>
                <a:ext uri="{FF2B5EF4-FFF2-40B4-BE49-F238E27FC236}">
                  <a16:creationId xmlns="" xmlns:p14="http://schemas.microsoft.com/office/powerpoint/2010/main" xmlns:a16="http://schemas.microsoft.com/office/drawing/2014/main" id="{B2E3C73B-5776-430E-81B8-AD75AE661DBA}"/>
                </a:ext>
              </a:extLst>
            </p:cNvPr>
            <p:cNvPicPr>
              <a:picLocks/>
            </p:cNvPicPr>
            <p:nvPr/>
          </p:nvPicPr>
          <p:blipFill>
            <a:blip r:embed="rId3" cstate="print"/>
            <a:stretch>
              <a:fillRect/>
            </a:stretch>
          </p:blipFill>
          <p:spPr>
            <a:xfrm>
              <a:off x="2552520" y="3990929"/>
              <a:ext cx="388800" cy="360000"/>
            </a:xfrm>
            <a:prstGeom prst="rect">
              <a:avLst/>
            </a:prstGeom>
          </p:spPr>
        </p:pic>
        <p:pic>
          <p:nvPicPr>
            <p:cNvPr id="68" name="图片 67" descr="汇聚交换机.png">
              <a:extLst>
                <a:ext uri="{FF2B5EF4-FFF2-40B4-BE49-F238E27FC236}">
                  <a16:creationId xmlns="" xmlns:p14="http://schemas.microsoft.com/office/powerpoint/2010/main" xmlns:a16="http://schemas.microsoft.com/office/drawing/2014/main" id="{CEF2389D-95B1-4850-85BD-973AB3B36D29}"/>
                </a:ext>
              </a:extLst>
            </p:cNvPr>
            <p:cNvPicPr>
              <a:picLocks/>
            </p:cNvPicPr>
            <p:nvPr/>
          </p:nvPicPr>
          <p:blipFill>
            <a:blip r:embed="rId3" cstate="print"/>
            <a:stretch>
              <a:fillRect/>
            </a:stretch>
          </p:blipFill>
          <p:spPr>
            <a:xfrm>
              <a:off x="3230700" y="3990929"/>
              <a:ext cx="388800" cy="360000"/>
            </a:xfrm>
            <a:prstGeom prst="rect">
              <a:avLst/>
            </a:prstGeom>
          </p:spPr>
        </p:pic>
        <p:sp>
          <p:nvSpPr>
            <p:cNvPr id="69" name="TextBox 243">
              <a:extLst>
                <a:ext uri="{FF2B5EF4-FFF2-40B4-BE49-F238E27FC236}">
                  <a16:creationId xmlns="" xmlns:p14="http://schemas.microsoft.com/office/powerpoint/2010/main" xmlns:a16="http://schemas.microsoft.com/office/drawing/2014/main" id="{F61EF79F-018F-46FF-9C9F-E522CFE9E383}"/>
                </a:ext>
              </a:extLst>
            </p:cNvPr>
            <p:cNvSpPr txBox="1"/>
            <p:nvPr/>
          </p:nvSpPr>
          <p:spPr>
            <a:xfrm>
              <a:off x="3730351" y="3977903"/>
              <a:ext cx="1027977" cy="525079"/>
            </a:xfrm>
            <a:prstGeom prst="rect">
              <a:avLst/>
            </a:prstGeom>
            <a:noFill/>
          </p:spPr>
          <p:txBody>
            <a:bodyPr wrap="none" rtlCol="0">
              <a:noAutofit/>
            </a:bodyPr>
            <a:lstStyle/>
            <a:p>
              <a:pPr fontAlgn="ctr"/>
              <a:r>
                <a:rPr lang="en-US" sz="1400" dirty="0"/>
                <a:t>Spine</a:t>
              </a:r>
              <a:endParaRPr lang="en-US" altLang="zh-CN" sz="1400" dirty="0"/>
            </a:p>
          </p:txBody>
        </p:sp>
        <p:grpSp>
          <p:nvGrpSpPr>
            <p:cNvPr id="70" name="组合 140">
              <a:extLst>
                <a:ext uri="{FF2B5EF4-FFF2-40B4-BE49-F238E27FC236}">
                  <a16:creationId xmlns="" xmlns:p14="http://schemas.microsoft.com/office/powerpoint/2010/main" xmlns:a16="http://schemas.microsoft.com/office/drawing/2014/main" id="{95ED4DD3-9F2D-4DFC-999A-2B132C01B2DD}"/>
                </a:ext>
              </a:extLst>
            </p:cNvPr>
            <p:cNvGrpSpPr/>
            <p:nvPr/>
          </p:nvGrpSpPr>
          <p:grpSpPr>
            <a:xfrm>
              <a:off x="1480503" y="4796789"/>
              <a:ext cx="937440" cy="360000"/>
              <a:chOff x="2029143" y="4964429"/>
              <a:chExt cx="937440" cy="360000"/>
            </a:xfrm>
          </p:grpSpPr>
          <p:pic>
            <p:nvPicPr>
              <p:cNvPr id="93" name="图片 92" descr="接入交换机.png">
                <a:extLst>
                  <a:ext uri="{FF2B5EF4-FFF2-40B4-BE49-F238E27FC236}">
                    <a16:creationId xmlns="" xmlns:p14="http://schemas.microsoft.com/office/powerpoint/2010/main" xmlns:a16="http://schemas.microsoft.com/office/drawing/2014/main" id="{69FA5AA0-435C-4077-86D8-8E59590E1745}"/>
                  </a:ext>
                </a:extLst>
              </p:cNvPr>
              <p:cNvPicPr>
                <a:picLocks/>
              </p:cNvPicPr>
              <p:nvPr/>
            </p:nvPicPr>
            <p:blipFill>
              <a:blip r:embed="rId4" cstate="print"/>
              <a:stretch>
                <a:fillRect/>
              </a:stretch>
            </p:blipFill>
            <p:spPr>
              <a:xfrm>
                <a:off x="2029143" y="4964429"/>
                <a:ext cx="388800" cy="360000"/>
              </a:xfrm>
              <a:prstGeom prst="rect">
                <a:avLst/>
              </a:prstGeom>
            </p:spPr>
          </p:pic>
          <p:pic>
            <p:nvPicPr>
              <p:cNvPr id="94" name="图片 93" descr="接入交换机.png">
                <a:extLst>
                  <a:ext uri="{FF2B5EF4-FFF2-40B4-BE49-F238E27FC236}">
                    <a16:creationId xmlns="" xmlns:p14="http://schemas.microsoft.com/office/powerpoint/2010/main" xmlns:a16="http://schemas.microsoft.com/office/drawing/2014/main" id="{77A22F1B-DB65-4EA8-8ECB-4B5441B01610}"/>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95" name="直接连接符 94">
                <a:extLst>
                  <a:ext uri="{FF2B5EF4-FFF2-40B4-BE49-F238E27FC236}">
                    <a16:creationId xmlns="" xmlns:p14="http://schemas.microsoft.com/office/powerpoint/2010/main" xmlns:a16="http://schemas.microsoft.com/office/drawing/2014/main" id="{87F23818-4358-42A9-9E2C-0C0714BACB47}"/>
                  </a:ext>
                </a:extLst>
              </p:cNvPr>
              <p:cNvCxnSpPr>
                <a:stCxn id="93" idx="3"/>
                <a:endCxn id="94"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71" name="组合 141">
              <a:extLst>
                <a:ext uri="{FF2B5EF4-FFF2-40B4-BE49-F238E27FC236}">
                  <a16:creationId xmlns="" xmlns:p14="http://schemas.microsoft.com/office/powerpoint/2010/main" xmlns:a16="http://schemas.microsoft.com/office/drawing/2014/main" id="{18B7A03D-5798-4291-8A5A-D6C2B6DAADB8}"/>
                </a:ext>
              </a:extLst>
            </p:cNvPr>
            <p:cNvGrpSpPr/>
            <p:nvPr/>
          </p:nvGrpSpPr>
          <p:grpSpPr>
            <a:xfrm>
              <a:off x="2631123" y="4796789"/>
              <a:ext cx="937440" cy="360000"/>
              <a:chOff x="2029143" y="4964429"/>
              <a:chExt cx="937440" cy="360000"/>
            </a:xfrm>
          </p:grpSpPr>
          <p:pic>
            <p:nvPicPr>
              <p:cNvPr id="90" name="图片 89" descr="接入交换机.png">
                <a:extLst>
                  <a:ext uri="{FF2B5EF4-FFF2-40B4-BE49-F238E27FC236}">
                    <a16:creationId xmlns="" xmlns:p14="http://schemas.microsoft.com/office/powerpoint/2010/main" xmlns:a16="http://schemas.microsoft.com/office/drawing/2014/main" id="{034B79C2-A22F-4568-8511-28305C549DF8}"/>
                  </a:ext>
                </a:extLst>
              </p:cNvPr>
              <p:cNvPicPr>
                <a:picLocks/>
              </p:cNvPicPr>
              <p:nvPr/>
            </p:nvPicPr>
            <p:blipFill>
              <a:blip r:embed="rId4" cstate="print"/>
              <a:stretch>
                <a:fillRect/>
              </a:stretch>
            </p:blipFill>
            <p:spPr>
              <a:xfrm>
                <a:off x="2029143" y="4964429"/>
                <a:ext cx="388800" cy="360000"/>
              </a:xfrm>
              <a:prstGeom prst="rect">
                <a:avLst/>
              </a:prstGeom>
            </p:spPr>
          </p:pic>
          <p:pic>
            <p:nvPicPr>
              <p:cNvPr id="91" name="图片 90" descr="接入交换机.png">
                <a:extLst>
                  <a:ext uri="{FF2B5EF4-FFF2-40B4-BE49-F238E27FC236}">
                    <a16:creationId xmlns="" xmlns:p14="http://schemas.microsoft.com/office/powerpoint/2010/main" xmlns:a16="http://schemas.microsoft.com/office/drawing/2014/main" id="{7746D2CC-210F-481B-8207-73B988C6F9DF}"/>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92" name="直接连接符 91">
                <a:extLst>
                  <a:ext uri="{FF2B5EF4-FFF2-40B4-BE49-F238E27FC236}">
                    <a16:creationId xmlns="" xmlns:p14="http://schemas.microsoft.com/office/powerpoint/2010/main" xmlns:a16="http://schemas.microsoft.com/office/drawing/2014/main" id="{D9C524CC-3A47-434A-8060-F87E53B4A232}"/>
                  </a:ext>
                </a:extLst>
              </p:cNvPr>
              <p:cNvCxnSpPr>
                <a:stCxn id="90" idx="3"/>
                <a:endCxn id="91"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72" name="组合 145">
              <a:extLst>
                <a:ext uri="{FF2B5EF4-FFF2-40B4-BE49-F238E27FC236}">
                  <a16:creationId xmlns="" xmlns:p14="http://schemas.microsoft.com/office/powerpoint/2010/main" xmlns:a16="http://schemas.microsoft.com/office/drawing/2014/main" id="{28758403-C4A2-4A55-951C-02D85F4460C8}"/>
                </a:ext>
              </a:extLst>
            </p:cNvPr>
            <p:cNvGrpSpPr/>
            <p:nvPr/>
          </p:nvGrpSpPr>
          <p:grpSpPr>
            <a:xfrm>
              <a:off x="3934143" y="4796789"/>
              <a:ext cx="937440" cy="360000"/>
              <a:chOff x="2029143" y="4964429"/>
              <a:chExt cx="937440" cy="360000"/>
            </a:xfrm>
          </p:grpSpPr>
          <p:pic>
            <p:nvPicPr>
              <p:cNvPr id="87" name="图片 86" descr="接入交换机.png">
                <a:extLst>
                  <a:ext uri="{FF2B5EF4-FFF2-40B4-BE49-F238E27FC236}">
                    <a16:creationId xmlns="" xmlns:p14="http://schemas.microsoft.com/office/powerpoint/2010/main" xmlns:a16="http://schemas.microsoft.com/office/drawing/2014/main" id="{2B66DFA5-7413-4F98-A26C-9EA3158E3E47}"/>
                  </a:ext>
                </a:extLst>
              </p:cNvPr>
              <p:cNvPicPr>
                <a:picLocks/>
              </p:cNvPicPr>
              <p:nvPr/>
            </p:nvPicPr>
            <p:blipFill>
              <a:blip r:embed="rId4" cstate="print"/>
              <a:stretch>
                <a:fillRect/>
              </a:stretch>
            </p:blipFill>
            <p:spPr>
              <a:xfrm>
                <a:off x="2029143" y="4964429"/>
                <a:ext cx="388800" cy="360000"/>
              </a:xfrm>
              <a:prstGeom prst="rect">
                <a:avLst/>
              </a:prstGeom>
            </p:spPr>
          </p:pic>
          <p:pic>
            <p:nvPicPr>
              <p:cNvPr id="88" name="图片 87" descr="接入交换机.png">
                <a:extLst>
                  <a:ext uri="{FF2B5EF4-FFF2-40B4-BE49-F238E27FC236}">
                    <a16:creationId xmlns="" xmlns:p14="http://schemas.microsoft.com/office/powerpoint/2010/main" xmlns:a16="http://schemas.microsoft.com/office/drawing/2014/main" id="{CF049A63-E60D-49A1-AF47-51A1380A89CA}"/>
                  </a:ext>
                </a:extLst>
              </p:cNvPr>
              <p:cNvPicPr>
                <a:picLocks/>
              </p:cNvPicPr>
              <p:nvPr/>
            </p:nvPicPr>
            <p:blipFill>
              <a:blip r:embed="rId4" cstate="print"/>
              <a:stretch>
                <a:fillRect/>
              </a:stretch>
            </p:blipFill>
            <p:spPr>
              <a:xfrm>
                <a:off x="2577783" y="4964429"/>
                <a:ext cx="388800" cy="360000"/>
              </a:xfrm>
              <a:prstGeom prst="rect">
                <a:avLst/>
              </a:prstGeom>
            </p:spPr>
          </p:pic>
          <p:cxnSp>
            <p:nvCxnSpPr>
              <p:cNvPr id="89" name="直接连接符 88">
                <a:extLst>
                  <a:ext uri="{FF2B5EF4-FFF2-40B4-BE49-F238E27FC236}">
                    <a16:creationId xmlns="" xmlns:p14="http://schemas.microsoft.com/office/powerpoint/2010/main" xmlns:a16="http://schemas.microsoft.com/office/drawing/2014/main" id="{1CA63040-C39F-4D82-8D06-246CDCD95522}"/>
                  </a:ext>
                </a:extLst>
              </p:cNvPr>
              <p:cNvCxnSpPr>
                <a:stCxn id="87" idx="3"/>
                <a:endCxn id="88"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73" name="TextBox 247">
              <a:extLst>
                <a:ext uri="{FF2B5EF4-FFF2-40B4-BE49-F238E27FC236}">
                  <a16:creationId xmlns="" xmlns:p14="http://schemas.microsoft.com/office/powerpoint/2010/main" xmlns:a16="http://schemas.microsoft.com/office/drawing/2014/main" id="{25D1E559-76A9-40C3-8284-CD366FF62C16}"/>
                </a:ext>
              </a:extLst>
            </p:cNvPr>
            <p:cNvSpPr txBox="1"/>
            <p:nvPr/>
          </p:nvSpPr>
          <p:spPr>
            <a:xfrm>
              <a:off x="4837967" y="4714245"/>
              <a:ext cx="866241" cy="525081"/>
            </a:xfrm>
            <a:prstGeom prst="rect">
              <a:avLst/>
            </a:prstGeom>
            <a:noFill/>
          </p:spPr>
          <p:txBody>
            <a:bodyPr wrap="none" rtlCol="0">
              <a:noAutofit/>
            </a:bodyPr>
            <a:lstStyle/>
            <a:p>
              <a:pPr fontAlgn="ctr"/>
              <a:r>
                <a:rPr lang="en-US" sz="1400" dirty="0"/>
                <a:t>Leaf</a:t>
              </a:r>
              <a:endParaRPr lang="en-US" altLang="zh-CN" sz="1400" dirty="0"/>
            </a:p>
          </p:txBody>
        </p:sp>
        <p:cxnSp>
          <p:nvCxnSpPr>
            <p:cNvPr id="74" name="直接连接符 73">
              <a:extLst>
                <a:ext uri="{FF2B5EF4-FFF2-40B4-BE49-F238E27FC236}">
                  <a16:creationId xmlns="" xmlns:p14="http://schemas.microsoft.com/office/powerpoint/2010/main" xmlns:a16="http://schemas.microsoft.com/office/drawing/2014/main" id="{68589BCE-A5C3-4CE4-A150-AA6C60E03521}"/>
                </a:ext>
              </a:extLst>
            </p:cNvPr>
            <p:cNvCxnSpPr>
              <a:stCxn id="93" idx="0"/>
              <a:endCxn id="67" idx="2"/>
            </p:cNvCxnSpPr>
            <p:nvPr/>
          </p:nvCxnSpPr>
          <p:spPr bwMode="auto">
            <a:xfrm flipV="1">
              <a:off x="1674903" y="4350929"/>
              <a:ext cx="107201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p14="http://schemas.microsoft.com/office/powerpoint/2010/main" xmlns:a16="http://schemas.microsoft.com/office/drawing/2014/main" id="{F6D0BED6-60B4-4E32-97DB-A9980385123C}"/>
                </a:ext>
              </a:extLst>
            </p:cNvPr>
            <p:cNvCxnSpPr>
              <a:stCxn id="68" idx="2"/>
              <a:endCxn id="93" idx="0"/>
            </p:cNvCxnSpPr>
            <p:nvPr/>
          </p:nvCxnSpPr>
          <p:spPr bwMode="auto">
            <a:xfrm flipH="1">
              <a:off x="1674903" y="4350929"/>
              <a:ext cx="175019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p14="http://schemas.microsoft.com/office/powerpoint/2010/main" xmlns:a16="http://schemas.microsoft.com/office/drawing/2014/main" id="{8114FD1C-6D4B-44B0-871D-0914777304C0}"/>
                </a:ext>
              </a:extLst>
            </p:cNvPr>
            <p:cNvCxnSpPr>
              <a:stCxn id="94" idx="0"/>
              <a:endCxn id="67" idx="2"/>
            </p:cNvCxnSpPr>
            <p:nvPr/>
          </p:nvCxnSpPr>
          <p:spPr bwMode="auto">
            <a:xfrm flipV="1">
              <a:off x="2223543" y="4350929"/>
              <a:ext cx="5233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p14="http://schemas.microsoft.com/office/powerpoint/2010/main" xmlns:a16="http://schemas.microsoft.com/office/drawing/2014/main" id="{0184BC63-81E3-41BC-AF10-B7265191A65F}"/>
                </a:ext>
              </a:extLst>
            </p:cNvPr>
            <p:cNvCxnSpPr>
              <a:stCxn id="68" idx="2"/>
              <a:endCxn id="94" idx="0"/>
            </p:cNvCxnSpPr>
            <p:nvPr/>
          </p:nvCxnSpPr>
          <p:spPr bwMode="auto">
            <a:xfrm flipH="1">
              <a:off x="2223543" y="4350929"/>
              <a:ext cx="120155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p14="http://schemas.microsoft.com/office/powerpoint/2010/main" xmlns:a16="http://schemas.microsoft.com/office/drawing/2014/main" id="{9775D0D7-EAD0-4D03-B372-EFF94DCC3402}"/>
                </a:ext>
              </a:extLst>
            </p:cNvPr>
            <p:cNvCxnSpPr>
              <a:stCxn id="90" idx="0"/>
              <a:endCxn id="67" idx="2"/>
            </p:cNvCxnSpPr>
            <p:nvPr/>
          </p:nvCxnSpPr>
          <p:spPr bwMode="auto">
            <a:xfrm flipH="1" flipV="1">
              <a:off x="2746920" y="4350929"/>
              <a:ext cx="7860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p14="http://schemas.microsoft.com/office/powerpoint/2010/main" xmlns:a16="http://schemas.microsoft.com/office/drawing/2014/main" id="{082DE471-EDA4-40E3-933E-73B241720420}"/>
                </a:ext>
              </a:extLst>
            </p:cNvPr>
            <p:cNvCxnSpPr>
              <a:stCxn id="68" idx="2"/>
              <a:endCxn id="90" idx="0"/>
            </p:cNvCxnSpPr>
            <p:nvPr/>
          </p:nvCxnSpPr>
          <p:spPr bwMode="auto">
            <a:xfrm flipH="1">
              <a:off x="2825523" y="4350929"/>
              <a:ext cx="5995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p14="http://schemas.microsoft.com/office/powerpoint/2010/main" xmlns:a16="http://schemas.microsoft.com/office/drawing/2014/main" id="{158950C0-847E-4458-A90D-EE80BA6D06A5}"/>
                </a:ext>
              </a:extLst>
            </p:cNvPr>
            <p:cNvCxnSpPr>
              <a:stCxn id="91" idx="0"/>
              <a:endCxn id="68" idx="2"/>
            </p:cNvCxnSpPr>
            <p:nvPr/>
          </p:nvCxnSpPr>
          <p:spPr bwMode="auto">
            <a:xfrm flipV="1">
              <a:off x="3374163" y="4350929"/>
              <a:ext cx="5093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p14="http://schemas.microsoft.com/office/powerpoint/2010/main" xmlns:a16="http://schemas.microsoft.com/office/drawing/2014/main" id="{B722350B-830E-452F-8D5B-ED0E5833C72C}"/>
                </a:ext>
              </a:extLst>
            </p:cNvPr>
            <p:cNvCxnSpPr>
              <a:stCxn id="67" idx="2"/>
              <a:endCxn id="91" idx="0"/>
            </p:cNvCxnSpPr>
            <p:nvPr/>
          </p:nvCxnSpPr>
          <p:spPr bwMode="auto">
            <a:xfrm>
              <a:off x="2746920" y="4350929"/>
              <a:ext cx="6272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p14="http://schemas.microsoft.com/office/powerpoint/2010/main" xmlns:a16="http://schemas.microsoft.com/office/drawing/2014/main" id="{394D019E-F44E-4B3A-A547-C7E84A7FCC44}"/>
                </a:ext>
              </a:extLst>
            </p:cNvPr>
            <p:cNvCxnSpPr/>
            <p:nvPr/>
          </p:nvCxnSpPr>
          <p:spPr bwMode="auto">
            <a:xfrm>
              <a:off x="3621903" y="4976789"/>
              <a:ext cx="252000" cy="0"/>
            </a:xfrm>
            <a:prstGeom prst="line">
              <a:avLst/>
            </a:prstGeom>
            <a:ln w="127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p14="http://schemas.microsoft.com/office/powerpoint/2010/main" xmlns:a16="http://schemas.microsoft.com/office/drawing/2014/main" id="{306BB93E-D855-4AF6-8EF8-F84AB0ACF59E}"/>
                </a:ext>
              </a:extLst>
            </p:cNvPr>
            <p:cNvCxnSpPr>
              <a:stCxn id="87" idx="0"/>
              <a:endCxn id="67" idx="2"/>
            </p:cNvCxnSpPr>
            <p:nvPr/>
          </p:nvCxnSpPr>
          <p:spPr bwMode="auto">
            <a:xfrm flipH="1" flipV="1">
              <a:off x="2746920" y="4350929"/>
              <a:ext cx="138162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p14="http://schemas.microsoft.com/office/powerpoint/2010/main" xmlns:a16="http://schemas.microsoft.com/office/drawing/2014/main" id="{DDD4615F-CC40-4F74-8A7E-C5A2F74E0EB3}"/>
                </a:ext>
              </a:extLst>
            </p:cNvPr>
            <p:cNvCxnSpPr>
              <a:stCxn id="68" idx="2"/>
              <a:endCxn id="87" idx="0"/>
            </p:cNvCxnSpPr>
            <p:nvPr/>
          </p:nvCxnSpPr>
          <p:spPr bwMode="auto">
            <a:xfrm>
              <a:off x="3425100" y="4350929"/>
              <a:ext cx="7034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p14="http://schemas.microsoft.com/office/powerpoint/2010/main" xmlns:a16="http://schemas.microsoft.com/office/drawing/2014/main" id="{FD9087B7-8F41-4EAE-B8C7-32B6EAA741FE}"/>
                </a:ext>
              </a:extLst>
            </p:cNvPr>
            <p:cNvCxnSpPr>
              <a:stCxn id="88" idx="0"/>
              <a:endCxn id="68" idx="2"/>
            </p:cNvCxnSpPr>
            <p:nvPr/>
          </p:nvCxnSpPr>
          <p:spPr bwMode="auto">
            <a:xfrm flipH="1" flipV="1">
              <a:off x="3425100" y="4350929"/>
              <a:ext cx="125208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p14="http://schemas.microsoft.com/office/powerpoint/2010/main" xmlns:a16="http://schemas.microsoft.com/office/drawing/2014/main" id="{E50DA971-C6A4-4D76-BBE8-6424BC759EA8}"/>
                </a:ext>
              </a:extLst>
            </p:cNvPr>
            <p:cNvCxnSpPr>
              <a:stCxn id="67" idx="2"/>
              <a:endCxn id="88" idx="0"/>
            </p:cNvCxnSpPr>
            <p:nvPr/>
          </p:nvCxnSpPr>
          <p:spPr bwMode="auto">
            <a:xfrm>
              <a:off x="2746920" y="4350929"/>
              <a:ext cx="193026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96" name="直接连接符 95">
            <a:extLst>
              <a:ext uri="{FF2B5EF4-FFF2-40B4-BE49-F238E27FC236}">
                <a16:creationId xmlns="" xmlns:p14="http://schemas.microsoft.com/office/powerpoint/2010/main" xmlns:a16="http://schemas.microsoft.com/office/drawing/2014/main" id="{750E04D0-E73D-4986-B259-08997EC276D6}"/>
              </a:ext>
            </a:extLst>
          </p:cNvPr>
          <p:cNvCxnSpPr/>
          <p:nvPr/>
        </p:nvCxnSpPr>
        <p:spPr bwMode="auto">
          <a:xfrm>
            <a:off x="6780856" y="4951570"/>
            <a:ext cx="206539" cy="0"/>
          </a:xfrm>
          <a:prstGeom prst="line">
            <a:avLst/>
          </a:prstGeom>
          <a:ln w="28575">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97" name="TextBox 330">
            <a:extLst>
              <a:ext uri="{FF2B5EF4-FFF2-40B4-BE49-F238E27FC236}">
                <a16:creationId xmlns="" xmlns:p14="http://schemas.microsoft.com/office/powerpoint/2010/main" xmlns:a16="http://schemas.microsoft.com/office/drawing/2014/main" id="{39A43CCA-41B5-4662-8B22-047692ED30BC}"/>
              </a:ext>
            </a:extLst>
          </p:cNvPr>
          <p:cNvSpPr txBox="1"/>
          <p:nvPr/>
        </p:nvSpPr>
        <p:spPr>
          <a:xfrm>
            <a:off x="1657764" y="5466898"/>
            <a:ext cx="2275552" cy="338554"/>
          </a:xfrm>
          <a:prstGeom prst="rect">
            <a:avLst/>
          </a:prstGeom>
          <a:solidFill>
            <a:schemeClr val="bg1">
              <a:lumMod val="95000"/>
            </a:schemeClr>
          </a:solidFill>
          <a:ln w="6350">
            <a:solidFill>
              <a:srgbClr val="0070C0"/>
            </a:solidFill>
          </a:ln>
        </p:spPr>
        <p:txBody>
          <a:bodyPr wrap="square" rtlCol="0">
            <a:noAutofit/>
          </a:bodyPr>
          <a:lstStyle/>
          <a:p>
            <a:pPr algn="ctr" fontAlgn="ctr"/>
            <a:r>
              <a:rPr lang="en-US" sz="1400" dirty="0"/>
              <a:t>Server</a:t>
            </a:r>
            <a:endParaRPr lang="en-US" altLang="zh-CN" sz="1400" dirty="0"/>
          </a:p>
        </p:txBody>
      </p:sp>
      <p:sp>
        <p:nvSpPr>
          <p:cNvPr id="98" name="TextBox 331">
            <a:extLst>
              <a:ext uri="{FF2B5EF4-FFF2-40B4-BE49-F238E27FC236}">
                <a16:creationId xmlns="" xmlns:p14="http://schemas.microsoft.com/office/powerpoint/2010/main" xmlns:a16="http://schemas.microsoft.com/office/drawing/2014/main" id="{DC9B597E-87C2-4B49-8C33-4DC4B5792218}"/>
              </a:ext>
            </a:extLst>
          </p:cNvPr>
          <p:cNvSpPr txBox="1"/>
          <p:nvPr/>
        </p:nvSpPr>
        <p:spPr>
          <a:xfrm>
            <a:off x="4398516" y="5451210"/>
            <a:ext cx="2275552" cy="338554"/>
          </a:xfrm>
          <a:prstGeom prst="rect">
            <a:avLst/>
          </a:prstGeom>
          <a:solidFill>
            <a:schemeClr val="bg1">
              <a:lumMod val="95000"/>
            </a:schemeClr>
          </a:solidFill>
          <a:ln w="6350">
            <a:solidFill>
              <a:srgbClr val="0070C0"/>
            </a:solidFill>
          </a:ln>
        </p:spPr>
        <p:txBody>
          <a:bodyPr wrap="square" rtlCol="0">
            <a:noAutofit/>
          </a:bodyPr>
          <a:lstStyle/>
          <a:p>
            <a:pPr algn="ctr" fontAlgn="ctr"/>
            <a:r>
              <a:rPr lang="en-US" sz="1400" dirty="0"/>
              <a:t>Server</a:t>
            </a:r>
            <a:endParaRPr lang="en-US" altLang="zh-CN" sz="1400" dirty="0"/>
          </a:p>
        </p:txBody>
      </p:sp>
      <p:pic>
        <p:nvPicPr>
          <p:cNvPr id="99" name="图片 98" descr="核心交换机.png">
            <a:extLst>
              <a:ext uri="{FF2B5EF4-FFF2-40B4-BE49-F238E27FC236}">
                <a16:creationId xmlns="" xmlns:p14="http://schemas.microsoft.com/office/powerpoint/2010/main" xmlns:a16="http://schemas.microsoft.com/office/drawing/2014/main" id="{1080218A-B9EE-4D44-B0BE-C3FD42F9B16E}"/>
              </a:ext>
            </a:extLst>
          </p:cNvPr>
          <p:cNvPicPr>
            <a:picLocks/>
          </p:cNvPicPr>
          <p:nvPr/>
        </p:nvPicPr>
        <p:blipFill>
          <a:blip r:embed="rId5" cstate="print"/>
          <a:stretch>
            <a:fillRect/>
          </a:stretch>
        </p:blipFill>
        <p:spPr>
          <a:xfrm>
            <a:off x="4349771" y="3622413"/>
            <a:ext cx="371771" cy="321160"/>
          </a:xfrm>
          <a:prstGeom prst="rect">
            <a:avLst/>
          </a:prstGeom>
        </p:spPr>
      </p:pic>
      <p:pic>
        <p:nvPicPr>
          <p:cNvPr id="100" name="图片 99" descr="核心交换机.png">
            <a:extLst>
              <a:ext uri="{FF2B5EF4-FFF2-40B4-BE49-F238E27FC236}">
                <a16:creationId xmlns="" xmlns:p14="http://schemas.microsoft.com/office/powerpoint/2010/main" xmlns:a16="http://schemas.microsoft.com/office/drawing/2014/main" id="{F0E30778-46F3-4362-8444-37BAD5251C81}"/>
              </a:ext>
            </a:extLst>
          </p:cNvPr>
          <p:cNvPicPr>
            <a:picLocks/>
          </p:cNvPicPr>
          <p:nvPr/>
        </p:nvPicPr>
        <p:blipFill>
          <a:blip r:embed="rId5" cstate="print"/>
          <a:stretch>
            <a:fillRect/>
          </a:stretch>
        </p:blipFill>
        <p:spPr>
          <a:xfrm>
            <a:off x="4874382" y="3622413"/>
            <a:ext cx="371771" cy="321160"/>
          </a:xfrm>
          <a:prstGeom prst="rect">
            <a:avLst/>
          </a:prstGeom>
        </p:spPr>
      </p:pic>
      <p:pic>
        <p:nvPicPr>
          <p:cNvPr id="101" name="图片 100" descr="核心交换机.png">
            <a:extLst>
              <a:ext uri="{FF2B5EF4-FFF2-40B4-BE49-F238E27FC236}">
                <a16:creationId xmlns="" xmlns:p14="http://schemas.microsoft.com/office/powerpoint/2010/main" xmlns:a16="http://schemas.microsoft.com/office/drawing/2014/main" id="{870647B0-1303-40A0-A252-E032BE41FE41}"/>
              </a:ext>
            </a:extLst>
          </p:cNvPr>
          <p:cNvPicPr>
            <a:picLocks/>
          </p:cNvPicPr>
          <p:nvPr/>
        </p:nvPicPr>
        <p:blipFill>
          <a:blip r:embed="rId5" cstate="print"/>
          <a:stretch>
            <a:fillRect/>
          </a:stretch>
        </p:blipFill>
        <p:spPr>
          <a:xfrm>
            <a:off x="5406278" y="3622413"/>
            <a:ext cx="371771" cy="321160"/>
          </a:xfrm>
          <a:prstGeom prst="rect">
            <a:avLst/>
          </a:prstGeom>
        </p:spPr>
      </p:pic>
      <p:pic>
        <p:nvPicPr>
          <p:cNvPr id="102" name="图片 101" descr="核心交换机.png">
            <a:extLst>
              <a:ext uri="{FF2B5EF4-FFF2-40B4-BE49-F238E27FC236}">
                <a16:creationId xmlns="" xmlns:p14="http://schemas.microsoft.com/office/powerpoint/2010/main" xmlns:a16="http://schemas.microsoft.com/office/drawing/2014/main" id="{D6B7C4DE-6BA4-4B18-90BC-73D4B3C76173}"/>
              </a:ext>
            </a:extLst>
          </p:cNvPr>
          <p:cNvPicPr>
            <a:picLocks/>
          </p:cNvPicPr>
          <p:nvPr/>
        </p:nvPicPr>
        <p:blipFill>
          <a:blip r:embed="rId5" cstate="print"/>
          <a:stretch>
            <a:fillRect/>
          </a:stretch>
        </p:blipFill>
        <p:spPr>
          <a:xfrm>
            <a:off x="5974606" y="3622413"/>
            <a:ext cx="371771" cy="321160"/>
          </a:xfrm>
          <a:prstGeom prst="rect">
            <a:avLst/>
          </a:prstGeom>
        </p:spPr>
      </p:pic>
      <p:sp>
        <p:nvSpPr>
          <p:cNvPr id="103" name="TextBox 132">
            <a:extLst>
              <a:ext uri="{FF2B5EF4-FFF2-40B4-BE49-F238E27FC236}">
                <a16:creationId xmlns="" xmlns:p14="http://schemas.microsoft.com/office/powerpoint/2010/main" xmlns:a16="http://schemas.microsoft.com/office/drawing/2014/main" id="{1E61B9CA-8CF8-42C8-AF5D-E5F43592B5F1}"/>
              </a:ext>
            </a:extLst>
          </p:cNvPr>
          <p:cNvSpPr txBox="1"/>
          <p:nvPr/>
        </p:nvSpPr>
        <p:spPr>
          <a:xfrm>
            <a:off x="3690031" y="3622413"/>
            <a:ext cx="595035" cy="338554"/>
          </a:xfrm>
          <a:prstGeom prst="rect">
            <a:avLst/>
          </a:prstGeom>
          <a:noFill/>
        </p:spPr>
        <p:txBody>
          <a:bodyPr wrap="none" rtlCol="0">
            <a:noAutofit/>
          </a:bodyPr>
          <a:lstStyle/>
          <a:p>
            <a:pPr fontAlgn="ctr"/>
            <a:r>
              <a:rPr lang="en-US" sz="1400" dirty="0"/>
              <a:t>Core</a:t>
            </a:r>
          </a:p>
        </p:txBody>
      </p:sp>
      <p:cxnSp>
        <p:nvCxnSpPr>
          <p:cNvPr id="104" name="直接连接符 103">
            <a:extLst>
              <a:ext uri="{FF2B5EF4-FFF2-40B4-BE49-F238E27FC236}">
                <a16:creationId xmlns="" xmlns:p14="http://schemas.microsoft.com/office/powerpoint/2010/main" xmlns:a16="http://schemas.microsoft.com/office/drawing/2014/main" id="{546C69EB-EFFB-412C-9F0B-81D42E62C240}"/>
              </a:ext>
            </a:extLst>
          </p:cNvPr>
          <p:cNvCxnSpPr>
            <a:stCxn id="99" idx="2"/>
            <a:endCxn id="8" idx="0"/>
          </p:cNvCxnSpPr>
          <p:nvPr/>
        </p:nvCxnSpPr>
        <p:spPr>
          <a:xfrm flipH="1">
            <a:off x="2507594" y="3943573"/>
            <a:ext cx="2028063"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p14="http://schemas.microsoft.com/office/powerpoint/2010/main" xmlns:a16="http://schemas.microsoft.com/office/drawing/2014/main" id="{B504D83A-F109-4B0F-A6B5-FBFFE7CB7BDE}"/>
              </a:ext>
            </a:extLst>
          </p:cNvPr>
          <p:cNvCxnSpPr>
            <a:stCxn id="100" idx="2"/>
            <a:endCxn id="9" idx="0"/>
          </p:cNvCxnSpPr>
          <p:nvPr/>
        </p:nvCxnSpPr>
        <p:spPr>
          <a:xfrm flipH="1">
            <a:off x="2991667" y="3943573"/>
            <a:ext cx="2068601"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 xmlns:p14="http://schemas.microsoft.com/office/powerpoint/2010/main" xmlns:a16="http://schemas.microsoft.com/office/drawing/2014/main" id="{6E9A7EA2-19BC-4F61-B3BE-625D52707D87}"/>
              </a:ext>
            </a:extLst>
          </p:cNvPr>
          <p:cNvCxnSpPr>
            <a:stCxn id="101" idx="2"/>
            <a:endCxn id="9" idx="0"/>
          </p:cNvCxnSpPr>
          <p:nvPr/>
        </p:nvCxnSpPr>
        <p:spPr>
          <a:xfrm flipH="1">
            <a:off x="2991667" y="3943573"/>
            <a:ext cx="2600497"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 xmlns:p14="http://schemas.microsoft.com/office/powerpoint/2010/main" xmlns:a16="http://schemas.microsoft.com/office/drawing/2014/main" id="{733EBAFC-79FE-45EC-93D1-E5A24394D0EB}"/>
              </a:ext>
            </a:extLst>
          </p:cNvPr>
          <p:cNvCxnSpPr>
            <a:stCxn id="102" idx="2"/>
            <a:endCxn id="9" idx="0"/>
          </p:cNvCxnSpPr>
          <p:nvPr/>
        </p:nvCxnSpPr>
        <p:spPr>
          <a:xfrm flipH="1">
            <a:off x="2991667" y="3943573"/>
            <a:ext cx="3168825"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 xmlns:p14="http://schemas.microsoft.com/office/powerpoint/2010/main" xmlns:a16="http://schemas.microsoft.com/office/drawing/2014/main" id="{510105CE-7470-4547-A47D-0CADA098A9CD}"/>
              </a:ext>
            </a:extLst>
          </p:cNvPr>
          <p:cNvCxnSpPr>
            <a:stCxn id="99" idx="2"/>
            <a:endCxn id="9" idx="0"/>
          </p:cNvCxnSpPr>
          <p:nvPr/>
        </p:nvCxnSpPr>
        <p:spPr>
          <a:xfrm flipH="1">
            <a:off x="2991667" y="3943573"/>
            <a:ext cx="1543990"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p14="http://schemas.microsoft.com/office/powerpoint/2010/main" xmlns:a16="http://schemas.microsoft.com/office/drawing/2014/main" id="{52A5F347-2B1B-4517-B157-2C3749BD1A16}"/>
              </a:ext>
            </a:extLst>
          </p:cNvPr>
          <p:cNvCxnSpPr>
            <a:stCxn id="101" idx="2"/>
            <a:endCxn id="8" idx="0"/>
          </p:cNvCxnSpPr>
          <p:nvPr/>
        </p:nvCxnSpPr>
        <p:spPr>
          <a:xfrm flipH="1">
            <a:off x="2507594" y="3943573"/>
            <a:ext cx="3084570"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p14="http://schemas.microsoft.com/office/powerpoint/2010/main" xmlns:a16="http://schemas.microsoft.com/office/drawing/2014/main" id="{E5FD12B4-9BDE-4D82-8472-CE5D830D7176}"/>
              </a:ext>
            </a:extLst>
          </p:cNvPr>
          <p:cNvCxnSpPr>
            <a:stCxn id="102" idx="2"/>
            <a:endCxn id="8" idx="0"/>
          </p:cNvCxnSpPr>
          <p:nvPr/>
        </p:nvCxnSpPr>
        <p:spPr>
          <a:xfrm flipH="1">
            <a:off x="2507594" y="3943573"/>
            <a:ext cx="3652898"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 xmlns:p14="http://schemas.microsoft.com/office/powerpoint/2010/main" xmlns:a16="http://schemas.microsoft.com/office/drawing/2014/main" id="{60E0FD57-B950-4066-8C56-014B3F3FB98F}"/>
              </a:ext>
            </a:extLst>
          </p:cNvPr>
          <p:cNvCxnSpPr>
            <a:stCxn id="100" idx="2"/>
            <a:endCxn id="8" idx="0"/>
          </p:cNvCxnSpPr>
          <p:nvPr/>
        </p:nvCxnSpPr>
        <p:spPr>
          <a:xfrm flipH="1">
            <a:off x="2507594" y="3943573"/>
            <a:ext cx="2552674" cy="663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p14="http://schemas.microsoft.com/office/powerpoint/2010/main" xmlns:a16="http://schemas.microsoft.com/office/drawing/2014/main" id="{61C83155-CE43-49B0-8FC7-8E24D3EB58F4}"/>
              </a:ext>
            </a:extLst>
          </p:cNvPr>
          <p:cNvCxnSpPr>
            <a:stCxn id="99" idx="2"/>
            <a:endCxn id="67" idx="0"/>
          </p:cNvCxnSpPr>
          <p:nvPr/>
        </p:nvCxnSpPr>
        <p:spPr>
          <a:xfrm>
            <a:off x="4535657" y="3943573"/>
            <a:ext cx="3655559" cy="663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 xmlns:p14="http://schemas.microsoft.com/office/powerpoint/2010/main" xmlns:a16="http://schemas.microsoft.com/office/drawing/2014/main" id="{39D6DF58-9D69-48F9-B3AD-40C40E3DE33F}"/>
              </a:ext>
            </a:extLst>
          </p:cNvPr>
          <p:cNvCxnSpPr>
            <a:stCxn id="68" idx="0"/>
            <a:endCxn id="102" idx="2"/>
          </p:cNvCxnSpPr>
          <p:nvPr/>
        </p:nvCxnSpPr>
        <p:spPr>
          <a:xfrm flipH="1" flipV="1">
            <a:off x="6160492" y="3943573"/>
            <a:ext cx="2514797" cy="663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 xmlns:p14="http://schemas.microsoft.com/office/powerpoint/2010/main" xmlns:a16="http://schemas.microsoft.com/office/drawing/2014/main" id="{B3A34557-B7B5-4668-B9C7-310DC1EC02ED}"/>
              </a:ext>
            </a:extLst>
          </p:cNvPr>
          <p:cNvCxnSpPr>
            <a:stCxn id="101" idx="2"/>
            <a:endCxn id="68" idx="0"/>
          </p:cNvCxnSpPr>
          <p:nvPr/>
        </p:nvCxnSpPr>
        <p:spPr>
          <a:xfrm>
            <a:off x="5592164" y="3943573"/>
            <a:ext cx="3083125" cy="663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 xmlns:p14="http://schemas.microsoft.com/office/powerpoint/2010/main" xmlns:a16="http://schemas.microsoft.com/office/drawing/2014/main" id="{1D15A12A-2436-48FF-ACA5-AFA437D3E31E}"/>
              </a:ext>
            </a:extLst>
          </p:cNvPr>
          <p:cNvCxnSpPr>
            <a:stCxn id="100" idx="2"/>
            <a:endCxn id="67" idx="0"/>
          </p:cNvCxnSpPr>
          <p:nvPr/>
        </p:nvCxnSpPr>
        <p:spPr>
          <a:xfrm>
            <a:off x="5060268" y="3943573"/>
            <a:ext cx="3130948" cy="663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 xmlns:p14="http://schemas.microsoft.com/office/powerpoint/2010/main" xmlns:a16="http://schemas.microsoft.com/office/drawing/2014/main" id="{7E573CE2-A91D-4397-ABCF-F4F30D99F7F4}"/>
              </a:ext>
            </a:extLst>
          </p:cNvPr>
          <p:cNvCxnSpPr>
            <a:stCxn id="102" idx="2"/>
            <a:endCxn id="67" idx="0"/>
          </p:cNvCxnSpPr>
          <p:nvPr/>
        </p:nvCxnSpPr>
        <p:spPr>
          <a:xfrm>
            <a:off x="6160492" y="3943573"/>
            <a:ext cx="2030724" cy="663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 xmlns:p14="http://schemas.microsoft.com/office/powerpoint/2010/main" xmlns:a16="http://schemas.microsoft.com/office/drawing/2014/main" id="{5272A3C4-B36A-4BDE-A531-0B55FEB97330}"/>
              </a:ext>
            </a:extLst>
          </p:cNvPr>
          <p:cNvCxnSpPr>
            <a:stCxn id="100" idx="2"/>
            <a:endCxn id="67" idx="0"/>
          </p:cNvCxnSpPr>
          <p:nvPr/>
        </p:nvCxnSpPr>
        <p:spPr>
          <a:xfrm>
            <a:off x="5060268" y="3943573"/>
            <a:ext cx="3130948" cy="663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p14="http://schemas.microsoft.com/office/powerpoint/2010/main" xmlns:a16="http://schemas.microsoft.com/office/drawing/2014/main" id="{202007F4-F116-4DA1-821E-FC1FB38E997F}"/>
              </a:ext>
            </a:extLst>
          </p:cNvPr>
          <p:cNvCxnSpPr>
            <a:stCxn id="38" idx="0"/>
            <a:endCxn id="99" idx="2"/>
          </p:cNvCxnSpPr>
          <p:nvPr/>
        </p:nvCxnSpPr>
        <p:spPr>
          <a:xfrm flipH="1" flipV="1">
            <a:off x="4535657" y="3943573"/>
            <a:ext cx="675138"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 xmlns:p14="http://schemas.microsoft.com/office/powerpoint/2010/main" xmlns:a16="http://schemas.microsoft.com/office/drawing/2014/main" id="{D5EEB353-68AB-4941-B11A-6F3E755009A7}"/>
              </a:ext>
            </a:extLst>
          </p:cNvPr>
          <p:cNvCxnSpPr>
            <a:stCxn id="100" idx="2"/>
            <a:endCxn id="38" idx="0"/>
          </p:cNvCxnSpPr>
          <p:nvPr/>
        </p:nvCxnSpPr>
        <p:spPr>
          <a:xfrm>
            <a:off x="5060268" y="3943573"/>
            <a:ext cx="150527"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p14="http://schemas.microsoft.com/office/powerpoint/2010/main" xmlns:a16="http://schemas.microsoft.com/office/drawing/2014/main" id="{4F38DDE3-39ED-4C6E-ACC3-0A77D068B43C}"/>
              </a:ext>
            </a:extLst>
          </p:cNvPr>
          <p:cNvCxnSpPr>
            <a:stCxn id="101" idx="2"/>
            <a:endCxn id="38" idx="0"/>
          </p:cNvCxnSpPr>
          <p:nvPr/>
        </p:nvCxnSpPr>
        <p:spPr>
          <a:xfrm flipH="1">
            <a:off x="5210795" y="3943573"/>
            <a:ext cx="381369"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p14="http://schemas.microsoft.com/office/powerpoint/2010/main" xmlns:a16="http://schemas.microsoft.com/office/drawing/2014/main" id="{40A3A7A0-941D-41DE-A21A-E8B430A6DC63}"/>
              </a:ext>
            </a:extLst>
          </p:cNvPr>
          <p:cNvCxnSpPr>
            <a:stCxn id="102" idx="2"/>
            <a:endCxn id="38" idx="0"/>
          </p:cNvCxnSpPr>
          <p:nvPr/>
        </p:nvCxnSpPr>
        <p:spPr>
          <a:xfrm flipH="1">
            <a:off x="5210795" y="3943573"/>
            <a:ext cx="949697"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 xmlns:p14="http://schemas.microsoft.com/office/powerpoint/2010/main" xmlns:a16="http://schemas.microsoft.com/office/drawing/2014/main" id="{A2C0C951-375C-4B69-BF61-38D4C05FB0A3}"/>
              </a:ext>
            </a:extLst>
          </p:cNvPr>
          <p:cNvCxnSpPr>
            <a:stCxn id="39" idx="0"/>
            <a:endCxn id="102" idx="2"/>
          </p:cNvCxnSpPr>
          <p:nvPr/>
        </p:nvCxnSpPr>
        <p:spPr>
          <a:xfrm flipV="1">
            <a:off x="5694868" y="3943573"/>
            <a:ext cx="465624"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 xmlns:p14="http://schemas.microsoft.com/office/powerpoint/2010/main" xmlns:a16="http://schemas.microsoft.com/office/drawing/2014/main" id="{407BCDA9-A9EC-470F-93E2-1A37C6523287}"/>
              </a:ext>
            </a:extLst>
          </p:cNvPr>
          <p:cNvCxnSpPr>
            <a:stCxn id="101" idx="2"/>
            <a:endCxn id="39" idx="0"/>
          </p:cNvCxnSpPr>
          <p:nvPr/>
        </p:nvCxnSpPr>
        <p:spPr>
          <a:xfrm>
            <a:off x="5592164" y="3943573"/>
            <a:ext cx="102704"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 xmlns:p14="http://schemas.microsoft.com/office/powerpoint/2010/main" xmlns:a16="http://schemas.microsoft.com/office/drawing/2014/main" id="{98D436B6-A5B9-4C0D-898F-3AAB3909A942}"/>
              </a:ext>
            </a:extLst>
          </p:cNvPr>
          <p:cNvCxnSpPr>
            <a:stCxn id="100" idx="2"/>
            <a:endCxn id="39" idx="0"/>
          </p:cNvCxnSpPr>
          <p:nvPr/>
        </p:nvCxnSpPr>
        <p:spPr>
          <a:xfrm>
            <a:off x="5060268" y="3943573"/>
            <a:ext cx="634600" cy="663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 xmlns:p14="http://schemas.microsoft.com/office/powerpoint/2010/main" xmlns:a16="http://schemas.microsoft.com/office/drawing/2014/main" id="{C1AC6840-A36A-4C9C-842F-C69F3B082C24}"/>
              </a:ext>
            </a:extLst>
          </p:cNvPr>
          <p:cNvCxnSpPr>
            <a:stCxn id="99" idx="2"/>
            <a:endCxn id="39" idx="0"/>
          </p:cNvCxnSpPr>
          <p:nvPr/>
        </p:nvCxnSpPr>
        <p:spPr>
          <a:xfrm>
            <a:off x="4535657" y="3943573"/>
            <a:ext cx="1159211" cy="663085"/>
          </a:xfrm>
          <a:prstGeom prst="line">
            <a:avLst/>
          </a:prstGeom>
        </p:spPr>
        <p:style>
          <a:lnRef idx="1">
            <a:schemeClr val="accent1"/>
          </a:lnRef>
          <a:fillRef idx="0">
            <a:schemeClr val="accent1"/>
          </a:fillRef>
          <a:effectRef idx="0">
            <a:schemeClr val="accent1"/>
          </a:effectRef>
          <a:fontRef idx="minor">
            <a:schemeClr val="tx1"/>
          </a:fontRef>
        </p:style>
      </p:cxnSp>
      <p:sp>
        <p:nvSpPr>
          <p:cNvPr id="126" name="TextBox 331">
            <a:extLst>
              <a:ext uri="{FF2B5EF4-FFF2-40B4-BE49-F238E27FC236}">
                <a16:creationId xmlns="" xmlns:p14="http://schemas.microsoft.com/office/powerpoint/2010/main" xmlns:a16="http://schemas.microsoft.com/office/drawing/2014/main" id="{A5D23DB2-6344-499F-BFDF-74CC73E3E1B4}"/>
              </a:ext>
            </a:extLst>
          </p:cNvPr>
          <p:cNvSpPr txBox="1"/>
          <p:nvPr/>
        </p:nvSpPr>
        <p:spPr>
          <a:xfrm>
            <a:off x="7336227" y="5424457"/>
            <a:ext cx="2327262" cy="338554"/>
          </a:xfrm>
          <a:prstGeom prst="rect">
            <a:avLst/>
          </a:prstGeom>
          <a:solidFill>
            <a:schemeClr val="bg1">
              <a:lumMod val="95000"/>
            </a:schemeClr>
          </a:solidFill>
          <a:ln w="6350">
            <a:solidFill>
              <a:srgbClr val="0070C0"/>
            </a:solidFill>
          </a:ln>
        </p:spPr>
        <p:txBody>
          <a:bodyPr wrap="square" rtlCol="0">
            <a:noAutofit/>
          </a:bodyPr>
          <a:lstStyle/>
          <a:p>
            <a:pPr algn="ctr" fontAlgn="ctr"/>
            <a:r>
              <a:rPr lang="en-US" sz="1400" dirty="0"/>
              <a:t>Server</a:t>
            </a:r>
            <a:endParaRPr lang="en-US" altLang="zh-CN" sz="1400" dirty="0"/>
          </a:p>
        </p:txBody>
      </p:sp>
      <p:sp>
        <p:nvSpPr>
          <p:cNvPr id="127" name="圆角矩形 236">
            <a:extLst>
              <a:ext uri="{FF2B5EF4-FFF2-40B4-BE49-F238E27FC236}">
                <a16:creationId xmlns="" xmlns:p14="http://schemas.microsoft.com/office/powerpoint/2010/main" xmlns:a16="http://schemas.microsoft.com/office/drawing/2014/main" id="{99112CBA-9BA9-425C-BA00-FB1C3E2899C5}"/>
              </a:ext>
            </a:extLst>
          </p:cNvPr>
          <p:cNvSpPr/>
          <p:nvPr/>
        </p:nvSpPr>
        <p:spPr>
          <a:xfrm>
            <a:off x="4454837" y="2589021"/>
            <a:ext cx="2783350" cy="613197"/>
          </a:xfrm>
          <a:prstGeom prst="roundRect">
            <a:avLst/>
          </a:prstGeom>
          <a:solidFill>
            <a:srgbClr val="F4FBFE"/>
          </a:solidFill>
          <a:ln w="63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oAutofit/>
          </a:bodyPr>
          <a:lstStyle/>
          <a:p>
            <a:pPr algn="ctr" fontAlgn="ctr"/>
            <a:r>
              <a:rPr lang="en-US" sz="1400" dirty="0">
                <a:solidFill>
                  <a:srgbClr val="EC7061"/>
                </a:solidFill>
              </a:rPr>
              <a:t>Campus network access zone</a:t>
            </a:r>
            <a:endParaRPr lang="en-US" altLang="zh-CN" sz="1400" dirty="0">
              <a:solidFill>
                <a:srgbClr val="EC7061"/>
              </a:solidFill>
            </a:endParaRPr>
          </a:p>
        </p:txBody>
      </p:sp>
      <p:sp>
        <p:nvSpPr>
          <p:cNvPr id="128" name="圆角矩形 237">
            <a:extLst>
              <a:ext uri="{FF2B5EF4-FFF2-40B4-BE49-F238E27FC236}">
                <a16:creationId xmlns="" xmlns:p14="http://schemas.microsoft.com/office/powerpoint/2010/main" xmlns:a16="http://schemas.microsoft.com/office/drawing/2014/main" id="{2E647323-77B3-459F-99D9-7EE0A31805BE}"/>
              </a:ext>
            </a:extLst>
          </p:cNvPr>
          <p:cNvSpPr/>
          <p:nvPr/>
        </p:nvSpPr>
        <p:spPr>
          <a:xfrm>
            <a:off x="7576682" y="2589021"/>
            <a:ext cx="2575582" cy="613197"/>
          </a:xfrm>
          <a:prstGeom prst="roundRect">
            <a:avLst/>
          </a:prstGeom>
          <a:solidFill>
            <a:srgbClr val="F4FBFE"/>
          </a:solidFill>
          <a:ln w="63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oAutofit/>
          </a:bodyPr>
          <a:lstStyle/>
          <a:p>
            <a:pPr algn="ctr" fontAlgn="ctr"/>
            <a:r>
              <a:rPr lang="en-US" sz="1400" dirty="0">
                <a:solidFill>
                  <a:srgbClr val="EC7061"/>
                </a:solidFill>
              </a:rPr>
              <a:t>WAN access zone</a:t>
            </a:r>
            <a:endParaRPr lang="en-US" altLang="zh-CN" sz="1400" dirty="0">
              <a:solidFill>
                <a:srgbClr val="EC7061"/>
              </a:solidFill>
            </a:endParaRPr>
          </a:p>
        </p:txBody>
      </p:sp>
      <p:sp>
        <p:nvSpPr>
          <p:cNvPr id="129" name="圆角矩形 238">
            <a:extLst>
              <a:ext uri="{FF2B5EF4-FFF2-40B4-BE49-F238E27FC236}">
                <a16:creationId xmlns="" xmlns:p14="http://schemas.microsoft.com/office/powerpoint/2010/main" xmlns:a16="http://schemas.microsoft.com/office/drawing/2014/main" id="{302E19E2-E7B0-46A2-B4E1-C4460805A5CE}"/>
              </a:ext>
            </a:extLst>
          </p:cNvPr>
          <p:cNvSpPr/>
          <p:nvPr/>
        </p:nvSpPr>
        <p:spPr>
          <a:xfrm>
            <a:off x="1339775" y="2610742"/>
            <a:ext cx="2783350" cy="613197"/>
          </a:xfrm>
          <a:prstGeom prst="roundRect">
            <a:avLst/>
          </a:prstGeom>
          <a:solidFill>
            <a:srgbClr val="F4FBFE"/>
          </a:solidFill>
          <a:ln w="63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oAutofit/>
          </a:bodyPr>
          <a:lstStyle/>
          <a:p>
            <a:pPr algn="ctr" fontAlgn="ctr"/>
            <a:r>
              <a:rPr lang="en-US" sz="1400" dirty="0">
                <a:solidFill>
                  <a:srgbClr val="EC7061"/>
                </a:solidFill>
              </a:rPr>
              <a:t>Internet access zone</a:t>
            </a:r>
            <a:endParaRPr lang="en-US" altLang="zh-CN" sz="1400" dirty="0">
              <a:solidFill>
                <a:srgbClr val="EC7061"/>
              </a:solidFill>
            </a:endParaRPr>
          </a:p>
        </p:txBody>
      </p:sp>
      <p:cxnSp>
        <p:nvCxnSpPr>
          <p:cNvPr id="130" name="直接连接符 129">
            <a:extLst>
              <a:ext uri="{FF2B5EF4-FFF2-40B4-BE49-F238E27FC236}">
                <a16:creationId xmlns="" xmlns:p14="http://schemas.microsoft.com/office/powerpoint/2010/main" xmlns:a16="http://schemas.microsoft.com/office/drawing/2014/main" id="{9EA099A7-A2B5-4575-9A63-7B09121B3E5D}"/>
              </a:ext>
            </a:extLst>
          </p:cNvPr>
          <p:cNvCxnSpPr>
            <a:stCxn id="129" idx="2"/>
            <a:endCxn id="99" idx="0"/>
          </p:cNvCxnSpPr>
          <p:nvPr/>
        </p:nvCxnSpPr>
        <p:spPr>
          <a:xfrm>
            <a:off x="2731450" y="3223939"/>
            <a:ext cx="1804207" cy="3984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 xmlns:p14="http://schemas.microsoft.com/office/powerpoint/2010/main" xmlns:a16="http://schemas.microsoft.com/office/drawing/2014/main" id="{289CAFA0-36F1-4934-9B0D-478DF15D0D6D}"/>
              </a:ext>
            </a:extLst>
          </p:cNvPr>
          <p:cNvCxnSpPr>
            <a:stCxn id="127" idx="2"/>
            <a:endCxn id="99" idx="0"/>
          </p:cNvCxnSpPr>
          <p:nvPr/>
        </p:nvCxnSpPr>
        <p:spPr>
          <a:xfrm flipH="1">
            <a:off x="4535657" y="3202218"/>
            <a:ext cx="1310855"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 xmlns:p14="http://schemas.microsoft.com/office/powerpoint/2010/main" xmlns:a16="http://schemas.microsoft.com/office/drawing/2014/main" id="{652A5AAF-F288-4445-BB6B-2D40D986687F}"/>
              </a:ext>
            </a:extLst>
          </p:cNvPr>
          <p:cNvCxnSpPr>
            <a:stCxn id="128" idx="2"/>
            <a:endCxn id="99" idx="0"/>
          </p:cNvCxnSpPr>
          <p:nvPr/>
        </p:nvCxnSpPr>
        <p:spPr>
          <a:xfrm flipH="1">
            <a:off x="4535657" y="3202218"/>
            <a:ext cx="4328816"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 xmlns:p14="http://schemas.microsoft.com/office/powerpoint/2010/main" xmlns:a16="http://schemas.microsoft.com/office/drawing/2014/main" id="{EF7FE75C-6FD6-41D8-BA4C-1457C658878F}"/>
              </a:ext>
            </a:extLst>
          </p:cNvPr>
          <p:cNvCxnSpPr>
            <a:stCxn id="128" idx="2"/>
            <a:endCxn id="100" idx="0"/>
          </p:cNvCxnSpPr>
          <p:nvPr/>
        </p:nvCxnSpPr>
        <p:spPr>
          <a:xfrm flipH="1">
            <a:off x="5060268" y="3202218"/>
            <a:ext cx="3804205"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 xmlns:p14="http://schemas.microsoft.com/office/powerpoint/2010/main" xmlns:a16="http://schemas.microsoft.com/office/drawing/2014/main" id="{6D730245-AC2C-499D-8BF0-7A56033E285F}"/>
              </a:ext>
            </a:extLst>
          </p:cNvPr>
          <p:cNvCxnSpPr>
            <a:stCxn id="128" idx="2"/>
            <a:endCxn id="101" idx="0"/>
          </p:cNvCxnSpPr>
          <p:nvPr/>
        </p:nvCxnSpPr>
        <p:spPr>
          <a:xfrm flipH="1">
            <a:off x="5592164" y="3202218"/>
            <a:ext cx="3272309"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 xmlns:p14="http://schemas.microsoft.com/office/powerpoint/2010/main" xmlns:a16="http://schemas.microsoft.com/office/drawing/2014/main" id="{B4AEC519-9B9C-4DE7-9038-31D823A12F2B}"/>
              </a:ext>
            </a:extLst>
          </p:cNvPr>
          <p:cNvCxnSpPr>
            <a:stCxn id="128" idx="2"/>
            <a:endCxn id="102" idx="0"/>
          </p:cNvCxnSpPr>
          <p:nvPr/>
        </p:nvCxnSpPr>
        <p:spPr>
          <a:xfrm flipH="1">
            <a:off x="6160492" y="3202218"/>
            <a:ext cx="2703981"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 xmlns:p14="http://schemas.microsoft.com/office/powerpoint/2010/main" xmlns:a16="http://schemas.microsoft.com/office/drawing/2014/main" id="{B5B39C10-A5AF-4A5C-875E-C3E94F9F0345}"/>
              </a:ext>
            </a:extLst>
          </p:cNvPr>
          <p:cNvCxnSpPr>
            <a:stCxn id="127" idx="2"/>
            <a:endCxn id="100" idx="0"/>
          </p:cNvCxnSpPr>
          <p:nvPr/>
        </p:nvCxnSpPr>
        <p:spPr>
          <a:xfrm flipH="1">
            <a:off x="5060268" y="3202218"/>
            <a:ext cx="786244"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p14="http://schemas.microsoft.com/office/powerpoint/2010/main" xmlns:a16="http://schemas.microsoft.com/office/drawing/2014/main" id="{C9F30CDF-D753-49F7-BD8E-CC5B6BB84466}"/>
              </a:ext>
            </a:extLst>
          </p:cNvPr>
          <p:cNvCxnSpPr>
            <a:stCxn id="127" idx="2"/>
            <a:endCxn id="101" idx="0"/>
          </p:cNvCxnSpPr>
          <p:nvPr/>
        </p:nvCxnSpPr>
        <p:spPr>
          <a:xfrm flipH="1">
            <a:off x="5592164" y="3202218"/>
            <a:ext cx="254348"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p14="http://schemas.microsoft.com/office/powerpoint/2010/main" xmlns:a16="http://schemas.microsoft.com/office/drawing/2014/main" id="{60B9E7EB-4222-4FAC-A539-C52D7395F826}"/>
              </a:ext>
            </a:extLst>
          </p:cNvPr>
          <p:cNvCxnSpPr>
            <a:stCxn id="127" idx="2"/>
            <a:endCxn id="102" idx="0"/>
          </p:cNvCxnSpPr>
          <p:nvPr/>
        </p:nvCxnSpPr>
        <p:spPr>
          <a:xfrm>
            <a:off x="5846512" y="3202218"/>
            <a:ext cx="313980" cy="4201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 xmlns:p14="http://schemas.microsoft.com/office/powerpoint/2010/main" xmlns:a16="http://schemas.microsoft.com/office/drawing/2014/main" id="{429FB0E9-7A59-483E-B8ED-9BD2146FA476}"/>
              </a:ext>
            </a:extLst>
          </p:cNvPr>
          <p:cNvCxnSpPr>
            <a:stCxn id="129" idx="2"/>
            <a:endCxn id="100" idx="0"/>
          </p:cNvCxnSpPr>
          <p:nvPr/>
        </p:nvCxnSpPr>
        <p:spPr>
          <a:xfrm>
            <a:off x="2731450" y="3223939"/>
            <a:ext cx="2328818" cy="3984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p14="http://schemas.microsoft.com/office/powerpoint/2010/main" xmlns:a16="http://schemas.microsoft.com/office/drawing/2014/main" id="{9881C761-CF33-4738-860B-49447D115F56}"/>
              </a:ext>
            </a:extLst>
          </p:cNvPr>
          <p:cNvCxnSpPr>
            <a:stCxn id="101" idx="0"/>
            <a:endCxn id="129" idx="2"/>
          </p:cNvCxnSpPr>
          <p:nvPr/>
        </p:nvCxnSpPr>
        <p:spPr>
          <a:xfrm flipH="1" flipV="1">
            <a:off x="2731450" y="3223939"/>
            <a:ext cx="2860714" cy="3984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 xmlns:p14="http://schemas.microsoft.com/office/powerpoint/2010/main" xmlns:a16="http://schemas.microsoft.com/office/drawing/2014/main" id="{BEFDE807-9DB7-49B5-A854-1DB664DC7C27}"/>
              </a:ext>
            </a:extLst>
          </p:cNvPr>
          <p:cNvCxnSpPr>
            <a:stCxn id="102" idx="0"/>
            <a:endCxn id="129" idx="2"/>
          </p:cNvCxnSpPr>
          <p:nvPr/>
        </p:nvCxnSpPr>
        <p:spPr>
          <a:xfrm flipH="1" flipV="1">
            <a:off x="2731450" y="3223939"/>
            <a:ext cx="3429042" cy="398474"/>
          </a:xfrm>
          <a:prstGeom prst="line">
            <a:avLst/>
          </a:prstGeom>
        </p:spPr>
        <p:style>
          <a:lnRef idx="1">
            <a:schemeClr val="accent1"/>
          </a:lnRef>
          <a:fillRef idx="0">
            <a:schemeClr val="accent1"/>
          </a:fillRef>
          <a:effectRef idx="0">
            <a:schemeClr val="accent1"/>
          </a:effectRef>
          <a:fontRef idx="minor">
            <a:schemeClr val="tx1"/>
          </a:fontRef>
        </p:style>
      </p:cxnSp>
      <p:grpSp>
        <p:nvGrpSpPr>
          <p:cNvPr id="146" name="组合 145">
            <a:extLst>
              <a:ext uri="{FF2B5EF4-FFF2-40B4-BE49-F238E27FC236}">
                <a16:creationId xmlns="" xmlns:p14="http://schemas.microsoft.com/office/powerpoint/2010/main" xmlns:a16="http://schemas.microsoft.com/office/drawing/2014/main" id="{03D3A96A-FD92-4AF7-9318-1CBD049C4185}"/>
              </a:ext>
            </a:extLst>
          </p:cNvPr>
          <p:cNvGrpSpPr/>
          <p:nvPr/>
        </p:nvGrpSpPr>
        <p:grpSpPr>
          <a:xfrm>
            <a:off x="10576827" y="5339483"/>
            <a:ext cx="585537" cy="84974"/>
            <a:chOff x="10462995" y="5566836"/>
            <a:chExt cx="585537" cy="84974"/>
          </a:xfrm>
          <a:solidFill>
            <a:schemeClr val="accent1">
              <a:lumMod val="75000"/>
            </a:schemeClr>
          </a:solidFill>
        </p:grpSpPr>
        <p:sp>
          <p:nvSpPr>
            <p:cNvPr id="143" name="椭圆 142">
              <a:extLst>
                <a:ext uri="{FF2B5EF4-FFF2-40B4-BE49-F238E27FC236}">
                  <a16:creationId xmlns="" xmlns:p14="http://schemas.microsoft.com/office/powerpoint/2010/main" xmlns:a16="http://schemas.microsoft.com/office/drawing/2014/main" id="{F22B48A4-7B61-4F18-8D8E-DB5BC6D37AD4}"/>
                </a:ext>
              </a:extLst>
            </p:cNvPr>
            <p:cNvSpPr/>
            <p:nvPr/>
          </p:nvSpPr>
          <p:spPr>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144" name="椭圆 143">
              <a:extLst>
                <a:ext uri="{FF2B5EF4-FFF2-40B4-BE49-F238E27FC236}">
                  <a16:creationId xmlns="" xmlns:p14="http://schemas.microsoft.com/office/powerpoint/2010/main" xmlns:a16="http://schemas.microsoft.com/office/drawing/2014/main" id="{8E424843-A326-405E-930B-408409C29AF7}"/>
                </a:ext>
              </a:extLst>
            </p:cNvPr>
            <p:cNvSpPr/>
            <p:nvPr/>
          </p:nvSpPr>
          <p:spPr>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sp>
          <p:nvSpPr>
            <p:cNvPr id="145" name="椭圆 144">
              <a:extLst>
                <a:ext uri="{FF2B5EF4-FFF2-40B4-BE49-F238E27FC236}">
                  <a16:creationId xmlns="" xmlns:p14="http://schemas.microsoft.com/office/powerpoint/2010/main" xmlns:a16="http://schemas.microsoft.com/office/drawing/2014/main" id="{DC09908D-0252-445B-9673-48D67BFB9BC9}"/>
                </a:ext>
              </a:extLst>
            </p:cNvPr>
            <p:cNvSpPr/>
            <p:nvPr/>
          </p:nvSpPr>
          <p:spPr>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grpSp>
    </p:spTree>
    <p:extLst>
      <p:ext uri="{BB962C8B-B14F-4D97-AF65-F5344CB8AC3E}">
        <p14:creationId xmlns:p14="http://schemas.microsoft.com/office/powerpoint/2010/main" val="31276609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5365FCDB-CD88-4AB5-919B-FA528F4B9F1C}"/>
              </a:ext>
            </a:extLst>
          </p:cNvPr>
          <p:cNvSpPr>
            <a:spLocks noGrp="1"/>
          </p:cNvSpPr>
          <p:nvPr>
            <p:ph type="title"/>
          </p:nvPr>
        </p:nvSpPr>
        <p:spPr/>
        <p:txBody>
          <a:bodyPr/>
          <a:lstStyle/>
          <a:p>
            <a:r>
              <a:rPr lang="en-US"/>
              <a:t>Huawei CloudFabric Solution</a:t>
            </a:r>
            <a:endParaRPr lang="en-US" dirty="0"/>
          </a:p>
        </p:txBody>
      </p:sp>
      <p:sp>
        <p:nvSpPr>
          <p:cNvPr id="4" name="Shape 1207" descr="Freeform 6">
            <a:extLst>
              <a:ext uri="{FF2B5EF4-FFF2-40B4-BE49-F238E27FC236}">
                <a16:creationId xmlns="" xmlns:a14="http://schemas.microsoft.com/office/drawing/2010/main" xmlns:p14="http://schemas.microsoft.com/office/powerpoint/2010/main" xmlns:a16="http://schemas.microsoft.com/office/drawing/2014/main" id="{053EFA87-1DC7-4B53-A5F2-5275F111563B}"/>
              </a:ext>
            </a:extLst>
          </p:cNvPr>
          <p:cNvSpPr/>
          <p:nvPr/>
        </p:nvSpPr>
        <p:spPr>
          <a:xfrm flipH="1">
            <a:off x="862164" y="2265557"/>
            <a:ext cx="4491333" cy="1945532"/>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gradFill flip="none" rotWithShape="1">
            <a:gsLst>
              <a:gs pos="100000">
                <a:srgbClr val="FFFFFF">
                  <a:lumMod val="100000"/>
                </a:srgbClr>
              </a:gs>
              <a:gs pos="0">
                <a:sysClr val="window" lastClr="FFFFFF">
                  <a:lumMod val="85000"/>
                </a:sysClr>
              </a:gs>
            </a:gsLst>
            <a:lin ang="2700000" scaled="1"/>
            <a:tileRect/>
          </a:gradFill>
          <a:ln w="19050" cap="flat" cmpd="sng" algn="ctr">
            <a:noFill/>
            <a:prstDash val="solid"/>
            <a:miter lim="800000"/>
          </a:ln>
          <a:effectLst/>
        </p:spPr>
        <p:txBody>
          <a:bodyPr wrap="square" rtlCol="0" anchor="ctr">
            <a:noAutofit/>
          </a:bodyPr>
          <a:lstStyle/>
          <a:p>
            <a:pPr marL="0" marR="0" lvl="0" indent="0" algn="ctr" defTabSz="1219028" eaLnBrk="1" fontAlgn="ctr" latinLnBrk="0" hangingPunct="1">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endParaRPr>
          </a:p>
        </p:txBody>
      </p:sp>
      <p:grpSp>
        <p:nvGrpSpPr>
          <p:cNvPr id="5" name="组合 4">
            <a:extLst>
              <a:ext uri="{FF2B5EF4-FFF2-40B4-BE49-F238E27FC236}">
                <a16:creationId xmlns="" xmlns:a14="http://schemas.microsoft.com/office/drawing/2010/main" xmlns:p14="http://schemas.microsoft.com/office/powerpoint/2010/main" xmlns:a16="http://schemas.microsoft.com/office/drawing/2014/main" id="{62D1CBC0-9CB1-459A-B7F6-68B86DCBC846}"/>
              </a:ext>
            </a:extLst>
          </p:cNvPr>
          <p:cNvGrpSpPr/>
          <p:nvPr/>
        </p:nvGrpSpPr>
        <p:grpSpPr>
          <a:xfrm>
            <a:off x="3080801" y="5776837"/>
            <a:ext cx="568329" cy="429761"/>
            <a:chOff x="4851745" y="5733460"/>
            <a:chExt cx="520767" cy="400640"/>
          </a:xfrm>
        </p:grpSpPr>
        <p:sp>
          <p:nvSpPr>
            <p:cNvPr id="283" name="Freeform 151">
              <a:extLst>
                <a:ext uri="{FF2B5EF4-FFF2-40B4-BE49-F238E27FC236}">
                  <a16:creationId xmlns="" xmlns:a14="http://schemas.microsoft.com/office/drawing/2010/main" xmlns:p14="http://schemas.microsoft.com/office/powerpoint/2010/main" xmlns:a16="http://schemas.microsoft.com/office/drawing/2014/main" id="{CC1689CE-33BC-4AB4-BE2C-E8A4B31DCACA}"/>
                </a:ext>
              </a:extLst>
            </p:cNvPr>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pic>
          <p:nvPicPr>
            <p:cNvPr id="284"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07DD26BC-C787-42B4-8837-E11BEA50C602}"/>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8512" y="5733460"/>
              <a:ext cx="324000" cy="180000"/>
            </a:xfrm>
            <a:prstGeom prst="rect">
              <a:avLst/>
            </a:prstGeom>
            <a:noFill/>
            <a:scene3d>
              <a:camera prst="orthographicFront">
                <a:rot lat="0" lon="0" rev="0"/>
              </a:camera>
              <a:lightRig rig="threePt" dir="t"/>
            </a:scene3d>
          </p:spPr>
        </p:pic>
        <p:pic>
          <p:nvPicPr>
            <p:cNvPr id="285"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5D4C5217-D7DB-4E24-87B8-95BFD516CEF8}"/>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6" name="组合 220">
            <a:extLst>
              <a:ext uri="{FF2B5EF4-FFF2-40B4-BE49-F238E27FC236}">
                <a16:creationId xmlns="" xmlns:a14="http://schemas.microsoft.com/office/drawing/2010/main" xmlns:p14="http://schemas.microsoft.com/office/powerpoint/2010/main" xmlns:a16="http://schemas.microsoft.com/office/drawing/2014/main" id="{705D9009-E501-4568-BEBD-994EDB0A7839}"/>
              </a:ext>
            </a:extLst>
          </p:cNvPr>
          <p:cNvGrpSpPr>
            <a:grpSpLocks/>
          </p:cNvGrpSpPr>
          <p:nvPr/>
        </p:nvGrpSpPr>
        <p:grpSpPr bwMode="auto">
          <a:xfrm>
            <a:off x="1658668" y="5793250"/>
            <a:ext cx="551123" cy="409708"/>
            <a:chOff x="4115802" y="3709095"/>
            <a:chExt cx="274287" cy="310730"/>
          </a:xfrm>
          <a:solidFill>
            <a:sysClr val="window" lastClr="FFFFFF">
              <a:lumMod val="75000"/>
            </a:sysClr>
          </a:solidFill>
        </p:grpSpPr>
        <p:sp>
          <p:nvSpPr>
            <p:cNvPr id="279" name="圆角矩形 372">
              <a:extLst>
                <a:ext uri="{FF2B5EF4-FFF2-40B4-BE49-F238E27FC236}">
                  <a16:creationId xmlns="" xmlns:a14="http://schemas.microsoft.com/office/drawing/2010/main" xmlns:p14="http://schemas.microsoft.com/office/powerpoint/2010/main" xmlns:a16="http://schemas.microsoft.com/office/drawing/2014/main" id="{658C7574-A8F4-4FD4-A9E7-AF1759305AE9}"/>
                </a:ext>
              </a:extLst>
            </p:cNvPr>
            <p:cNvSpPr/>
            <p:nvPr/>
          </p:nvSpPr>
          <p:spPr bwMode="auto">
            <a:xfrm>
              <a:off x="4246138" y="3709095"/>
              <a:ext cx="143398" cy="90384"/>
            </a:xfrm>
            <a:prstGeom prst="roundRect">
              <a:avLst>
                <a:gd name="adj" fmla="val 10149"/>
              </a:avLst>
            </a:prstGeom>
            <a:grpFill/>
            <a:ln>
              <a:noFill/>
            </a:ln>
            <a:effectLst/>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80" name="圆角矩形 208">
              <a:extLst>
                <a:ext uri="{FF2B5EF4-FFF2-40B4-BE49-F238E27FC236}">
                  <a16:creationId xmlns="" xmlns:a14="http://schemas.microsoft.com/office/drawing/2010/main" xmlns:p14="http://schemas.microsoft.com/office/powerpoint/2010/main" xmlns:a16="http://schemas.microsoft.com/office/drawing/2014/main" id="{D3411CE3-962E-4F34-81BC-FEA046A11F86}"/>
                </a:ext>
              </a:extLst>
            </p:cNvPr>
            <p:cNvSpPr>
              <a:spLocks noChangeArrowheads="1"/>
            </p:cNvSpPr>
            <p:nvPr/>
          </p:nvSpPr>
          <p:spPr bwMode="auto">
            <a:xfrm>
              <a:off x="4246089" y="3823111"/>
              <a:ext cx="144000" cy="90001"/>
            </a:xfrm>
            <a:prstGeom prst="roundRect">
              <a:avLst>
                <a:gd name="adj" fmla="val 10148"/>
              </a:avLst>
            </a:prstGeom>
            <a:grpFill/>
            <a:ln w="9525">
              <a:noFill/>
              <a:round/>
              <a:headEnd/>
              <a:tailE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81" name="圆角矩形 209">
              <a:extLst>
                <a:ext uri="{FF2B5EF4-FFF2-40B4-BE49-F238E27FC236}">
                  <a16:creationId xmlns="" xmlns:a14="http://schemas.microsoft.com/office/drawing/2010/main" xmlns:p14="http://schemas.microsoft.com/office/powerpoint/2010/main" xmlns:a16="http://schemas.microsoft.com/office/drawing/2014/main" id="{AA28D799-256E-46AD-9C7F-180D8CD61A98}"/>
                </a:ext>
              </a:extLst>
            </p:cNvPr>
            <p:cNvSpPr>
              <a:spLocks noChangeArrowheads="1"/>
            </p:cNvSpPr>
            <p:nvPr/>
          </p:nvSpPr>
          <p:spPr bwMode="auto">
            <a:xfrm>
              <a:off x="4245536" y="3929364"/>
              <a:ext cx="144000" cy="90000"/>
            </a:xfrm>
            <a:prstGeom prst="roundRect">
              <a:avLst>
                <a:gd name="adj" fmla="val 10148"/>
              </a:avLst>
            </a:prstGeom>
            <a:grpFill/>
            <a:ln w="9525">
              <a:noFill/>
              <a:round/>
              <a:headEnd/>
              <a:tailE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82" name="Freeform 151">
              <a:extLst>
                <a:ext uri="{FF2B5EF4-FFF2-40B4-BE49-F238E27FC236}">
                  <a16:creationId xmlns="" xmlns:a14="http://schemas.microsoft.com/office/drawing/2010/main" xmlns:p14="http://schemas.microsoft.com/office/powerpoint/2010/main" xmlns:a16="http://schemas.microsoft.com/office/drawing/2014/main" id="{7D69D122-AE48-4849-A3B1-DE2BFC689DE0}"/>
                </a:ext>
              </a:extLst>
            </p:cNvPr>
            <p:cNvSpPr>
              <a:spLocks noEditPoints="1"/>
            </p:cNvSpPr>
            <p:nvPr/>
          </p:nvSpPr>
          <p:spPr bwMode="auto">
            <a:xfrm>
              <a:off x="4115802" y="3712837"/>
              <a:ext cx="124279" cy="30698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grpSp>
      <p:grpSp>
        <p:nvGrpSpPr>
          <p:cNvPr id="7" name="组合 220">
            <a:extLst>
              <a:ext uri="{FF2B5EF4-FFF2-40B4-BE49-F238E27FC236}">
                <a16:creationId xmlns="" xmlns:a14="http://schemas.microsoft.com/office/drawing/2010/main" xmlns:p14="http://schemas.microsoft.com/office/powerpoint/2010/main" xmlns:a16="http://schemas.microsoft.com/office/drawing/2014/main" id="{ED78BC5D-AFFB-4A33-8FBC-19C1B9B01FD1}"/>
              </a:ext>
            </a:extLst>
          </p:cNvPr>
          <p:cNvGrpSpPr>
            <a:grpSpLocks/>
          </p:cNvGrpSpPr>
          <p:nvPr/>
        </p:nvGrpSpPr>
        <p:grpSpPr bwMode="auto">
          <a:xfrm>
            <a:off x="933624" y="5793250"/>
            <a:ext cx="551123" cy="409708"/>
            <a:chOff x="4115802" y="3709095"/>
            <a:chExt cx="274287" cy="310730"/>
          </a:xfrm>
          <a:solidFill>
            <a:sysClr val="window" lastClr="FFFFFF">
              <a:lumMod val="75000"/>
            </a:sysClr>
          </a:solidFill>
        </p:grpSpPr>
        <p:sp>
          <p:nvSpPr>
            <p:cNvPr id="275" name="圆角矩形 380">
              <a:extLst>
                <a:ext uri="{FF2B5EF4-FFF2-40B4-BE49-F238E27FC236}">
                  <a16:creationId xmlns="" xmlns:a14="http://schemas.microsoft.com/office/drawing/2010/main" xmlns:p14="http://schemas.microsoft.com/office/powerpoint/2010/main" xmlns:a16="http://schemas.microsoft.com/office/drawing/2014/main" id="{9D96382C-6918-4B73-ABCC-41C0CAD2775B}"/>
                </a:ext>
              </a:extLst>
            </p:cNvPr>
            <p:cNvSpPr/>
            <p:nvPr/>
          </p:nvSpPr>
          <p:spPr bwMode="auto">
            <a:xfrm>
              <a:off x="4246138" y="3709095"/>
              <a:ext cx="143398" cy="90384"/>
            </a:xfrm>
            <a:prstGeom prst="roundRect">
              <a:avLst>
                <a:gd name="adj" fmla="val 10149"/>
              </a:avLst>
            </a:prstGeom>
            <a:grpFill/>
            <a:ln>
              <a:solidFill>
                <a:sysClr val="window" lastClr="FFFFFF">
                  <a:lumMod val="85000"/>
                </a:sysClr>
              </a:solidFill>
            </a:ln>
            <a:effectLst/>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76" name="圆角矩形 208">
              <a:extLst>
                <a:ext uri="{FF2B5EF4-FFF2-40B4-BE49-F238E27FC236}">
                  <a16:creationId xmlns="" xmlns:a14="http://schemas.microsoft.com/office/drawing/2010/main" xmlns:p14="http://schemas.microsoft.com/office/powerpoint/2010/main" xmlns:a16="http://schemas.microsoft.com/office/drawing/2014/main" id="{EFA4EF54-41F0-4096-94AC-74E811776010}"/>
                </a:ext>
              </a:extLst>
            </p:cNvPr>
            <p:cNvSpPr>
              <a:spLocks noChangeArrowheads="1"/>
            </p:cNvSpPr>
            <p:nvPr/>
          </p:nvSpPr>
          <p:spPr bwMode="auto">
            <a:xfrm>
              <a:off x="4246089" y="3823111"/>
              <a:ext cx="144000" cy="90001"/>
            </a:xfrm>
            <a:prstGeom prst="roundRect">
              <a:avLst>
                <a:gd name="adj" fmla="val 10148"/>
              </a:avLst>
            </a:prstGeom>
            <a:grpFill/>
            <a:ln w="9525">
              <a:solidFill>
                <a:sysClr val="window" lastClr="FFFFFF">
                  <a:lumMod val="85000"/>
                </a:sysClr>
              </a:solidFill>
              <a:round/>
              <a:headEnd/>
              <a:tailE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77" name="圆角矩形 209">
              <a:extLst>
                <a:ext uri="{FF2B5EF4-FFF2-40B4-BE49-F238E27FC236}">
                  <a16:creationId xmlns="" xmlns:a14="http://schemas.microsoft.com/office/drawing/2010/main" xmlns:p14="http://schemas.microsoft.com/office/powerpoint/2010/main" xmlns:a16="http://schemas.microsoft.com/office/drawing/2014/main" id="{A2A44374-A77D-49DC-8E15-C847E0BB4266}"/>
                </a:ext>
              </a:extLst>
            </p:cNvPr>
            <p:cNvSpPr>
              <a:spLocks noChangeArrowheads="1"/>
            </p:cNvSpPr>
            <p:nvPr/>
          </p:nvSpPr>
          <p:spPr bwMode="auto">
            <a:xfrm>
              <a:off x="4245536" y="3929364"/>
              <a:ext cx="144000" cy="90000"/>
            </a:xfrm>
            <a:prstGeom prst="roundRect">
              <a:avLst>
                <a:gd name="adj" fmla="val 10148"/>
              </a:avLst>
            </a:prstGeom>
            <a:grpFill/>
            <a:ln w="9525">
              <a:solidFill>
                <a:sysClr val="window" lastClr="FFFFFF">
                  <a:lumMod val="85000"/>
                </a:sysClr>
              </a:solidFill>
              <a:round/>
              <a:headEnd/>
              <a:tailE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78" name="Freeform 151">
              <a:extLst>
                <a:ext uri="{FF2B5EF4-FFF2-40B4-BE49-F238E27FC236}">
                  <a16:creationId xmlns="" xmlns:a14="http://schemas.microsoft.com/office/drawing/2010/main" xmlns:p14="http://schemas.microsoft.com/office/powerpoint/2010/main" xmlns:a16="http://schemas.microsoft.com/office/drawing/2014/main" id="{4DCADFDD-DF3A-44FC-9F6B-96C1D9536C1B}"/>
                </a:ext>
              </a:extLst>
            </p:cNvPr>
            <p:cNvSpPr>
              <a:spLocks noEditPoints="1"/>
            </p:cNvSpPr>
            <p:nvPr/>
          </p:nvSpPr>
          <p:spPr bwMode="auto">
            <a:xfrm>
              <a:off x="4115802" y="3712837"/>
              <a:ext cx="124279" cy="30698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grpSp>
      <p:grpSp>
        <p:nvGrpSpPr>
          <p:cNvPr id="8" name="组合 220">
            <a:extLst>
              <a:ext uri="{FF2B5EF4-FFF2-40B4-BE49-F238E27FC236}">
                <a16:creationId xmlns="" xmlns:a14="http://schemas.microsoft.com/office/drawing/2010/main" xmlns:p14="http://schemas.microsoft.com/office/powerpoint/2010/main" xmlns:a16="http://schemas.microsoft.com/office/drawing/2014/main" id="{BDCC0569-E600-4F3E-BE2C-83B59118BC0F}"/>
              </a:ext>
            </a:extLst>
          </p:cNvPr>
          <p:cNvGrpSpPr>
            <a:grpSpLocks/>
          </p:cNvGrpSpPr>
          <p:nvPr/>
        </p:nvGrpSpPr>
        <p:grpSpPr bwMode="auto">
          <a:xfrm>
            <a:off x="2364957" y="5793250"/>
            <a:ext cx="551123" cy="409708"/>
            <a:chOff x="4115802" y="3709095"/>
            <a:chExt cx="274287" cy="310730"/>
          </a:xfrm>
          <a:solidFill>
            <a:sysClr val="window" lastClr="FFFFFF">
              <a:lumMod val="75000"/>
            </a:sysClr>
          </a:solidFill>
        </p:grpSpPr>
        <p:sp>
          <p:nvSpPr>
            <p:cNvPr id="271" name="圆角矩形 387">
              <a:extLst>
                <a:ext uri="{FF2B5EF4-FFF2-40B4-BE49-F238E27FC236}">
                  <a16:creationId xmlns="" xmlns:a14="http://schemas.microsoft.com/office/drawing/2010/main" xmlns:p14="http://schemas.microsoft.com/office/powerpoint/2010/main" xmlns:a16="http://schemas.microsoft.com/office/drawing/2014/main" id="{8401DF54-90EA-4B74-88D4-C0F5554A3EFF}"/>
                </a:ext>
              </a:extLst>
            </p:cNvPr>
            <p:cNvSpPr/>
            <p:nvPr/>
          </p:nvSpPr>
          <p:spPr bwMode="auto">
            <a:xfrm>
              <a:off x="4246138" y="3709095"/>
              <a:ext cx="143398" cy="90384"/>
            </a:xfrm>
            <a:prstGeom prst="roundRect">
              <a:avLst>
                <a:gd name="adj" fmla="val 10149"/>
              </a:avLst>
            </a:prstGeom>
            <a:grpFill/>
            <a:ln>
              <a:noFill/>
            </a:ln>
            <a:effectLst/>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72" name="圆角矩形 208">
              <a:extLst>
                <a:ext uri="{FF2B5EF4-FFF2-40B4-BE49-F238E27FC236}">
                  <a16:creationId xmlns="" xmlns:a14="http://schemas.microsoft.com/office/drawing/2010/main" xmlns:p14="http://schemas.microsoft.com/office/powerpoint/2010/main" xmlns:a16="http://schemas.microsoft.com/office/drawing/2014/main" id="{4B49370A-C04B-411D-A905-466F98041FB6}"/>
                </a:ext>
              </a:extLst>
            </p:cNvPr>
            <p:cNvSpPr>
              <a:spLocks noChangeArrowheads="1"/>
            </p:cNvSpPr>
            <p:nvPr/>
          </p:nvSpPr>
          <p:spPr bwMode="auto">
            <a:xfrm>
              <a:off x="4246089" y="3823111"/>
              <a:ext cx="144000" cy="90001"/>
            </a:xfrm>
            <a:prstGeom prst="roundRect">
              <a:avLst>
                <a:gd name="adj" fmla="val 10148"/>
              </a:avLst>
            </a:prstGeom>
            <a:grpFill/>
            <a:ln w="9525">
              <a:noFill/>
              <a:round/>
              <a:headEnd/>
              <a:tailE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73" name="圆角矩形 209">
              <a:extLst>
                <a:ext uri="{FF2B5EF4-FFF2-40B4-BE49-F238E27FC236}">
                  <a16:creationId xmlns="" xmlns:a14="http://schemas.microsoft.com/office/drawing/2010/main" xmlns:p14="http://schemas.microsoft.com/office/powerpoint/2010/main" xmlns:a16="http://schemas.microsoft.com/office/drawing/2014/main" id="{8EC78C38-A5BF-4EF8-9B59-B34DFB34EF0C}"/>
                </a:ext>
              </a:extLst>
            </p:cNvPr>
            <p:cNvSpPr>
              <a:spLocks noChangeArrowheads="1"/>
            </p:cNvSpPr>
            <p:nvPr/>
          </p:nvSpPr>
          <p:spPr bwMode="auto">
            <a:xfrm>
              <a:off x="4245536" y="3929364"/>
              <a:ext cx="144000" cy="90000"/>
            </a:xfrm>
            <a:prstGeom prst="roundRect">
              <a:avLst>
                <a:gd name="adj" fmla="val 10148"/>
              </a:avLst>
            </a:prstGeom>
            <a:grpFill/>
            <a:ln w="9525">
              <a:noFill/>
              <a:round/>
              <a:headEnd/>
              <a:tailEnd/>
            </a:ln>
          </p:spPr>
          <p:txBody>
            <a:bodyPr wrap="square" lIns="0" tIns="0" rIns="0" bIns="0" anchor="ctr">
              <a:noAutofit/>
            </a:bodyPr>
            <a:lstStyle/>
            <a:p>
              <a:pPr marL="0" marR="0" lvl="0" indent="0" algn="ctr" defTabSz="914400" eaLnBrk="1" fontAlgn="ctr" latinLnBrk="0" hangingPunct="1">
                <a:spcBef>
                  <a:spcPts val="0"/>
                </a:spcBef>
                <a:spcAft>
                  <a:spcPts val="0"/>
                </a:spcAft>
                <a:buClr>
                  <a:srgbClr val="CC9900"/>
                </a:buClr>
                <a:buSzPct val="60000"/>
                <a:buFontTx/>
                <a:buNone/>
                <a:tabLst/>
                <a:defRPr/>
              </a:pPr>
              <a:r>
                <a:rPr lang="en-US" sz="500" dirty="0">
                  <a:solidFill>
                    <a:srgbClr val="000000"/>
                  </a:solidFill>
                </a:rPr>
                <a:t>VM</a:t>
              </a:r>
            </a:p>
          </p:txBody>
        </p:sp>
        <p:sp>
          <p:nvSpPr>
            <p:cNvPr id="274" name="Freeform 151">
              <a:extLst>
                <a:ext uri="{FF2B5EF4-FFF2-40B4-BE49-F238E27FC236}">
                  <a16:creationId xmlns="" xmlns:a14="http://schemas.microsoft.com/office/drawing/2010/main" xmlns:p14="http://schemas.microsoft.com/office/powerpoint/2010/main" xmlns:a16="http://schemas.microsoft.com/office/drawing/2014/main" id="{84AC9385-168C-4241-B340-A49B50DC061E}"/>
                </a:ext>
              </a:extLst>
            </p:cNvPr>
            <p:cNvSpPr>
              <a:spLocks noEditPoints="1"/>
            </p:cNvSpPr>
            <p:nvPr/>
          </p:nvSpPr>
          <p:spPr bwMode="auto">
            <a:xfrm>
              <a:off x="4115802" y="3712837"/>
              <a:ext cx="124279" cy="30698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grpSp>
      <p:grpSp>
        <p:nvGrpSpPr>
          <p:cNvPr id="9" name="组合 8">
            <a:extLst>
              <a:ext uri="{FF2B5EF4-FFF2-40B4-BE49-F238E27FC236}">
                <a16:creationId xmlns="" xmlns:a14="http://schemas.microsoft.com/office/drawing/2010/main" xmlns:p14="http://schemas.microsoft.com/office/powerpoint/2010/main" xmlns:a16="http://schemas.microsoft.com/office/drawing/2014/main" id="{EB7F66EC-A8F3-4C05-9D1F-EF206935D4F3}"/>
              </a:ext>
            </a:extLst>
          </p:cNvPr>
          <p:cNvGrpSpPr/>
          <p:nvPr/>
        </p:nvGrpSpPr>
        <p:grpSpPr>
          <a:xfrm>
            <a:off x="3721304" y="5776837"/>
            <a:ext cx="568329" cy="429761"/>
            <a:chOff x="4851745" y="5733460"/>
            <a:chExt cx="520767" cy="400640"/>
          </a:xfrm>
        </p:grpSpPr>
        <p:sp>
          <p:nvSpPr>
            <p:cNvPr id="268" name="Freeform 151">
              <a:extLst>
                <a:ext uri="{FF2B5EF4-FFF2-40B4-BE49-F238E27FC236}">
                  <a16:creationId xmlns="" xmlns:a14="http://schemas.microsoft.com/office/drawing/2010/main" xmlns:p14="http://schemas.microsoft.com/office/powerpoint/2010/main" xmlns:a16="http://schemas.microsoft.com/office/drawing/2014/main" id="{692D58C6-63EC-406D-BAB5-00C5BA3B2DE0}"/>
                </a:ext>
              </a:extLst>
            </p:cNvPr>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pic>
          <p:nvPicPr>
            <p:cNvPr id="269"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17FFB643-0605-4C3A-9FF8-1FC45AC869D2}"/>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8512" y="5733460"/>
              <a:ext cx="324000" cy="180000"/>
            </a:xfrm>
            <a:prstGeom prst="rect">
              <a:avLst/>
            </a:prstGeom>
            <a:noFill/>
            <a:scene3d>
              <a:camera prst="orthographicFront">
                <a:rot lat="0" lon="0" rev="0"/>
              </a:camera>
              <a:lightRig rig="threePt" dir="t"/>
            </a:scene3d>
          </p:spPr>
        </p:pic>
        <p:pic>
          <p:nvPicPr>
            <p:cNvPr id="270"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62265846-0282-40A7-A66D-FBCBBDD8D2AA}"/>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10" name="组合 9">
            <a:extLst>
              <a:ext uri="{FF2B5EF4-FFF2-40B4-BE49-F238E27FC236}">
                <a16:creationId xmlns="" xmlns:a14="http://schemas.microsoft.com/office/drawing/2010/main" xmlns:p14="http://schemas.microsoft.com/office/powerpoint/2010/main" xmlns:a16="http://schemas.microsoft.com/office/drawing/2014/main" id="{E823B668-5EE5-4377-8B7D-003CDD6945AF}"/>
              </a:ext>
            </a:extLst>
          </p:cNvPr>
          <p:cNvGrpSpPr/>
          <p:nvPr/>
        </p:nvGrpSpPr>
        <p:grpSpPr>
          <a:xfrm>
            <a:off x="4353188" y="5770222"/>
            <a:ext cx="568329" cy="429761"/>
            <a:chOff x="4851745" y="5733460"/>
            <a:chExt cx="520767" cy="400640"/>
          </a:xfrm>
        </p:grpSpPr>
        <p:sp>
          <p:nvSpPr>
            <p:cNvPr id="265" name="Freeform 151">
              <a:extLst>
                <a:ext uri="{FF2B5EF4-FFF2-40B4-BE49-F238E27FC236}">
                  <a16:creationId xmlns="" xmlns:a14="http://schemas.microsoft.com/office/drawing/2010/main" xmlns:p14="http://schemas.microsoft.com/office/powerpoint/2010/main" xmlns:a16="http://schemas.microsoft.com/office/drawing/2014/main" id="{4E85BE87-657A-4A9D-B722-5B02CAC62835}"/>
                </a:ext>
              </a:extLst>
            </p:cNvPr>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pic>
          <p:nvPicPr>
            <p:cNvPr id="266"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8FA46E51-7D5F-4674-B727-FB50EEE35A28}"/>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8512" y="5733460"/>
              <a:ext cx="324000" cy="180000"/>
            </a:xfrm>
            <a:prstGeom prst="rect">
              <a:avLst/>
            </a:prstGeom>
            <a:noFill/>
            <a:scene3d>
              <a:camera prst="orthographicFront">
                <a:rot lat="0" lon="0" rev="0"/>
              </a:camera>
              <a:lightRig rig="threePt" dir="t"/>
            </a:scene3d>
          </p:spPr>
        </p:pic>
        <p:pic>
          <p:nvPicPr>
            <p:cNvPr id="267"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27EA4C3F-3A67-41DF-B4E1-FBAB55DFD97B}"/>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11" name="组合 10">
            <a:extLst>
              <a:ext uri="{FF2B5EF4-FFF2-40B4-BE49-F238E27FC236}">
                <a16:creationId xmlns="" xmlns:a14="http://schemas.microsoft.com/office/drawing/2010/main" xmlns:p14="http://schemas.microsoft.com/office/powerpoint/2010/main" xmlns:a16="http://schemas.microsoft.com/office/drawing/2014/main" id="{F5F4076A-2E42-4EA9-B088-4231B65C454E}"/>
              </a:ext>
            </a:extLst>
          </p:cNvPr>
          <p:cNvGrpSpPr/>
          <p:nvPr/>
        </p:nvGrpSpPr>
        <p:grpSpPr>
          <a:xfrm>
            <a:off x="5034947" y="5755040"/>
            <a:ext cx="568329" cy="429761"/>
            <a:chOff x="4851745" y="5733460"/>
            <a:chExt cx="520767" cy="400640"/>
          </a:xfrm>
        </p:grpSpPr>
        <p:sp>
          <p:nvSpPr>
            <p:cNvPr id="262" name="Freeform 151">
              <a:extLst>
                <a:ext uri="{FF2B5EF4-FFF2-40B4-BE49-F238E27FC236}">
                  <a16:creationId xmlns="" xmlns:a14="http://schemas.microsoft.com/office/drawing/2010/main" xmlns:p14="http://schemas.microsoft.com/office/powerpoint/2010/main" xmlns:a16="http://schemas.microsoft.com/office/drawing/2014/main" id="{A24FC65A-E1CF-4166-9840-8D1F1C532868}"/>
                </a:ext>
              </a:extLst>
            </p:cNvPr>
            <p:cNvSpPr>
              <a:spLocks noEditPoints="1"/>
            </p:cNvSpPr>
            <p:nvPr/>
          </p:nvSpPr>
          <p:spPr bwMode="auto">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00" b="0" i="0" u="none" strike="noStrike" kern="0" cap="none" spc="0" normalizeH="0" baseline="0" noProof="0" dirty="0">
                <a:ln>
                  <a:noFill/>
                </a:ln>
                <a:solidFill>
                  <a:prstClr val="white"/>
                </a:solidFill>
                <a:effectLst/>
                <a:uLnTx/>
                <a:uFillTx/>
              </a:endParaRPr>
            </a:p>
          </p:txBody>
        </p:sp>
        <p:pic>
          <p:nvPicPr>
            <p:cNvPr id="263"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DBD5179E-01D1-4E49-ADEC-44141B4A7AA3}"/>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8512" y="5733460"/>
              <a:ext cx="324000" cy="180000"/>
            </a:xfrm>
            <a:prstGeom prst="rect">
              <a:avLst/>
            </a:prstGeom>
            <a:noFill/>
            <a:scene3d>
              <a:camera prst="orthographicFront">
                <a:rot lat="0" lon="0" rev="0"/>
              </a:camera>
              <a:lightRig rig="threePt" dir="t"/>
            </a:scene3d>
          </p:spPr>
        </p:pic>
        <p:pic>
          <p:nvPicPr>
            <p:cNvPr id="264" name="Picture 4" descr="C:\Users\Administrator\Desktop\QQ图片20150909171344.png">
              <a:extLst>
                <a:ext uri="{FF2B5EF4-FFF2-40B4-BE49-F238E27FC236}">
                  <a16:creationId xmlns="" xmlns:a14="http://schemas.microsoft.com/office/drawing/2010/main" xmlns:p14="http://schemas.microsoft.com/office/powerpoint/2010/main" xmlns:a16="http://schemas.microsoft.com/office/drawing/2014/main" id="{93601EE9-C3E4-42BD-BC4D-D038342590DE}"/>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auto">
            <a:xfrm>
              <a:off x="5046480" y="5954100"/>
              <a:ext cx="324000" cy="180000"/>
            </a:xfrm>
            <a:prstGeom prst="rect">
              <a:avLst/>
            </a:prstGeom>
            <a:noFill/>
            <a:scene3d>
              <a:camera prst="orthographicFront">
                <a:rot lat="0" lon="0" rev="0"/>
              </a:camera>
              <a:lightRig rig="threePt" dir="t"/>
            </a:scene3d>
          </p:spPr>
        </p:pic>
      </p:grpSp>
      <p:grpSp>
        <p:nvGrpSpPr>
          <p:cNvPr id="12" name="组合 6">
            <a:extLst>
              <a:ext uri="{FF2B5EF4-FFF2-40B4-BE49-F238E27FC236}">
                <a16:creationId xmlns="" xmlns:a14="http://schemas.microsoft.com/office/drawing/2010/main" xmlns:p14="http://schemas.microsoft.com/office/powerpoint/2010/main" xmlns:a16="http://schemas.microsoft.com/office/drawing/2014/main" id="{203C63C9-8981-41C1-B856-5E7EDE9CDC9E}"/>
              </a:ext>
            </a:extLst>
          </p:cNvPr>
          <p:cNvGrpSpPr>
            <a:grpSpLocks/>
          </p:cNvGrpSpPr>
          <p:nvPr/>
        </p:nvGrpSpPr>
        <p:grpSpPr bwMode="auto">
          <a:xfrm>
            <a:off x="690626" y="5946417"/>
            <a:ext cx="5265653" cy="412975"/>
            <a:chOff x="1510896" y="1609571"/>
            <a:chExt cx="9252741" cy="464951"/>
          </a:xfrm>
        </p:grpSpPr>
        <p:sp>
          <p:nvSpPr>
            <p:cNvPr id="260" name="梯形 36">
              <a:extLst>
                <a:ext uri="{FF2B5EF4-FFF2-40B4-BE49-F238E27FC236}">
                  <a16:creationId xmlns="" xmlns:a14="http://schemas.microsoft.com/office/drawing/2010/main" xmlns:p14="http://schemas.microsoft.com/office/powerpoint/2010/main" xmlns:a16="http://schemas.microsoft.com/office/drawing/2014/main" id="{EAA33382-2D2A-4E64-BD84-C2683ED2AD98}"/>
                </a:ext>
              </a:extLst>
            </p:cNvPr>
            <p:cNvSpPr>
              <a:spLocks/>
            </p:cNvSpPr>
            <p:nvPr/>
          </p:nvSpPr>
          <p:spPr bwMode="auto">
            <a:xfrm>
              <a:off x="1510896" y="1609571"/>
              <a:ext cx="9252740" cy="438551"/>
            </a:xfrm>
            <a:custGeom>
              <a:avLst/>
              <a:gdLst>
                <a:gd name="T0" fmla="*/ 0 w 9252740"/>
                <a:gd name="T1" fmla="*/ 438551 h 438551"/>
                <a:gd name="T2" fmla="*/ 581413 w 9252740"/>
                <a:gd name="T3" fmla="*/ 0 h 438551"/>
                <a:gd name="T4" fmla="*/ 8671327 w 9252740"/>
                <a:gd name="T5" fmla="*/ 0 h 438551"/>
                <a:gd name="T6" fmla="*/ 9252740 w 9252740"/>
                <a:gd name="T7" fmla="*/ 438551 h 438551"/>
                <a:gd name="T8" fmla="*/ 0 w 9252740"/>
                <a:gd name="T9" fmla="*/ 438551 h 4385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52740" h="438551">
                  <a:moveTo>
                    <a:pt x="0" y="438551"/>
                  </a:moveTo>
                  <a:lnTo>
                    <a:pt x="581413" y="0"/>
                  </a:lnTo>
                  <a:lnTo>
                    <a:pt x="8671327" y="0"/>
                  </a:lnTo>
                  <a:lnTo>
                    <a:pt x="9252740" y="438551"/>
                  </a:lnTo>
                  <a:lnTo>
                    <a:pt x="0" y="438551"/>
                  </a:lnTo>
                  <a:close/>
                </a:path>
              </a:pathLst>
            </a:custGeom>
            <a:gradFill rotWithShape="1">
              <a:gsLst>
                <a:gs pos="0">
                  <a:srgbClr val="666666">
                    <a:alpha val="20000"/>
                  </a:srgbClr>
                </a:gs>
                <a:gs pos="100000">
                  <a:srgbClr val="666666">
                    <a:alpha val="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400" eaLnBrk="0" fontAlgn="ctr" hangingPunct="0">
                <a:spcBef>
                  <a:spcPct val="0"/>
                </a:spcBef>
                <a:spcAft>
                  <a:spcPct val="0"/>
                </a:spcAft>
                <a:defRPr/>
              </a:pPr>
              <a:endParaRPr lang="en-US" altLang="zh-CN" sz="1400" dirty="0">
                <a:solidFill>
                  <a:srgbClr val="666666">
                    <a:lumMod val="75000"/>
                  </a:srgbClr>
                </a:solidFill>
              </a:endParaRPr>
            </a:p>
          </p:txBody>
        </p:sp>
        <p:sp>
          <p:nvSpPr>
            <p:cNvPr id="261" name="Shape 263">
              <a:extLst>
                <a:ext uri="{FF2B5EF4-FFF2-40B4-BE49-F238E27FC236}">
                  <a16:creationId xmlns="" xmlns:a14="http://schemas.microsoft.com/office/drawing/2010/main" xmlns:p14="http://schemas.microsoft.com/office/powerpoint/2010/main" xmlns:a16="http://schemas.microsoft.com/office/drawing/2014/main" id="{3135F0F5-C19D-4B3F-A33E-333C96EDC912}"/>
                </a:ext>
              </a:extLst>
            </p:cNvPr>
            <p:cNvSpPr>
              <a:spLocks noChangeArrowheads="1"/>
            </p:cNvSpPr>
            <p:nvPr/>
          </p:nvSpPr>
          <p:spPr bwMode="auto">
            <a:xfrm>
              <a:off x="1510897" y="2048209"/>
              <a:ext cx="9252740" cy="26313"/>
            </a:xfrm>
            <a:prstGeom prst="rect">
              <a:avLst/>
            </a:prstGeom>
            <a:solidFill>
              <a:srgbClr val="666666">
                <a:alpha val="50195"/>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267" tIns="122133" rIns="244267" bIns="122133">
              <a:noAutofit/>
            </a:bodyPr>
            <a:lstStyle>
              <a:lvl1pPr defTabSz="1216025">
                <a:defRPr>
                  <a:solidFill>
                    <a:schemeClr val="tx1"/>
                  </a:solidFill>
                </a:defRPr>
              </a:lvl1pPr>
              <a:lvl2pPr marL="742950" indent="-285750" defTabSz="1216025">
                <a:defRPr>
                  <a:solidFill>
                    <a:schemeClr val="tx1"/>
                  </a:solidFill>
                </a:defRPr>
              </a:lvl2pPr>
              <a:lvl3pPr marL="1143000" indent="-228600" defTabSz="1216025">
                <a:defRPr>
                  <a:solidFill>
                    <a:schemeClr val="tx1"/>
                  </a:solidFill>
                </a:defRPr>
              </a:lvl3pPr>
              <a:lvl4pPr marL="1600200" indent="-228600" defTabSz="1216025">
                <a:defRPr>
                  <a:solidFill>
                    <a:schemeClr val="tx1"/>
                  </a:solidFill>
                </a:defRPr>
              </a:lvl4pPr>
              <a:lvl5pPr marL="2057400" indent="-228600" defTabSz="1216025">
                <a:defRPr>
                  <a:solidFill>
                    <a:schemeClr val="tx1"/>
                  </a:solidFill>
                </a:defRPr>
              </a:lvl5pPr>
              <a:lvl6pPr marL="2514600" indent="-228600" defTabSz="1216025" eaLnBrk="0" fontAlgn="base" hangingPunct="0">
                <a:spcBef>
                  <a:spcPct val="0"/>
                </a:spcBef>
                <a:spcAft>
                  <a:spcPct val="0"/>
                </a:spcAft>
                <a:defRPr>
                  <a:solidFill>
                    <a:schemeClr val="tx1"/>
                  </a:solidFill>
                </a:defRPr>
              </a:lvl6pPr>
              <a:lvl7pPr marL="2971800" indent="-228600" defTabSz="1216025" eaLnBrk="0" fontAlgn="base" hangingPunct="0">
                <a:spcBef>
                  <a:spcPct val="0"/>
                </a:spcBef>
                <a:spcAft>
                  <a:spcPct val="0"/>
                </a:spcAft>
                <a:defRPr>
                  <a:solidFill>
                    <a:schemeClr val="tx1"/>
                  </a:solidFill>
                </a:defRPr>
              </a:lvl7pPr>
              <a:lvl8pPr marL="3429000" indent="-228600" defTabSz="1216025" eaLnBrk="0" fontAlgn="base" hangingPunct="0">
                <a:spcBef>
                  <a:spcPct val="0"/>
                </a:spcBef>
                <a:spcAft>
                  <a:spcPct val="0"/>
                </a:spcAft>
                <a:defRPr>
                  <a:solidFill>
                    <a:schemeClr val="tx1"/>
                  </a:solidFill>
                </a:defRPr>
              </a:lvl8pPr>
              <a:lvl9pPr marL="3886200" indent="-228600" defTabSz="1216025" eaLnBrk="0" fontAlgn="base" hangingPunct="0">
                <a:spcBef>
                  <a:spcPct val="0"/>
                </a:spcBef>
                <a:spcAft>
                  <a:spcPct val="0"/>
                </a:spcAft>
                <a:defRPr>
                  <a:solidFill>
                    <a:schemeClr val="tx1"/>
                  </a:solidFill>
                </a:defRPr>
              </a:lvl9pPr>
            </a:lstStyle>
            <a:p>
              <a:pPr fontAlgn="ctr">
                <a:spcBef>
                  <a:spcPct val="0"/>
                </a:spcBef>
                <a:spcAft>
                  <a:spcPct val="0"/>
                </a:spcAft>
                <a:buSzPct val="100000"/>
                <a:defRPr/>
              </a:pPr>
              <a:endParaRPr lang="en-US" altLang="zh-CN" sz="1100" dirty="0">
                <a:solidFill>
                  <a:srgbClr val="666666">
                    <a:lumMod val="75000"/>
                  </a:srgbClr>
                </a:solidFill>
              </a:endParaRPr>
            </a:p>
          </p:txBody>
        </p:sp>
      </p:grpSp>
      <p:sp>
        <p:nvSpPr>
          <p:cNvPr id="13" name="蒙版">
            <a:extLst>
              <a:ext uri="{FF2B5EF4-FFF2-40B4-BE49-F238E27FC236}">
                <a16:creationId xmlns="" xmlns:a14="http://schemas.microsoft.com/office/drawing/2010/main" xmlns:p14="http://schemas.microsoft.com/office/powerpoint/2010/main" xmlns:a16="http://schemas.microsoft.com/office/drawing/2014/main" id="{B959AA52-1B6D-4AB7-8341-879161A504AA}"/>
              </a:ext>
            </a:extLst>
          </p:cNvPr>
          <p:cNvSpPr/>
          <p:nvPr/>
        </p:nvSpPr>
        <p:spPr>
          <a:xfrm>
            <a:off x="4323471" y="5573523"/>
            <a:ext cx="264492" cy="147246"/>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endParaRPr>
          </a:p>
        </p:txBody>
      </p:sp>
      <p:cxnSp>
        <p:nvCxnSpPr>
          <p:cNvPr id="14" name="直接连接符 13">
            <a:extLst>
              <a:ext uri="{FF2B5EF4-FFF2-40B4-BE49-F238E27FC236}">
                <a16:creationId xmlns="" xmlns:a14="http://schemas.microsoft.com/office/drawing/2010/main" xmlns:p14="http://schemas.microsoft.com/office/powerpoint/2010/main" xmlns:a16="http://schemas.microsoft.com/office/drawing/2014/main" id="{A949B6FC-DB08-4603-A2DE-56A17301847A}"/>
              </a:ext>
            </a:extLst>
          </p:cNvPr>
          <p:cNvCxnSpPr>
            <a:cxnSpLocks/>
          </p:cNvCxnSpPr>
          <p:nvPr/>
        </p:nvCxnSpPr>
        <p:spPr bwMode="auto">
          <a:xfrm flipH="1">
            <a:off x="2904915" y="5254289"/>
            <a:ext cx="656372" cy="337008"/>
          </a:xfrm>
          <a:prstGeom prst="line">
            <a:avLst/>
          </a:prstGeom>
          <a:solidFill>
            <a:srgbClr val="CC4B4A"/>
          </a:solidFill>
          <a:ln w="6350" cap="flat" cmpd="sng" algn="ctr">
            <a:solidFill>
              <a:sysClr val="window" lastClr="FFFFFF">
                <a:lumMod val="85000"/>
              </a:sysClr>
            </a:solidFill>
            <a:prstDash val="solid"/>
            <a:headEnd type="none" w="med" len="med"/>
            <a:tailEnd type="none" w="med" len="med"/>
          </a:ln>
          <a:effectLst/>
        </p:spPr>
      </p:cxnSp>
      <p:grpSp>
        <p:nvGrpSpPr>
          <p:cNvPr id="15" name="组合 336">
            <a:extLst>
              <a:ext uri="{FF2B5EF4-FFF2-40B4-BE49-F238E27FC236}">
                <a16:creationId xmlns="" xmlns:a14="http://schemas.microsoft.com/office/drawing/2010/main" xmlns:p14="http://schemas.microsoft.com/office/powerpoint/2010/main" xmlns:a16="http://schemas.microsoft.com/office/drawing/2014/main" id="{E018B030-0DDF-4708-BBF3-50C467202903}"/>
              </a:ext>
            </a:extLst>
          </p:cNvPr>
          <p:cNvGrpSpPr>
            <a:grpSpLocks noChangeAspect="1"/>
          </p:cNvGrpSpPr>
          <p:nvPr/>
        </p:nvGrpSpPr>
        <p:grpSpPr bwMode="auto">
          <a:xfrm>
            <a:off x="1076682" y="5591297"/>
            <a:ext cx="630819" cy="138888"/>
            <a:chOff x="2851150" y="1166813"/>
            <a:chExt cx="923925" cy="203200"/>
          </a:xfrm>
          <a:solidFill>
            <a:sysClr val="windowText" lastClr="000000">
              <a:lumMod val="65000"/>
              <a:lumOff val="35000"/>
            </a:sysClr>
          </a:solidFill>
        </p:grpSpPr>
        <p:sp>
          <p:nvSpPr>
            <p:cNvPr id="248" name="Freeform 260">
              <a:extLst>
                <a:ext uri="{FF2B5EF4-FFF2-40B4-BE49-F238E27FC236}">
                  <a16:creationId xmlns="" xmlns:a14="http://schemas.microsoft.com/office/drawing/2010/main" xmlns:p14="http://schemas.microsoft.com/office/powerpoint/2010/main" xmlns:a16="http://schemas.microsoft.com/office/drawing/2014/main" id="{8EBEEF2D-0DD1-436B-A1F2-F3FC158D604F}"/>
                </a:ext>
              </a:extLst>
            </p:cNvPr>
            <p:cNvSpPr>
              <a:spLocks/>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9" name="Freeform 261">
              <a:extLst>
                <a:ext uri="{FF2B5EF4-FFF2-40B4-BE49-F238E27FC236}">
                  <a16:creationId xmlns="" xmlns:a14="http://schemas.microsoft.com/office/drawing/2010/main" xmlns:p14="http://schemas.microsoft.com/office/powerpoint/2010/main" xmlns:a16="http://schemas.microsoft.com/office/drawing/2014/main" id="{85EA67C6-B21D-49B8-917B-29E9F118086D}"/>
                </a:ext>
              </a:extLst>
            </p:cNvPr>
            <p:cNvSpPr>
              <a:spLocks/>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0" name="Freeform 262">
              <a:extLst>
                <a:ext uri="{FF2B5EF4-FFF2-40B4-BE49-F238E27FC236}">
                  <a16:creationId xmlns="" xmlns:a14="http://schemas.microsoft.com/office/drawing/2010/main" xmlns:p14="http://schemas.microsoft.com/office/powerpoint/2010/main" xmlns:a16="http://schemas.microsoft.com/office/drawing/2014/main" id="{CEF6E5A4-B639-4B25-83B7-8ABA6D17ECEC}"/>
                </a:ext>
              </a:extLst>
            </p:cNvPr>
            <p:cNvSpPr>
              <a:spLocks/>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1" name="Freeform 263">
              <a:extLst>
                <a:ext uri="{FF2B5EF4-FFF2-40B4-BE49-F238E27FC236}">
                  <a16:creationId xmlns="" xmlns:a14="http://schemas.microsoft.com/office/drawing/2010/main" xmlns:p14="http://schemas.microsoft.com/office/powerpoint/2010/main" xmlns:a16="http://schemas.microsoft.com/office/drawing/2014/main" id="{34D01860-217F-4719-A8E7-08BC9B8DE4AB}"/>
                </a:ext>
              </a:extLst>
            </p:cNvPr>
            <p:cNvSpPr>
              <a:spLocks/>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2" name="Freeform 264">
              <a:extLst>
                <a:ext uri="{FF2B5EF4-FFF2-40B4-BE49-F238E27FC236}">
                  <a16:creationId xmlns="" xmlns:a14="http://schemas.microsoft.com/office/drawing/2010/main" xmlns:p14="http://schemas.microsoft.com/office/powerpoint/2010/main" xmlns:a16="http://schemas.microsoft.com/office/drawing/2014/main" id="{D94A9D19-4A1A-41B5-8C6E-AB17ED21848C}"/>
                </a:ext>
              </a:extLst>
            </p:cNvPr>
            <p:cNvSpPr>
              <a:spLocks/>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3" name="Freeform 265">
              <a:extLst>
                <a:ext uri="{FF2B5EF4-FFF2-40B4-BE49-F238E27FC236}">
                  <a16:creationId xmlns="" xmlns:a14="http://schemas.microsoft.com/office/drawing/2010/main" xmlns:p14="http://schemas.microsoft.com/office/powerpoint/2010/main" xmlns:a16="http://schemas.microsoft.com/office/drawing/2014/main" id="{F29F24A3-54B8-427A-88F1-BD1E7CAC0E7D}"/>
                </a:ext>
              </a:extLst>
            </p:cNvPr>
            <p:cNvSpPr>
              <a:spLocks/>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4" name="Freeform 266">
              <a:extLst>
                <a:ext uri="{FF2B5EF4-FFF2-40B4-BE49-F238E27FC236}">
                  <a16:creationId xmlns="" xmlns:a14="http://schemas.microsoft.com/office/drawing/2010/main" xmlns:p14="http://schemas.microsoft.com/office/powerpoint/2010/main" xmlns:a16="http://schemas.microsoft.com/office/drawing/2014/main" id="{453ECE52-4346-4782-9A9B-BAA207E37AA1}"/>
                </a:ext>
              </a:extLst>
            </p:cNvPr>
            <p:cNvSpPr>
              <a:spLocks/>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5" name="Freeform 267">
              <a:extLst>
                <a:ext uri="{FF2B5EF4-FFF2-40B4-BE49-F238E27FC236}">
                  <a16:creationId xmlns="" xmlns:a14="http://schemas.microsoft.com/office/drawing/2010/main" xmlns:p14="http://schemas.microsoft.com/office/powerpoint/2010/main" xmlns:a16="http://schemas.microsoft.com/office/drawing/2014/main" id="{6BB7EF66-02CA-4998-AD1D-20D8C8727B0C}"/>
                </a:ext>
              </a:extLst>
            </p:cNvPr>
            <p:cNvSpPr>
              <a:spLocks/>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6" name="Freeform 268">
              <a:extLst>
                <a:ext uri="{FF2B5EF4-FFF2-40B4-BE49-F238E27FC236}">
                  <a16:creationId xmlns="" xmlns:a14="http://schemas.microsoft.com/office/drawing/2010/main" xmlns:p14="http://schemas.microsoft.com/office/powerpoint/2010/main" xmlns:a16="http://schemas.microsoft.com/office/drawing/2014/main" id="{DA893B0D-0C84-47C9-86C8-272373D0C3B9}"/>
                </a:ext>
              </a:extLst>
            </p:cNvPr>
            <p:cNvSpPr>
              <a:spLocks/>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7" name="Freeform 269">
              <a:extLst>
                <a:ext uri="{FF2B5EF4-FFF2-40B4-BE49-F238E27FC236}">
                  <a16:creationId xmlns="" xmlns:a14="http://schemas.microsoft.com/office/drawing/2010/main" xmlns:p14="http://schemas.microsoft.com/office/powerpoint/2010/main" xmlns:a16="http://schemas.microsoft.com/office/drawing/2014/main" id="{5AFDCF8F-702F-4086-9AEF-7283306036EE}"/>
                </a:ext>
              </a:extLst>
            </p:cNvPr>
            <p:cNvSpPr>
              <a:spLocks/>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8" name="Freeform 270">
              <a:extLst>
                <a:ext uri="{FF2B5EF4-FFF2-40B4-BE49-F238E27FC236}">
                  <a16:creationId xmlns="" xmlns:a14="http://schemas.microsoft.com/office/drawing/2010/main" xmlns:p14="http://schemas.microsoft.com/office/powerpoint/2010/main" xmlns:a16="http://schemas.microsoft.com/office/drawing/2014/main" id="{2EB63D4E-2B69-423A-8FF2-716C6C01FA99}"/>
                </a:ext>
              </a:extLst>
            </p:cNvPr>
            <p:cNvSpPr>
              <a:spLocks/>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59" name="Freeform 271">
              <a:extLst>
                <a:ext uri="{FF2B5EF4-FFF2-40B4-BE49-F238E27FC236}">
                  <a16:creationId xmlns="" xmlns:a14="http://schemas.microsoft.com/office/drawing/2010/main" xmlns:p14="http://schemas.microsoft.com/office/powerpoint/2010/main" xmlns:a16="http://schemas.microsoft.com/office/drawing/2014/main" id="{E5054898-CCF5-4C99-9722-210ED91AD096}"/>
                </a:ext>
              </a:extLst>
            </p:cNvPr>
            <p:cNvSpPr>
              <a:spLocks/>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grpSp>
      <p:grpSp>
        <p:nvGrpSpPr>
          <p:cNvPr id="16" name="组合 336">
            <a:extLst>
              <a:ext uri="{FF2B5EF4-FFF2-40B4-BE49-F238E27FC236}">
                <a16:creationId xmlns="" xmlns:a14="http://schemas.microsoft.com/office/drawing/2010/main" xmlns:p14="http://schemas.microsoft.com/office/powerpoint/2010/main" xmlns:a16="http://schemas.microsoft.com/office/drawing/2014/main" id="{509522C6-D345-4B9A-838D-E473EBB40F57}"/>
              </a:ext>
            </a:extLst>
          </p:cNvPr>
          <p:cNvGrpSpPr>
            <a:grpSpLocks noChangeAspect="1"/>
          </p:cNvGrpSpPr>
          <p:nvPr/>
        </p:nvGrpSpPr>
        <p:grpSpPr bwMode="auto">
          <a:xfrm>
            <a:off x="1769935" y="5591297"/>
            <a:ext cx="630819" cy="138888"/>
            <a:chOff x="2851150" y="1166813"/>
            <a:chExt cx="923925" cy="203200"/>
          </a:xfrm>
          <a:solidFill>
            <a:sysClr val="windowText" lastClr="000000">
              <a:lumMod val="65000"/>
              <a:lumOff val="35000"/>
            </a:sysClr>
          </a:solidFill>
        </p:grpSpPr>
        <p:sp>
          <p:nvSpPr>
            <p:cNvPr id="236" name="Freeform 260">
              <a:extLst>
                <a:ext uri="{FF2B5EF4-FFF2-40B4-BE49-F238E27FC236}">
                  <a16:creationId xmlns="" xmlns:a14="http://schemas.microsoft.com/office/drawing/2010/main" xmlns:p14="http://schemas.microsoft.com/office/powerpoint/2010/main" xmlns:a16="http://schemas.microsoft.com/office/drawing/2014/main" id="{5D5E9BB5-BBFE-4FA2-B0B8-627C983ADA29}"/>
                </a:ext>
              </a:extLst>
            </p:cNvPr>
            <p:cNvSpPr>
              <a:spLocks/>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7" name="Freeform 261">
              <a:extLst>
                <a:ext uri="{FF2B5EF4-FFF2-40B4-BE49-F238E27FC236}">
                  <a16:creationId xmlns="" xmlns:a14="http://schemas.microsoft.com/office/drawing/2010/main" xmlns:p14="http://schemas.microsoft.com/office/powerpoint/2010/main" xmlns:a16="http://schemas.microsoft.com/office/drawing/2014/main" id="{3762C867-AFFD-4359-AC51-9F1AFC821401}"/>
                </a:ext>
              </a:extLst>
            </p:cNvPr>
            <p:cNvSpPr>
              <a:spLocks/>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8" name="Freeform 262">
              <a:extLst>
                <a:ext uri="{FF2B5EF4-FFF2-40B4-BE49-F238E27FC236}">
                  <a16:creationId xmlns="" xmlns:a14="http://schemas.microsoft.com/office/drawing/2010/main" xmlns:p14="http://schemas.microsoft.com/office/powerpoint/2010/main" xmlns:a16="http://schemas.microsoft.com/office/drawing/2014/main" id="{B3A9A69A-BDE0-4A6E-B716-550C259733CA}"/>
                </a:ext>
              </a:extLst>
            </p:cNvPr>
            <p:cNvSpPr>
              <a:spLocks/>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9" name="Freeform 263">
              <a:extLst>
                <a:ext uri="{FF2B5EF4-FFF2-40B4-BE49-F238E27FC236}">
                  <a16:creationId xmlns="" xmlns:a14="http://schemas.microsoft.com/office/drawing/2010/main" xmlns:p14="http://schemas.microsoft.com/office/powerpoint/2010/main" xmlns:a16="http://schemas.microsoft.com/office/drawing/2014/main" id="{F9B0D54F-88C6-454C-9270-85EC83B847C4}"/>
                </a:ext>
              </a:extLst>
            </p:cNvPr>
            <p:cNvSpPr>
              <a:spLocks/>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0" name="Freeform 264">
              <a:extLst>
                <a:ext uri="{FF2B5EF4-FFF2-40B4-BE49-F238E27FC236}">
                  <a16:creationId xmlns="" xmlns:a14="http://schemas.microsoft.com/office/drawing/2010/main" xmlns:p14="http://schemas.microsoft.com/office/powerpoint/2010/main" xmlns:a16="http://schemas.microsoft.com/office/drawing/2014/main" id="{123E3ED7-769D-447E-BFAD-C16413D25551}"/>
                </a:ext>
              </a:extLst>
            </p:cNvPr>
            <p:cNvSpPr>
              <a:spLocks/>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1" name="Freeform 265">
              <a:extLst>
                <a:ext uri="{FF2B5EF4-FFF2-40B4-BE49-F238E27FC236}">
                  <a16:creationId xmlns="" xmlns:a14="http://schemas.microsoft.com/office/drawing/2010/main" xmlns:p14="http://schemas.microsoft.com/office/powerpoint/2010/main" xmlns:a16="http://schemas.microsoft.com/office/drawing/2014/main" id="{8C11E754-DA2E-46F1-83A0-C4F940B3F319}"/>
                </a:ext>
              </a:extLst>
            </p:cNvPr>
            <p:cNvSpPr>
              <a:spLocks/>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2" name="Freeform 266">
              <a:extLst>
                <a:ext uri="{FF2B5EF4-FFF2-40B4-BE49-F238E27FC236}">
                  <a16:creationId xmlns="" xmlns:a14="http://schemas.microsoft.com/office/drawing/2010/main" xmlns:p14="http://schemas.microsoft.com/office/powerpoint/2010/main" xmlns:a16="http://schemas.microsoft.com/office/drawing/2014/main" id="{CCED24CF-80BC-43C8-BCCA-094344D1961E}"/>
                </a:ext>
              </a:extLst>
            </p:cNvPr>
            <p:cNvSpPr>
              <a:spLocks/>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3" name="Freeform 267">
              <a:extLst>
                <a:ext uri="{FF2B5EF4-FFF2-40B4-BE49-F238E27FC236}">
                  <a16:creationId xmlns="" xmlns:a14="http://schemas.microsoft.com/office/drawing/2010/main" xmlns:p14="http://schemas.microsoft.com/office/powerpoint/2010/main" xmlns:a16="http://schemas.microsoft.com/office/drawing/2014/main" id="{CA4F8ECB-32E7-4E22-8F61-64054206C97D}"/>
                </a:ext>
              </a:extLst>
            </p:cNvPr>
            <p:cNvSpPr>
              <a:spLocks/>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4" name="Freeform 268">
              <a:extLst>
                <a:ext uri="{FF2B5EF4-FFF2-40B4-BE49-F238E27FC236}">
                  <a16:creationId xmlns="" xmlns:a14="http://schemas.microsoft.com/office/drawing/2010/main" xmlns:p14="http://schemas.microsoft.com/office/powerpoint/2010/main" xmlns:a16="http://schemas.microsoft.com/office/drawing/2014/main" id="{A83F96A4-D944-4053-98CF-E5A183EEF573}"/>
                </a:ext>
              </a:extLst>
            </p:cNvPr>
            <p:cNvSpPr>
              <a:spLocks/>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5" name="Freeform 269">
              <a:extLst>
                <a:ext uri="{FF2B5EF4-FFF2-40B4-BE49-F238E27FC236}">
                  <a16:creationId xmlns="" xmlns:a14="http://schemas.microsoft.com/office/drawing/2010/main" xmlns:p14="http://schemas.microsoft.com/office/powerpoint/2010/main" xmlns:a16="http://schemas.microsoft.com/office/drawing/2014/main" id="{911E457E-02A2-4F18-94FA-6CD81045A46F}"/>
                </a:ext>
              </a:extLst>
            </p:cNvPr>
            <p:cNvSpPr>
              <a:spLocks/>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6" name="Freeform 270">
              <a:extLst>
                <a:ext uri="{FF2B5EF4-FFF2-40B4-BE49-F238E27FC236}">
                  <a16:creationId xmlns="" xmlns:a14="http://schemas.microsoft.com/office/drawing/2010/main" xmlns:p14="http://schemas.microsoft.com/office/powerpoint/2010/main" xmlns:a16="http://schemas.microsoft.com/office/drawing/2014/main" id="{B2667232-3DEC-4F79-8D5F-CD9E1FFEC937}"/>
                </a:ext>
              </a:extLst>
            </p:cNvPr>
            <p:cNvSpPr>
              <a:spLocks/>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47" name="Freeform 271">
              <a:extLst>
                <a:ext uri="{FF2B5EF4-FFF2-40B4-BE49-F238E27FC236}">
                  <a16:creationId xmlns="" xmlns:a14="http://schemas.microsoft.com/office/drawing/2010/main" xmlns:p14="http://schemas.microsoft.com/office/powerpoint/2010/main" xmlns:a16="http://schemas.microsoft.com/office/drawing/2014/main" id="{67CBFFD0-887B-4295-B19C-EDB629E0A643}"/>
                </a:ext>
              </a:extLst>
            </p:cNvPr>
            <p:cNvSpPr>
              <a:spLocks/>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grpSp>
      <p:grpSp>
        <p:nvGrpSpPr>
          <p:cNvPr id="17" name="组合 336">
            <a:extLst>
              <a:ext uri="{FF2B5EF4-FFF2-40B4-BE49-F238E27FC236}">
                <a16:creationId xmlns="" xmlns:a14="http://schemas.microsoft.com/office/drawing/2010/main" xmlns:p14="http://schemas.microsoft.com/office/powerpoint/2010/main" xmlns:a16="http://schemas.microsoft.com/office/drawing/2014/main" id="{DB7475CC-3CD6-4F17-8647-F972BB7567A1}"/>
              </a:ext>
            </a:extLst>
          </p:cNvPr>
          <p:cNvGrpSpPr>
            <a:grpSpLocks noChangeAspect="1"/>
          </p:cNvGrpSpPr>
          <p:nvPr/>
        </p:nvGrpSpPr>
        <p:grpSpPr bwMode="auto">
          <a:xfrm>
            <a:off x="2590590" y="5591297"/>
            <a:ext cx="630819" cy="138888"/>
            <a:chOff x="2851150" y="1166813"/>
            <a:chExt cx="923925" cy="203200"/>
          </a:xfrm>
          <a:solidFill>
            <a:sysClr val="windowText" lastClr="000000">
              <a:lumMod val="65000"/>
              <a:lumOff val="35000"/>
            </a:sysClr>
          </a:solidFill>
        </p:grpSpPr>
        <p:sp>
          <p:nvSpPr>
            <p:cNvPr id="224" name="Freeform 260">
              <a:extLst>
                <a:ext uri="{FF2B5EF4-FFF2-40B4-BE49-F238E27FC236}">
                  <a16:creationId xmlns="" xmlns:a14="http://schemas.microsoft.com/office/drawing/2010/main" xmlns:p14="http://schemas.microsoft.com/office/powerpoint/2010/main" xmlns:a16="http://schemas.microsoft.com/office/drawing/2014/main" id="{0CF65D77-A151-44A5-956F-A56E0057832D}"/>
                </a:ext>
              </a:extLst>
            </p:cNvPr>
            <p:cNvSpPr>
              <a:spLocks/>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5" name="Freeform 261">
              <a:extLst>
                <a:ext uri="{FF2B5EF4-FFF2-40B4-BE49-F238E27FC236}">
                  <a16:creationId xmlns="" xmlns:a14="http://schemas.microsoft.com/office/drawing/2010/main" xmlns:p14="http://schemas.microsoft.com/office/powerpoint/2010/main" xmlns:a16="http://schemas.microsoft.com/office/drawing/2014/main" id="{AA33AC40-020E-4B14-BD98-8BE4D0775057}"/>
                </a:ext>
              </a:extLst>
            </p:cNvPr>
            <p:cNvSpPr>
              <a:spLocks/>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6" name="Freeform 262">
              <a:extLst>
                <a:ext uri="{FF2B5EF4-FFF2-40B4-BE49-F238E27FC236}">
                  <a16:creationId xmlns="" xmlns:a14="http://schemas.microsoft.com/office/drawing/2010/main" xmlns:p14="http://schemas.microsoft.com/office/powerpoint/2010/main" xmlns:a16="http://schemas.microsoft.com/office/drawing/2014/main" id="{F26352D2-01B6-44A4-8813-C64F4F1B89DF}"/>
                </a:ext>
              </a:extLst>
            </p:cNvPr>
            <p:cNvSpPr>
              <a:spLocks/>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7" name="Freeform 263">
              <a:extLst>
                <a:ext uri="{FF2B5EF4-FFF2-40B4-BE49-F238E27FC236}">
                  <a16:creationId xmlns="" xmlns:a14="http://schemas.microsoft.com/office/drawing/2010/main" xmlns:p14="http://schemas.microsoft.com/office/powerpoint/2010/main" xmlns:a16="http://schemas.microsoft.com/office/drawing/2014/main" id="{BC22E28B-F07A-4FAC-8840-156F9E91B129}"/>
                </a:ext>
              </a:extLst>
            </p:cNvPr>
            <p:cNvSpPr>
              <a:spLocks/>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8" name="Freeform 264">
              <a:extLst>
                <a:ext uri="{FF2B5EF4-FFF2-40B4-BE49-F238E27FC236}">
                  <a16:creationId xmlns="" xmlns:a14="http://schemas.microsoft.com/office/drawing/2010/main" xmlns:p14="http://schemas.microsoft.com/office/powerpoint/2010/main" xmlns:a16="http://schemas.microsoft.com/office/drawing/2014/main" id="{9D5FCE42-F119-48DA-9E79-1C19AF4A5E6A}"/>
                </a:ext>
              </a:extLst>
            </p:cNvPr>
            <p:cNvSpPr>
              <a:spLocks/>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9" name="Freeform 265">
              <a:extLst>
                <a:ext uri="{FF2B5EF4-FFF2-40B4-BE49-F238E27FC236}">
                  <a16:creationId xmlns="" xmlns:a14="http://schemas.microsoft.com/office/drawing/2010/main" xmlns:p14="http://schemas.microsoft.com/office/powerpoint/2010/main" xmlns:a16="http://schemas.microsoft.com/office/drawing/2014/main" id="{1FDB63E7-4080-4FB8-9537-243145DD3BA5}"/>
                </a:ext>
              </a:extLst>
            </p:cNvPr>
            <p:cNvSpPr>
              <a:spLocks/>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0" name="Freeform 266">
              <a:extLst>
                <a:ext uri="{FF2B5EF4-FFF2-40B4-BE49-F238E27FC236}">
                  <a16:creationId xmlns="" xmlns:a14="http://schemas.microsoft.com/office/drawing/2010/main" xmlns:p14="http://schemas.microsoft.com/office/powerpoint/2010/main" xmlns:a16="http://schemas.microsoft.com/office/drawing/2014/main" id="{AC94D5F9-98D1-46CD-8882-575195CD0EA9}"/>
                </a:ext>
              </a:extLst>
            </p:cNvPr>
            <p:cNvSpPr>
              <a:spLocks/>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1" name="Freeform 267">
              <a:extLst>
                <a:ext uri="{FF2B5EF4-FFF2-40B4-BE49-F238E27FC236}">
                  <a16:creationId xmlns="" xmlns:a14="http://schemas.microsoft.com/office/drawing/2010/main" xmlns:p14="http://schemas.microsoft.com/office/powerpoint/2010/main" xmlns:a16="http://schemas.microsoft.com/office/drawing/2014/main" id="{B99580FF-0C55-4FEC-B018-AFF040773E5E}"/>
                </a:ext>
              </a:extLst>
            </p:cNvPr>
            <p:cNvSpPr>
              <a:spLocks/>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2" name="Freeform 268">
              <a:extLst>
                <a:ext uri="{FF2B5EF4-FFF2-40B4-BE49-F238E27FC236}">
                  <a16:creationId xmlns="" xmlns:a14="http://schemas.microsoft.com/office/drawing/2010/main" xmlns:p14="http://schemas.microsoft.com/office/powerpoint/2010/main" xmlns:a16="http://schemas.microsoft.com/office/drawing/2014/main" id="{106FF7F1-5D36-468B-9979-C2E0E042ECC4}"/>
                </a:ext>
              </a:extLst>
            </p:cNvPr>
            <p:cNvSpPr>
              <a:spLocks/>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3" name="Freeform 269">
              <a:extLst>
                <a:ext uri="{FF2B5EF4-FFF2-40B4-BE49-F238E27FC236}">
                  <a16:creationId xmlns="" xmlns:a14="http://schemas.microsoft.com/office/drawing/2010/main" xmlns:p14="http://schemas.microsoft.com/office/powerpoint/2010/main" xmlns:a16="http://schemas.microsoft.com/office/drawing/2014/main" id="{F9B462DD-9555-4BAD-A257-98B215E5A91C}"/>
                </a:ext>
              </a:extLst>
            </p:cNvPr>
            <p:cNvSpPr>
              <a:spLocks/>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4" name="Freeform 270">
              <a:extLst>
                <a:ext uri="{FF2B5EF4-FFF2-40B4-BE49-F238E27FC236}">
                  <a16:creationId xmlns="" xmlns:a14="http://schemas.microsoft.com/office/drawing/2010/main" xmlns:p14="http://schemas.microsoft.com/office/powerpoint/2010/main" xmlns:a16="http://schemas.microsoft.com/office/drawing/2014/main" id="{D30245E0-A225-4A21-99FA-AFF588EC28E5}"/>
                </a:ext>
              </a:extLst>
            </p:cNvPr>
            <p:cNvSpPr>
              <a:spLocks/>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35" name="Freeform 271">
              <a:extLst>
                <a:ext uri="{FF2B5EF4-FFF2-40B4-BE49-F238E27FC236}">
                  <a16:creationId xmlns="" xmlns:a14="http://schemas.microsoft.com/office/drawing/2010/main" xmlns:p14="http://schemas.microsoft.com/office/powerpoint/2010/main" xmlns:a16="http://schemas.microsoft.com/office/drawing/2014/main" id="{1F9283C5-2342-4B60-869E-35DD620BF082}"/>
                </a:ext>
              </a:extLst>
            </p:cNvPr>
            <p:cNvSpPr>
              <a:spLocks/>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grpSp>
      <p:grpSp>
        <p:nvGrpSpPr>
          <p:cNvPr id="18" name="组合 336">
            <a:extLst>
              <a:ext uri="{FF2B5EF4-FFF2-40B4-BE49-F238E27FC236}">
                <a16:creationId xmlns="" xmlns:a14="http://schemas.microsoft.com/office/drawing/2010/main" xmlns:p14="http://schemas.microsoft.com/office/powerpoint/2010/main" xmlns:a16="http://schemas.microsoft.com/office/drawing/2014/main" id="{48D97FE7-9AA5-4E23-88BE-53793E985F11}"/>
              </a:ext>
            </a:extLst>
          </p:cNvPr>
          <p:cNvGrpSpPr>
            <a:grpSpLocks noChangeAspect="1"/>
          </p:cNvGrpSpPr>
          <p:nvPr/>
        </p:nvGrpSpPr>
        <p:grpSpPr bwMode="auto">
          <a:xfrm>
            <a:off x="3270490" y="5591297"/>
            <a:ext cx="630819" cy="138888"/>
            <a:chOff x="2851150" y="1166813"/>
            <a:chExt cx="923925" cy="203200"/>
          </a:xfrm>
          <a:solidFill>
            <a:sysClr val="windowText" lastClr="000000">
              <a:lumMod val="65000"/>
              <a:lumOff val="35000"/>
            </a:sysClr>
          </a:solidFill>
        </p:grpSpPr>
        <p:sp>
          <p:nvSpPr>
            <p:cNvPr id="212" name="Freeform 260">
              <a:extLst>
                <a:ext uri="{FF2B5EF4-FFF2-40B4-BE49-F238E27FC236}">
                  <a16:creationId xmlns="" xmlns:a14="http://schemas.microsoft.com/office/drawing/2010/main" xmlns:p14="http://schemas.microsoft.com/office/powerpoint/2010/main" xmlns:a16="http://schemas.microsoft.com/office/drawing/2014/main" id="{BF17CE49-7DD4-40BB-9A8C-1B2C62D150AC}"/>
                </a:ext>
              </a:extLst>
            </p:cNvPr>
            <p:cNvSpPr>
              <a:spLocks/>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3" name="Freeform 261">
              <a:extLst>
                <a:ext uri="{FF2B5EF4-FFF2-40B4-BE49-F238E27FC236}">
                  <a16:creationId xmlns="" xmlns:a14="http://schemas.microsoft.com/office/drawing/2010/main" xmlns:p14="http://schemas.microsoft.com/office/powerpoint/2010/main" xmlns:a16="http://schemas.microsoft.com/office/drawing/2014/main" id="{B25BF8DD-78EC-4CDE-B6B8-00182777EB41}"/>
                </a:ext>
              </a:extLst>
            </p:cNvPr>
            <p:cNvSpPr>
              <a:spLocks/>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4" name="Freeform 262">
              <a:extLst>
                <a:ext uri="{FF2B5EF4-FFF2-40B4-BE49-F238E27FC236}">
                  <a16:creationId xmlns="" xmlns:a14="http://schemas.microsoft.com/office/drawing/2010/main" xmlns:p14="http://schemas.microsoft.com/office/powerpoint/2010/main" xmlns:a16="http://schemas.microsoft.com/office/drawing/2014/main" id="{3AD5FCCF-DCFC-4E96-B3F8-F4027100F73F}"/>
                </a:ext>
              </a:extLst>
            </p:cNvPr>
            <p:cNvSpPr>
              <a:spLocks/>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5" name="Freeform 263">
              <a:extLst>
                <a:ext uri="{FF2B5EF4-FFF2-40B4-BE49-F238E27FC236}">
                  <a16:creationId xmlns="" xmlns:a14="http://schemas.microsoft.com/office/drawing/2010/main" xmlns:p14="http://schemas.microsoft.com/office/powerpoint/2010/main" xmlns:a16="http://schemas.microsoft.com/office/drawing/2014/main" id="{9F3449E1-0BBE-4963-A51E-5882D43F5ABF}"/>
                </a:ext>
              </a:extLst>
            </p:cNvPr>
            <p:cNvSpPr>
              <a:spLocks/>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6" name="Freeform 264">
              <a:extLst>
                <a:ext uri="{FF2B5EF4-FFF2-40B4-BE49-F238E27FC236}">
                  <a16:creationId xmlns="" xmlns:a14="http://schemas.microsoft.com/office/drawing/2010/main" xmlns:p14="http://schemas.microsoft.com/office/powerpoint/2010/main" xmlns:a16="http://schemas.microsoft.com/office/drawing/2014/main" id="{77561DF7-1043-4AAC-BAD6-25D8021A3D11}"/>
                </a:ext>
              </a:extLst>
            </p:cNvPr>
            <p:cNvSpPr>
              <a:spLocks/>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7" name="Freeform 265">
              <a:extLst>
                <a:ext uri="{FF2B5EF4-FFF2-40B4-BE49-F238E27FC236}">
                  <a16:creationId xmlns="" xmlns:a14="http://schemas.microsoft.com/office/drawing/2010/main" xmlns:p14="http://schemas.microsoft.com/office/powerpoint/2010/main" xmlns:a16="http://schemas.microsoft.com/office/drawing/2014/main" id="{790E2297-7909-4EA0-A6B5-0203F789410E}"/>
                </a:ext>
              </a:extLst>
            </p:cNvPr>
            <p:cNvSpPr>
              <a:spLocks/>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8" name="Freeform 266">
              <a:extLst>
                <a:ext uri="{FF2B5EF4-FFF2-40B4-BE49-F238E27FC236}">
                  <a16:creationId xmlns="" xmlns:a14="http://schemas.microsoft.com/office/drawing/2010/main" xmlns:p14="http://schemas.microsoft.com/office/powerpoint/2010/main" xmlns:a16="http://schemas.microsoft.com/office/drawing/2014/main" id="{A9D531A9-0D50-4DE5-ACDC-C449C826B10D}"/>
                </a:ext>
              </a:extLst>
            </p:cNvPr>
            <p:cNvSpPr>
              <a:spLocks/>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9" name="Freeform 267">
              <a:extLst>
                <a:ext uri="{FF2B5EF4-FFF2-40B4-BE49-F238E27FC236}">
                  <a16:creationId xmlns="" xmlns:a14="http://schemas.microsoft.com/office/drawing/2010/main" xmlns:p14="http://schemas.microsoft.com/office/powerpoint/2010/main" xmlns:a16="http://schemas.microsoft.com/office/drawing/2014/main" id="{173DA3A6-424F-4E8C-8611-D0E7F06E8077}"/>
                </a:ext>
              </a:extLst>
            </p:cNvPr>
            <p:cNvSpPr>
              <a:spLocks/>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0" name="Freeform 268">
              <a:extLst>
                <a:ext uri="{FF2B5EF4-FFF2-40B4-BE49-F238E27FC236}">
                  <a16:creationId xmlns="" xmlns:a14="http://schemas.microsoft.com/office/drawing/2010/main" xmlns:p14="http://schemas.microsoft.com/office/powerpoint/2010/main" xmlns:a16="http://schemas.microsoft.com/office/drawing/2014/main" id="{135F61E2-6BC2-42E5-B89E-F223C0E0A6E3}"/>
                </a:ext>
              </a:extLst>
            </p:cNvPr>
            <p:cNvSpPr>
              <a:spLocks/>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1" name="Freeform 269">
              <a:extLst>
                <a:ext uri="{FF2B5EF4-FFF2-40B4-BE49-F238E27FC236}">
                  <a16:creationId xmlns="" xmlns:a14="http://schemas.microsoft.com/office/drawing/2010/main" xmlns:p14="http://schemas.microsoft.com/office/powerpoint/2010/main" xmlns:a16="http://schemas.microsoft.com/office/drawing/2014/main" id="{AC0340E6-7D9E-4FB1-B090-89F8A2785C39}"/>
                </a:ext>
              </a:extLst>
            </p:cNvPr>
            <p:cNvSpPr>
              <a:spLocks/>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2" name="Freeform 270">
              <a:extLst>
                <a:ext uri="{FF2B5EF4-FFF2-40B4-BE49-F238E27FC236}">
                  <a16:creationId xmlns="" xmlns:a14="http://schemas.microsoft.com/office/drawing/2010/main" xmlns:p14="http://schemas.microsoft.com/office/powerpoint/2010/main" xmlns:a16="http://schemas.microsoft.com/office/drawing/2014/main" id="{7402DF20-DC7A-471D-963B-6FDDC9846343}"/>
                </a:ext>
              </a:extLst>
            </p:cNvPr>
            <p:cNvSpPr>
              <a:spLocks/>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23" name="Freeform 271">
              <a:extLst>
                <a:ext uri="{FF2B5EF4-FFF2-40B4-BE49-F238E27FC236}">
                  <a16:creationId xmlns="" xmlns:a14="http://schemas.microsoft.com/office/drawing/2010/main" xmlns:p14="http://schemas.microsoft.com/office/powerpoint/2010/main" xmlns:a16="http://schemas.microsoft.com/office/drawing/2014/main" id="{8B3B7BC7-A103-4BC5-8B1E-D9482524911C}"/>
                </a:ext>
              </a:extLst>
            </p:cNvPr>
            <p:cNvSpPr>
              <a:spLocks/>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grpSp>
      <p:grpSp>
        <p:nvGrpSpPr>
          <p:cNvPr id="19" name="组合 336">
            <a:extLst>
              <a:ext uri="{FF2B5EF4-FFF2-40B4-BE49-F238E27FC236}">
                <a16:creationId xmlns="" xmlns:a14="http://schemas.microsoft.com/office/drawing/2010/main" xmlns:p14="http://schemas.microsoft.com/office/powerpoint/2010/main" xmlns:a16="http://schemas.microsoft.com/office/drawing/2014/main" id="{E85C3FDE-5B0F-496C-BC68-4EB172A7998E}"/>
              </a:ext>
            </a:extLst>
          </p:cNvPr>
          <p:cNvGrpSpPr>
            <a:grpSpLocks noChangeAspect="1"/>
          </p:cNvGrpSpPr>
          <p:nvPr/>
        </p:nvGrpSpPr>
        <p:grpSpPr bwMode="auto">
          <a:xfrm>
            <a:off x="4040136" y="5591297"/>
            <a:ext cx="630819" cy="138888"/>
            <a:chOff x="2851150" y="1166813"/>
            <a:chExt cx="923925" cy="203200"/>
          </a:xfrm>
          <a:solidFill>
            <a:sysClr val="windowText" lastClr="000000">
              <a:lumMod val="65000"/>
              <a:lumOff val="35000"/>
            </a:sysClr>
          </a:solidFill>
        </p:grpSpPr>
        <p:sp>
          <p:nvSpPr>
            <p:cNvPr id="200" name="Freeform 261">
              <a:extLst>
                <a:ext uri="{FF2B5EF4-FFF2-40B4-BE49-F238E27FC236}">
                  <a16:creationId xmlns="" xmlns:a14="http://schemas.microsoft.com/office/drawing/2010/main" xmlns:p14="http://schemas.microsoft.com/office/powerpoint/2010/main" xmlns:a16="http://schemas.microsoft.com/office/drawing/2014/main" id="{F7BF0011-2035-4C02-97A8-EF3791F3BBD4}"/>
                </a:ext>
              </a:extLst>
            </p:cNvPr>
            <p:cNvSpPr>
              <a:spLocks/>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1" name="Freeform 262">
              <a:extLst>
                <a:ext uri="{FF2B5EF4-FFF2-40B4-BE49-F238E27FC236}">
                  <a16:creationId xmlns="" xmlns:a14="http://schemas.microsoft.com/office/drawing/2010/main" xmlns:p14="http://schemas.microsoft.com/office/powerpoint/2010/main" xmlns:a16="http://schemas.microsoft.com/office/drawing/2014/main" id="{0575CE83-D520-402B-A7E1-BD496DE5306D}"/>
                </a:ext>
              </a:extLst>
            </p:cNvPr>
            <p:cNvSpPr>
              <a:spLocks/>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2" name="Freeform 263">
              <a:extLst>
                <a:ext uri="{FF2B5EF4-FFF2-40B4-BE49-F238E27FC236}">
                  <a16:creationId xmlns="" xmlns:a14="http://schemas.microsoft.com/office/drawing/2010/main" xmlns:p14="http://schemas.microsoft.com/office/powerpoint/2010/main" xmlns:a16="http://schemas.microsoft.com/office/drawing/2014/main" id="{E5E36368-75F0-4397-B423-A10A0ADE55D6}"/>
                </a:ext>
              </a:extLst>
            </p:cNvPr>
            <p:cNvSpPr>
              <a:spLocks/>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3" name="Freeform 264">
              <a:extLst>
                <a:ext uri="{FF2B5EF4-FFF2-40B4-BE49-F238E27FC236}">
                  <a16:creationId xmlns="" xmlns:a14="http://schemas.microsoft.com/office/drawing/2010/main" xmlns:p14="http://schemas.microsoft.com/office/powerpoint/2010/main" xmlns:a16="http://schemas.microsoft.com/office/drawing/2014/main" id="{C15A1072-86C6-4FB5-B5CE-DA43A4526445}"/>
                </a:ext>
              </a:extLst>
            </p:cNvPr>
            <p:cNvSpPr>
              <a:spLocks/>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4" name="Freeform 265">
              <a:extLst>
                <a:ext uri="{FF2B5EF4-FFF2-40B4-BE49-F238E27FC236}">
                  <a16:creationId xmlns="" xmlns:a14="http://schemas.microsoft.com/office/drawing/2010/main" xmlns:p14="http://schemas.microsoft.com/office/powerpoint/2010/main" xmlns:a16="http://schemas.microsoft.com/office/drawing/2014/main" id="{B47FE6F1-4EA7-47BD-8055-1A68283EF9FF}"/>
                </a:ext>
              </a:extLst>
            </p:cNvPr>
            <p:cNvSpPr>
              <a:spLocks/>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5" name="Freeform 266">
              <a:extLst>
                <a:ext uri="{FF2B5EF4-FFF2-40B4-BE49-F238E27FC236}">
                  <a16:creationId xmlns="" xmlns:a14="http://schemas.microsoft.com/office/drawing/2010/main" xmlns:p14="http://schemas.microsoft.com/office/powerpoint/2010/main" xmlns:a16="http://schemas.microsoft.com/office/drawing/2014/main" id="{AC8CBEB0-D458-4D6E-81FF-8605DB03C757}"/>
                </a:ext>
              </a:extLst>
            </p:cNvPr>
            <p:cNvSpPr>
              <a:spLocks/>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6" name="Freeform 267">
              <a:extLst>
                <a:ext uri="{FF2B5EF4-FFF2-40B4-BE49-F238E27FC236}">
                  <a16:creationId xmlns="" xmlns:a14="http://schemas.microsoft.com/office/drawing/2010/main" xmlns:p14="http://schemas.microsoft.com/office/powerpoint/2010/main" xmlns:a16="http://schemas.microsoft.com/office/drawing/2014/main" id="{4E640E0C-996E-4531-B7FA-40488C3F8ED1}"/>
                </a:ext>
              </a:extLst>
            </p:cNvPr>
            <p:cNvSpPr>
              <a:spLocks/>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7" name="Freeform 268">
              <a:extLst>
                <a:ext uri="{FF2B5EF4-FFF2-40B4-BE49-F238E27FC236}">
                  <a16:creationId xmlns="" xmlns:a14="http://schemas.microsoft.com/office/drawing/2010/main" xmlns:p14="http://schemas.microsoft.com/office/powerpoint/2010/main" xmlns:a16="http://schemas.microsoft.com/office/drawing/2014/main" id="{D1FC2BE7-AEC9-40C6-832C-E9F592A32EFC}"/>
                </a:ext>
              </a:extLst>
            </p:cNvPr>
            <p:cNvSpPr>
              <a:spLocks/>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8" name="Freeform 269">
              <a:extLst>
                <a:ext uri="{FF2B5EF4-FFF2-40B4-BE49-F238E27FC236}">
                  <a16:creationId xmlns="" xmlns:a14="http://schemas.microsoft.com/office/drawing/2010/main" xmlns:p14="http://schemas.microsoft.com/office/powerpoint/2010/main" xmlns:a16="http://schemas.microsoft.com/office/drawing/2014/main" id="{879BD044-816A-4A2B-8ED4-4A4866466C49}"/>
                </a:ext>
              </a:extLst>
            </p:cNvPr>
            <p:cNvSpPr>
              <a:spLocks/>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09" name="Freeform 270">
              <a:extLst>
                <a:ext uri="{FF2B5EF4-FFF2-40B4-BE49-F238E27FC236}">
                  <a16:creationId xmlns="" xmlns:a14="http://schemas.microsoft.com/office/drawing/2010/main" xmlns:p14="http://schemas.microsoft.com/office/powerpoint/2010/main" xmlns:a16="http://schemas.microsoft.com/office/drawing/2014/main" id="{674F63F6-8FAF-4914-9014-777AE31DC60C}"/>
                </a:ext>
              </a:extLst>
            </p:cNvPr>
            <p:cNvSpPr>
              <a:spLocks/>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0" name="Freeform 271">
              <a:extLst>
                <a:ext uri="{FF2B5EF4-FFF2-40B4-BE49-F238E27FC236}">
                  <a16:creationId xmlns="" xmlns:a14="http://schemas.microsoft.com/office/drawing/2010/main" xmlns:p14="http://schemas.microsoft.com/office/powerpoint/2010/main" xmlns:a16="http://schemas.microsoft.com/office/drawing/2014/main" id="{22F83134-9BF2-4203-9749-5EA4CD90CE3D}"/>
                </a:ext>
              </a:extLst>
            </p:cNvPr>
            <p:cNvSpPr>
              <a:spLocks/>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211" name="Freeform 260">
              <a:extLst>
                <a:ext uri="{FF2B5EF4-FFF2-40B4-BE49-F238E27FC236}">
                  <a16:creationId xmlns="" xmlns:a14="http://schemas.microsoft.com/office/drawing/2010/main" xmlns:p14="http://schemas.microsoft.com/office/powerpoint/2010/main" xmlns:a16="http://schemas.microsoft.com/office/drawing/2014/main" id="{9159CF0F-71D7-447F-8140-C0C7DFD99414}"/>
                </a:ext>
              </a:extLst>
            </p:cNvPr>
            <p:cNvSpPr>
              <a:spLocks/>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grpSp>
      <p:grpSp>
        <p:nvGrpSpPr>
          <p:cNvPr id="20" name="组合 336">
            <a:extLst>
              <a:ext uri="{FF2B5EF4-FFF2-40B4-BE49-F238E27FC236}">
                <a16:creationId xmlns="" xmlns:a14="http://schemas.microsoft.com/office/drawing/2010/main" xmlns:p14="http://schemas.microsoft.com/office/powerpoint/2010/main" xmlns:a16="http://schemas.microsoft.com/office/drawing/2014/main" id="{4CF13716-F5C4-44DC-8ED5-EE60CD22DCB7}"/>
              </a:ext>
            </a:extLst>
          </p:cNvPr>
          <p:cNvGrpSpPr>
            <a:grpSpLocks noChangeAspect="1"/>
          </p:cNvGrpSpPr>
          <p:nvPr/>
        </p:nvGrpSpPr>
        <p:grpSpPr bwMode="auto">
          <a:xfrm>
            <a:off x="4743572" y="5591297"/>
            <a:ext cx="630819" cy="138888"/>
            <a:chOff x="2851150" y="1166813"/>
            <a:chExt cx="923925" cy="203200"/>
          </a:xfrm>
          <a:solidFill>
            <a:sysClr val="windowText" lastClr="000000">
              <a:lumMod val="65000"/>
              <a:lumOff val="35000"/>
            </a:sysClr>
          </a:solidFill>
        </p:grpSpPr>
        <p:sp>
          <p:nvSpPr>
            <p:cNvPr id="188" name="Freeform 260">
              <a:extLst>
                <a:ext uri="{FF2B5EF4-FFF2-40B4-BE49-F238E27FC236}">
                  <a16:creationId xmlns="" xmlns:a14="http://schemas.microsoft.com/office/drawing/2010/main" xmlns:p14="http://schemas.microsoft.com/office/powerpoint/2010/main" xmlns:a16="http://schemas.microsoft.com/office/drawing/2014/main" id="{BF61ED2B-FDBC-429E-86BC-FFA7569F9C05}"/>
                </a:ext>
              </a:extLst>
            </p:cNvPr>
            <p:cNvSpPr>
              <a:spLocks/>
            </p:cNvSpPr>
            <p:nvPr/>
          </p:nvSpPr>
          <p:spPr bwMode="auto">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89" name="Freeform 261">
              <a:extLst>
                <a:ext uri="{FF2B5EF4-FFF2-40B4-BE49-F238E27FC236}">
                  <a16:creationId xmlns="" xmlns:a14="http://schemas.microsoft.com/office/drawing/2010/main" xmlns:p14="http://schemas.microsoft.com/office/powerpoint/2010/main" xmlns:a16="http://schemas.microsoft.com/office/drawing/2014/main" id="{26DEEC83-6C0D-489B-AA0F-C8453DEE640D}"/>
                </a:ext>
              </a:extLst>
            </p:cNvPr>
            <p:cNvSpPr>
              <a:spLocks/>
            </p:cNvSpPr>
            <p:nvPr/>
          </p:nvSpPr>
          <p:spPr bwMode="auto">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0" name="Freeform 262">
              <a:extLst>
                <a:ext uri="{FF2B5EF4-FFF2-40B4-BE49-F238E27FC236}">
                  <a16:creationId xmlns="" xmlns:a14="http://schemas.microsoft.com/office/drawing/2010/main" xmlns:p14="http://schemas.microsoft.com/office/powerpoint/2010/main" xmlns:a16="http://schemas.microsoft.com/office/drawing/2014/main" id="{083EF99D-40A8-4E21-A428-7783B159765E}"/>
                </a:ext>
              </a:extLst>
            </p:cNvPr>
            <p:cNvSpPr>
              <a:spLocks/>
            </p:cNvSpPr>
            <p:nvPr/>
          </p:nvSpPr>
          <p:spPr bwMode="auto">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1" name="Freeform 263">
              <a:extLst>
                <a:ext uri="{FF2B5EF4-FFF2-40B4-BE49-F238E27FC236}">
                  <a16:creationId xmlns="" xmlns:a14="http://schemas.microsoft.com/office/drawing/2010/main" xmlns:p14="http://schemas.microsoft.com/office/powerpoint/2010/main" xmlns:a16="http://schemas.microsoft.com/office/drawing/2014/main" id="{A6EF55AD-A5F2-4098-8210-A5CDFA66BEE0}"/>
                </a:ext>
              </a:extLst>
            </p:cNvPr>
            <p:cNvSpPr>
              <a:spLocks/>
            </p:cNvSpPr>
            <p:nvPr/>
          </p:nvSpPr>
          <p:spPr bwMode="auto">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2" name="Freeform 264">
              <a:extLst>
                <a:ext uri="{FF2B5EF4-FFF2-40B4-BE49-F238E27FC236}">
                  <a16:creationId xmlns="" xmlns:a14="http://schemas.microsoft.com/office/drawing/2010/main" xmlns:p14="http://schemas.microsoft.com/office/powerpoint/2010/main" xmlns:a16="http://schemas.microsoft.com/office/drawing/2014/main" id="{CBD248DC-EFD7-4A3D-A74D-B1B20EF44380}"/>
                </a:ext>
              </a:extLst>
            </p:cNvPr>
            <p:cNvSpPr>
              <a:spLocks/>
            </p:cNvSpPr>
            <p:nvPr/>
          </p:nvSpPr>
          <p:spPr bwMode="auto">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3" name="Freeform 265">
              <a:extLst>
                <a:ext uri="{FF2B5EF4-FFF2-40B4-BE49-F238E27FC236}">
                  <a16:creationId xmlns="" xmlns:a14="http://schemas.microsoft.com/office/drawing/2010/main" xmlns:p14="http://schemas.microsoft.com/office/powerpoint/2010/main" xmlns:a16="http://schemas.microsoft.com/office/drawing/2014/main" id="{8449581A-5FC8-4072-96B5-35FA7A8064D3}"/>
                </a:ext>
              </a:extLst>
            </p:cNvPr>
            <p:cNvSpPr>
              <a:spLocks/>
            </p:cNvSpPr>
            <p:nvPr/>
          </p:nvSpPr>
          <p:spPr bwMode="auto">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4" name="Freeform 266">
              <a:extLst>
                <a:ext uri="{FF2B5EF4-FFF2-40B4-BE49-F238E27FC236}">
                  <a16:creationId xmlns="" xmlns:a14="http://schemas.microsoft.com/office/drawing/2010/main" xmlns:p14="http://schemas.microsoft.com/office/powerpoint/2010/main" xmlns:a16="http://schemas.microsoft.com/office/drawing/2014/main" id="{BA643395-3634-4D1C-A956-3C39EBCB9086}"/>
                </a:ext>
              </a:extLst>
            </p:cNvPr>
            <p:cNvSpPr>
              <a:spLocks/>
            </p:cNvSpPr>
            <p:nvPr/>
          </p:nvSpPr>
          <p:spPr bwMode="auto">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5" name="Freeform 267">
              <a:extLst>
                <a:ext uri="{FF2B5EF4-FFF2-40B4-BE49-F238E27FC236}">
                  <a16:creationId xmlns="" xmlns:a14="http://schemas.microsoft.com/office/drawing/2010/main" xmlns:p14="http://schemas.microsoft.com/office/powerpoint/2010/main" xmlns:a16="http://schemas.microsoft.com/office/drawing/2014/main" id="{C0B52168-A5B6-47B9-986E-FA4C1959F6CB}"/>
                </a:ext>
              </a:extLst>
            </p:cNvPr>
            <p:cNvSpPr>
              <a:spLocks/>
            </p:cNvSpPr>
            <p:nvPr/>
          </p:nvSpPr>
          <p:spPr bwMode="auto">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6" name="Freeform 268">
              <a:extLst>
                <a:ext uri="{FF2B5EF4-FFF2-40B4-BE49-F238E27FC236}">
                  <a16:creationId xmlns="" xmlns:a14="http://schemas.microsoft.com/office/drawing/2010/main" xmlns:p14="http://schemas.microsoft.com/office/powerpoint/2010/main" xmlns:a16="http://schemas.microsoft.com/office/drawing/2014/main" id="{F388E7A1-C69F-41D1-92CC-47B27FCDAAFE}"/>
                </a:ext>
              </a:extLst>
            </p:cNvPr>
            <p:cNvSpPr>
              <a:spLocks/>
            </p:cNvSpPr>
            <p:nvPr/>
          </p:nvSpPr>
          <p:spPr bwMode="auto">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7" name="Freeform 269">
              <a:extLst>
                <a:ext uri="{FF2B5EF4-FFF2-40B4-BE49-F238E27FC236}">
                  <a16:creationId xmlns="" xmlns:a14="http://schemas.microsoft.com/office/drawing/2010/main" xmlns:p14="http://schemas.microsoft.com/office/powerpoint/2010/main" xmlns:a16="http://schemas.microsoft.com/office/drawing/2014/main" id="{619BA1E7-CE70-4FEE-BDD6-658326FB7B0B}"/>
                </a:ext>
              </a:extLst>
            </p:cNvPr>
            <p:cNvSpPr>
              <a:spLocks/>
            </p:cNvSpPr>
            <p:nvPr/>
          </p:nvSpPr>
          <p:spPr bwMode="auto">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8" name="Freeform 270">
              <a:extLst>
                <a:ext uri="{FF2B5EF4-FFF2-40B4-BE49-F238E27FC236}">
                  <a16:creationId xmlns="" xmlns:a14="http://schemas.microsoft.com/office/drawing/2010/main" xmlns:p14="http://schemas.microsoft.com/office/powerpoint/2010/main" xmlns:a16="http://schemas.microsoft.com/office/drawing/2014/main" id="{7589A41B-8019-4E79-A5B1-61FAED534483}"/>
                </a:ext>
              </a:extLst>
            </p:cNvPr>
            <p:cNvSpPr>
              <a:spLocks/>
            </p:cNvSpPr>
            <p:nvPr/>
          </p:nvSpPr>
          <p:spPr bwMode="auto">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sp>
          <p:nvSpPr>
            <p:cNvPr id="199" name="Freeform 271">
              <a:extLst>
                <a:ext uri="{FF2B5EF4-FFF2-40B4-BE49-F238E27FC236}">
                  <a16:creationId xmlns="" xmlns:a14="http://schemas.microsoft.com/office/drawing/2010/main" xmlns:p14="http://schemas.microsoft.com/office/powerpoint/2010/main" xmlns:a16="http://schemas.microsoft.com/office/drawing/2014/main" id="{7C01D1A8-79E6-442A-BFDE-9257A9DDA584}"/>
                </a:ext>
              </a:extLst>
            </p:cNvPr>
            <p:cNvSpPr>
              <a:spLocks/>
            </p:cNvSpPr>
            <p:nvPr/>
          </p:nvSpPr>
          <p:spPr bwMode="auto">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marL="0" marR="0" lvl="0" indent="0" defTabSz="1219272"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endParaRPr>
            </a:p>
          </p:txBody>
        </p:sp>
      </p:grpSp>
      <p:cxnSp>
        <p:nvCxnSpPr>
          <p:cNvPr id="21" name="直接连接符 20">
            <a:extLst>
              <a:ext uri="{FF2B5EF4-FFF2-40B4-BE49-F238E27FC236}">
                <a16:creationId xmlns="" xmlns:a14="http://schemas.microsoft.com/office/drawing/2010/main" xmlns:p14="http://schemas.microsoft.com/office/powerpoint/2010/main" xmlns:a16="http://schemas.microsoft.com/office/drawing/2014/main" id="{FC6F54EC-49DD-43C9-ADCB-F99FB7812AFC}"/>
              </a:ext>
            </a:extLst>
          </p:cNvPr>
          <p:cNvCxnSpPr>
            <a:cxnSpLocks/>
          </p:cNvCxnSpPr>
          <p:nvPr/>
        </p:nvCxnSpPr>
        <p:spPr>
          <a:xfrm flipV="1">
            <a:off x="1345485" y="5257222"/>
            <a:ext cx="1100522" cy="33407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2" name="直接连接符 21">
            <a:extLst>
              <a:ext uri="{FF2B5EF4-FFF2-40B4-BE49-F238E27FC236}">
                <a16:creationId xmlns="" xmlns:a14="http://schemas.microsoft.com/office/drawing/2010/main" xmlns:p14="http://schemas.microsoft.com/office/powerpoint/2010/main" xmlns:a16="http://schemas.microsoft.com/office/drawing/2014/main" id="{E84213E8-CA34-482F-93AE-AE040551079B}"/>
              </a:ext>
            </a:extLst>
          </p:cNvPr>
          <p:cNvCxnSpPr/>
          <p:nvPr/>
        </p:nvCxnSpPr>
        <p:spPr>
          <a:xfrm flipV="1">
            <a:off x="1345485" y="5254315"/>
            <a:ext cx="2240412" cy="336981"/>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3" name="直接连接符 22">
            <a:extLst>
              <a:ext uri="{FF2B5EF4-FFF2-40B4-BE49-F238E27FC236}">
                <a16:creationId xmlns="" xmlns:a14="http://schemas.microsoft.com/office/drawing/2010/main" xmlns:p14="http://schemas.microsoft.com/office/powerpoint/2010/main" xmlns:a16="http://schemas.microsoft.com/office/drawing/2014/main" id="{03EEB731-DB98-4EBA-B2BD-74D89CE6F4DB}"/>
              </a:ext>
            </a:extLst>
          </p:cNvPr>
          <p:cNvCxnSpPr>
            <a:cxnSpLocks/>
          </p:cNvCxnSpPr>
          <p:nvPr/>
        </p:nvCxnSpPr>
        <p:spPr>
          <a:xfrm flipV="1">
            <a:off x="2073541" y="5254289"/>
            <a:ext cx="381569" cy="337008"/>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4" name="直接连接符 23">
            <a:extLst>
              <a:ext uri="{FF2B5EF4-FFF2-40B4-BE49-F238E27FC236}">
                <a16:creationId xmlns="" xmlns:a14="http://schemas.microsoft.com/office/drawing/2010/main" xmlns:p14="http://schemas.microsoft.com/office/powerpoint/2010/main" xmlns:a16="http://schemas.microsoft.com/office/drawing/2014/main" id="{A166C6F8-BD7F-4BAF-A86A-8A299CA17DE1}"/>
              </a:ext>
            </a:extLst>
          </p:cNvPr>
          <p:cNvCxnSpPr>
            <a:cxnSpLocks/>
          </p:cNvCxnSpPr>
          <p:nvPr/>
        </p:nvCxnSpPr>
        <p:spPr>
          <a:xfrm flipV="1">
            <a:off x="2073541" y="5258311"/>
            <a:ext cx="1476601" cy="33298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5" name="直接连接符 24">
            <a:extLst>
              <a:ext uri="{FF2B5EF4-FFF2-40B4-BE49-F238E27FC236}">
                <a16:creationId xmlns="" xmlns:a14="http://schemas.microsoft.com/office/drawing/2010/main" xmlns:p14="http://schemas.microsoft.com/office/powerpoint/2010/main" xmlns:a16="http://schemas.microsoft.com/office/drawing/2014/main" id="{1C6476D4-55DA-4240-B3BE-4DDCC39CECA5}"/>
              </a:ext>
            </a:extLst>
          </p:cNvPr>
          <p:cNvCxnSpPr>
            <a:cxnSpLocks/>
          </p:cNvCxnSpPr>
          <p:nvPr/>
        </p:nvCxnSpPr>
        <p:spPr>
          <a:xfrm flipH="1" flipV="1">
            <a:off x="2459459" y="5257005"/>
            <a:ext cx="445456" cy="334292"/>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6" name="直接连接符 25">
            <a:extLst>
              <a:ext uri="{FF2B5EF4-FFF2-40B4-BE49-F238E27FC236}">
                <a16:creationId xmlns="" xmlns:a14="http://schemas.microsoft.com/office/drawing/2010/main" xmlns:p14="http://schemas.microsoft.com/office/powerpoint/2010/main" xmlns:a16="http://schemas.microsoft.com/office/drawing/2014/main" id="{73FC3704-BDCD-4D02-9B9F-B9CE0F0F2EAC}"/>
              </a:ext>
            </a:extLst>
          </p:cNvPr>
          <p:cNvCxnSpPr>
            <a:cxnSpLocks/>
          </p:cNvCxnSpPr>
          <p:nvPr/>
        </p:nvCxnSpPr>
        <p:spPr>
          <a:xfrm flipH="1">
            <a:off x="3539293" y="5259433"/>
            <a:ext cx="15176" cy="331864"/>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7" name="直接连接符 26">
            <a:extLst>
              <a:ext uri="{FF2B5EF4-FFF2-40B4-BE49-F238E27FC236}">
                <a16:creationId xmlns="" xmlns:a14="http://schemas.microsoft.com/office/drawing/2010/main" xmlns:p14="http://schemas.microsoft.com/office/powerpoint/2010/main" xmlns:a16="http://schemas.microsoft.com/office/drawing/2014/main" id="{3307BC23-38E2-4C7E-B507-F861133A8DEB}"/>
              </a:ext>
            </a:extLst>
          </p:cNvPr>
          <p:cNvCxnSpPr/>
          <p:nvPr/>
        </p:nvCxnSpPr>
        <p:spPr>
          <a:xfrm flipH="1" flipV="1">
            <a:off x="2425018" y="5239481"/>
            <a:ext cx="1125124" cy="35181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8" name="直接连接符 27">
            <a:extLst>
              <a:ext uri="{FF2B5EF4-FFF2-40B4-BE49-F238E27FC236}">
                <a16:creationId xmlns="" xmlns:a14="http://schemas.microsoft.com/office/drawing/2010/main" xmlns:p14="http://schemas.microsoft.com/office/powerpoint/2010/main" xmlns:a16="http://schemas.microsoft.com/office/drawing/2014/main" id="{A416ED51-41D7-498B-BBD9-A4EEB0264112}"/>
              </a:ext>
            </a:extLst>
          </p:cNvPr>
          <p:cNvCxnSpPr/>
          <p:nvPr/>
        </p:nvCxnSpPr>
        <p:spPr>
          <a:xfrm flipH="1" flipV="1">
            <a:off x="2425018" y="5239481"/>
            <a:ext cx="1883920" cy="35181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29" name="直接连接符 28">
            <a:extLst>
              <a:ext uri="{FF2B5EF4-FFF2-40B4-BE49-F238E27FC236}">
                <a16:creationId xmlns="" xmlns:a14="http://schemas.microsoft.com/office/drawing/2010/main" xmlns:p14="http://schemas.microsoft.com/office/powerpoint/2010/main" xmlns:a16="http://schemas.microsoft.com/office/drawing/2014/main" id="{E67901A0-1F40-424E-9CF8-D1F6C98019F9}"/>
              </a:ext>
            </a:extLst>
          </p:cNvPr>
          <p:cNvCxnSpPr/>
          <p:nvPr/>
        </p:nvCxnSpPr>
        <p:spPr>
          <a:xfrm flipH="1" flipV="1">
            <a:off x="2435723" y="5235943"/>
            <a:ext cx="2691543" cy="355354"/>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30" name="直接连接符 29">
            <a:extLst>
              <a:ext uri="{FF2B5EF4-FFF2-40B4-BE49-F238E27FC236}">
                <a16:creationId xmlns="" xmlns:a14="http://schemas.microsoft.com/office/drawing/2010/main" xmlns:p14="http://schemas.microsoft.com/office/powerpoint/2010/main" xmlns:a16="http://schemas.microsoft.com/office/drawing/2014/main" id="{4AFAB744-A427-4BC9-B9C3-6741804DF015}"/>
              </a:ext>
            </a:extLst>
          </p:cNvPr>
          <p:cNvCxnSpPr>
            <a:cxnSpLocks/>
          </p:cNvCxnSpPr>
          <p:nvPr/>
        </p:nvCxnSpPr>
        <p:spPr>
          <a:xfrm flipH="1" flipV="1">
            <a:off x="3552197" y="5257529"/>
            <a:ext cx="771274" cy="333767"/>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31" name="直接连接符 30">
            <a:extLst>
              <a:ext uri="{FF2B5EF4-FFF2-40B4-BE49-F238E27FC236}">
                <a16:creationId xmlns="" xmlns:a14="http://schemas.microsoft.com/office/drawing/2010/main" xmlns:p14="http://schemas.microsoft.com/office/powerpoint/2010/main" xmlns:a16="http://schemas.microsoft.com/office/drawing/2014/main" id="{7E9A7577-791F-415C-8669-E8F24A3C8465}"/>
              </a:ext>
            </a:extLst>
          </p:cNvPr>
          <p:cNvCxnSpPr/>
          <p:nvPr/>
        </p:nvCxnSpPr>
        <p:spPr>
          <a:xfrm flipH="1" flipV="1">
            <a:off x="3550144" y="5258310"/>
            <a:ext cx="1577122" cy="332986"/>
          </a:xfrm>
          <a:prstGeom prst="line">
            <a:avLst/>
          </a:prstGeom>
          <a:solidFill>
            <a:srgbClr val="CC4B4A"/>
          </a:solidFill>
          <a:ln w="6350" cap="flat" cmpd="sng" algn="ctr">
            <a:solidFill>
              <a:sysClr val="window" lastClr="FFFFFF">
                <a:lumMod val="85000"/>
              </a:sysClr>
            </a:solidFill>
            <a:prstDash val="solid"/>
            <a:miter lim="800000"/>
          </a:ln>
          <a:effectLst/>
        </p:spPr>
      </p:cxnSp>
      <p:grpSp>
        <p:nvGrpSpPr>
          <p:cNvPr id="32" name="组合 314">
            <a:extLst>
              <a:ext uri="{FF2B5EF4-FFF2-40B4-BE49-F238E27FC236}">
                <a16:creationId xmlns="" xmlns:a14="http://schemas.microsoft.com/office/drawing/2010/main" xmlns:p14="http://schemas.microsoft.com/office/powerpoint/2010/main" xmlns:a16="http://schemas.microsoft.com/office/drawing/2014/main" id="{43B3227C-19C9-450F-8A10-4B2A2ABE60B4}"/>
              </a:ext>
            </a:extLst>
          </p:cNvPr>
          <p:cNvGrpSpPr>
            <a:grpSpLocks/>
          </p:cNvGrpSpPr>
          <p:nvPr/>
        </p:nvGrpSpPr>
        <p:grpSpPr bwMode="auto">
          <a:xfrm>
            <a:off x="2127876" y="4556442"/>
            <a:ext cx="656034" cy="716270"/>
            <a:chOff x="1789113" y="906463"/>
            <a:chExt cx="665163" cy="723900"/>
          </a:xfrm>
          <a:solidFill>
            <a:sysClr val="windowText" lastClr="000000">
              <a:lumMod val="65000"/>
              <a:lumOff val="35000"/>
            </a:sysClr>
          </a:solidFill>
        </p:grpSpPr>
        <p:sp>
          <p:nvSpPr>
            <p:cNvPr id="126" name="Freeform 252">
              <a:extLst>
                <a:ext uri="{FF2B5EF4-FFF2-40B4-BE49-F238E27FC236}">
                  <a16:creationId xmlns="" xmlns:a14="http://schemas.microsoft.com/office/drawing/2010/main" xmlns:p14="http://schemas.microsoft.com/office/powerpoint/2010/main" xmlns:a16="http://schemas.microsoft.com/office/drawing/2014/main" id="{C25676D2-1A6C-45E5-94CB-65DCF1544620}"/>
                </a:ext>
              </a:extLst>
            </p:cNvPr>
            <p:cNvSpPr>
              <a:spLocks/>
            </p:cNvSpPr>
            <p:nvPr/>
          </p:nvSpPr>
          <p:spPr bwMode="auto">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7" name="Freeform 253">
              <a:extLst>
                <a:ext uri="{FF2B5EF4-FFF2-40B4-BE49-F238E27FC236}">
                  <a16:creationId xmlns="" xmlns:a14="http://schemas.microsoft.com/office/drawing/2010/main" xmlns:p14="http://schemas.microsoft.com/office/powerpoint/2010/main" xmlns:a16="http://schemas.microsoft.com/office/drawing/2014/main" id="{FD56BF9D-C3A2-4C8E-AB85-1F361F19F1E5}"/>
                </a:ext>
              </a:extLst>
            </p:cNvPr>
            <p:cNvSpPr>
              <a:spLocks/>
            </p:cNvSpPr>
            <p:nvPr/>
          </p:nvSpPr>
          <p:spPr bwMode="auto">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8" name="Freeform 254">
              <a:extLst>
                <a:ext uri="{FF2B5EF4-FFF2-40B4-BE49-F238E27FC236}">
                  <a16:creationId xmlns="" xmlns:a14="http://schemas.microsoft.com/office/drawing/2010/main" xmlns:p14="http://schemas.microsoft.com/office/powerpoint/2010/main" xmlns:a16="http://schemas.microsoft.com/office/drawing/2014/main" id="{59EB3770-C463-4A68-B4DC-18C400732589}"/>
                </a:ext>
              </a:extLst>
            </p:cNvPr>
            <p:cNvSpPr>
              <a:spLocks/>
            </p:cNvSpPr>
            <p:nvPr/>
          </p:nvSpPr>
          <p:spPr bwMode="auto">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9" name="Freeform 255">
              <a:extLst>
                <a:ext uri="{FF2B5EF4-FFF2-40B4-BE49-F238E27FC236}">
                  <a16:creationId xmlns="" xmlns:a14="http://schemas.microsoft.com/office/drawing/2010/main" xmlns:p14="http://schemas.microsoft.com/office/powerpoint/2010/main" xmlns:a16="http://schemas.microsoft.com/office/drawing/2014/main" id="{FEDFD43E-9DEA-4E8F-8810-3AA56FD20C6B}"/>
                </a:ext>
              </a:extLst>
            </p:cNvPr>
            <p:cNvSpPr>
              <a:spLocks/>
            </p:cNvSpPr>
            <p:nvPr/>
          </p:nvSpPr>
          <p:spPr bwMode="auto">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0" name="Freeform 256">
              <a:extLst>
                <a:ext uri="{FF2B5EF4-FFF2-40B4-BE49-F238E27FC236}">
                  <a16:creationId xmlns="" xmlns:a14="http://schemas.microsoft.com/office/drawing/2010/main" xmlns:p14="http://schemas.microsoft.com/office/powerpoint/2010/main" xmlns:a16="http://schemas.microsoft.com/office/drawing/2014/main" id="{7706443D-8DDC-4A6C-91FE-C88769B0B773}"/>
                </a:ext>
              </a:extLst>
            </p:cNvPr>
            <p:cNvSpPr>
              <a:spLocks/>
            </p:cNvSpPr>
            <p:nvPr/>
          </p:nvSpPr>
          <p:spPr bwMode="auto">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1" name="Freeform 257">
              <a:extLst>
                <a:ext uri="{FF2B5EF4-FFF2-40B4-BE49-F238E27FC236}">
                  <a16:creationId xmlns="" xmlns:a14="http://schemas.microsoft.com/office/drawing/2010/main" xmlns:p14="http://schemas.microsoft.com/office/powerpoint/2010/main" xmlns:a16="http://schemas.microsoft.com/office/drawing/2014/main" id="{6441A9D6-AFAB-4E6D-A9F8-2E80832258CB}"/>
                </a:ext>
              </a:extLst>
            </p:cNvPr>
            <p:cNvSpPr>
              <a:spLocks/>
            </p:cNvSpPr>
            <p:nvPr/>
          </p:nvSpPr>
          <p:spPr bwMode="auto">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2" name="Freeform 258">
              <a:extLst>
                <a:ext uri="{FF2B5EF4-FFF2-40B4-BE49-F238E27FC236}">
                  <a16:creationId xmlns="" xmlns:a14="http://schemas.microsoft.com/office/drawing/2010/main" xmlns:p14="http://schemas.microsoft.com/office/powerpoint/2010/main" xmlns:a16="http://schemas.microsoft.com/office/drawing/2014/main" id="{FB9C569A-EC30-48CB-B490-405E259ADDD8}"/>
                </a:ext>
              </a:extLst>
            </p:cNvPr>
            <p:cNvSpPr>
              <a:spLocks/>
            </p:cNvSpPr>
            <p:nvPr/>
          </p:nvSpPr>
          <p:spPr bwMode="auto">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3" name="Freeform 259">
              <a:extLst>
                <a:ext uri="{FF2B5EF4-FFF2-40B4-BE49-F238E27FC236}">
                  <a16:creationId xmlns="" xmlns:a14="http://schemas.microsoft.com/office/drawing/2010/main" xmlns:p14="http://schemas.microsoft.com/office/powerpoint/2010/main" xmlns:a16="http://schemas.microsoft.com/office/drawing/2014/main" id="{96062C6C-10FE-448E-97C7-BAFF4BC84A04}"/>
                </a:ext>
              </a:extLst>
            </p:cNvPr>
            <p:cNvSpPr>
              <a:spLocks/>
            </p:cNvSpPr>
            <p:nvPr/>
          </p:nvSpPr>
          <p:spPr bwMode="auto">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4" name="Freeform 260">
              <a:extLst>
                <a:ext uri="{FF2B5EF4-FFF2-40B4-BE49-F238E27FC236}">
                  <a16:creationId xmlns="" xmlns:a14="http://schemas.microsoft.com/office/drawing/2010/main" xmlns:p14="http://schemas.microsoft.com/office/powerpoint/2010/main" xmlns:a16="http://schemas.microsoft.com/office/drawing/2014/main" id="{05CBF3C1-2302-423D-A671-4BCFE5F8A197}"/>
                </a:ext>
              </a:extLst>
            </p:cNvPr>
            <p:cNvSpPr>
              <a:spLocks/>
            </p:cNvSpPr>
            <p:nvPr/>
          </p:nvSpPr>
          <p:spPr bwMode="auto">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5" name="Freeform 261">
              <a:extLst>
                <a:ext uri="{FF2B5EF4-FFF2-40B4-BE49-F238E27FC236}">
                  <a16:creationId xmlns="" xmlns:a14="http://schemas.microsoft.com/office/drawing/2010/main" xmlns:p14="http://schemas.microsoft.com/office/powerpoint/2010/main" xmlns:a16="http://schemas.microsoft.com/office/drawing/2014/main" id="{1A6F18D9-E499-4B32-93D6-D8ADD90C515B}"/>
                </a:ext>
              </a:extLst>
            </p:cNvPr>
            <p:cNvSpPr>
              <a:spLocks/>
            </p:cNvSpPr>
            <p:nvPr/>
          </p:nvSpPr>
          <p:spPr bwMode="auto">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6" name="Freeform 262">
              <a:extLst>
                <a:ext uri="{FF2B5EF4-FFF2-40B4-BE49-F238E27FC236}">
                  <a16:creationId xmlns="" xmlns:a14="http://schemas.microsoft.com/office/drawing/2010/main" xmlns:p14="http://schemas.microsoft.com/office/powerpoint/2010/main" xmlns:a16="http://schemas.microsoft.com/office/drawing/2014/main" id="{20767341-2F70-4103-9EC5-4CECE5AA6DE3}"/>
                </a:ext>
              </a:extLst>
            </p:cNvPr>
            <p:cNvSpPr>
              <a:spLocks/>
            </p:cNvSpPr>
            <p:nvPr/>
          </p:nvSpPr>
          <p:spPr bwMode="auto">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7" name="Freeform 263">
              <a:extLst>
                <a:ext uri="{FF2B5EF4-FFF2-40B4-BE49-F238E27FC236}">
                  <a16:creationId xmlns="" xmlns:a14="http://schemas.microsoft.com/office/drawing/2010/main" xmlns:p14="http://schemas.microsoft.com/office/powerpoint/2010/main" xmlns:a16="http://schemas.microsoft.com/office/drawing/2014/main" id="{BE3E9718-F732-463F-BDBD-782064D84C24}"/>
                </a:ext>
              </a:extLst>
            </p:cNvPr>
            <p:cNvSpPr>
              <a:spLocks/>
            </p:cNvSpPr>
            <p:nvPr/>
          </p:nvSpPr>
          <p:spPr bwMode="auto">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8" name="Freeform 264">
              <a:extLst>
                <a:ext uri="{FF2B5EF4-FFF2-40B4-BE49-F238E27FC236}">
                  <a16:creationId xmlns="" xmlns:a14="http://schemas.microsoft.com/office/drawing/2010/main" xmlns:p14="http://schemas.microsoft.com/office/powerpoint/2010/main" xmlns:a16="http://schemas.microsoft.com/office/drawing/2014/main" id="{D6036FE3-C7A5-4913-9935-3F6D3978D483}"/>
                </a:ext>
              </a:extLst>
            </p:cNvPr>
            <p:cNvSpPr>
              <a:spLocks/>
            </p:cNvSpPr>
            <p:nvPr/>
          </p:nvSpPr>
          <p:spPr bwMode="auto">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39" name="Freeform 265">
              <a:extLst>
                <a:ext uri="{FF2B5EF4-FFF2-40B4-BE49-F238E27FC236}">
                  <a16:creationId xmlns="" xmlns:a14="http://schemas.microsoft.com/office/drawing/2010/main" xmlns:p14="http://schemas.microsoft.com/office/powerpoint/2010/main" xmlns:a16="http://schemas.microsoft.com/office/drawing/2014/main" id="{341EFC7B-BE83-447A-BBDA-04AB52A27266}"/>
                </a:ext>
              </a:extLst>
            </p:cNvPr>
            <p:cNvSpPr>
              <a:spLocks/>
            </p:cNvSpPr>
            <p:nvPr/>
          </p:nvSpPr>
          <p:spPr bwMode="auto">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0" name="Freeform 266">
              <a:extLst>
                <a:ext uri="{FF2B5EF4-FFF2-40B4-BE49-F238E27FC236}">
                  <a16:creationId xmlns="" xmlns:a14="http://schemas.microsoft.com/office/drawing/2010/main" xmlns:p14="http://schemas.microsoft.com/office/powerpoint/2010/main" xmlns:a16="http://schemas.microsoft.com/office/drawing/2014/main" id="{89829EFB-F694-4200-B6E1-FC0A93FB96A9}"/>
                </a:ext>
              </a:extLst>
            </p:cNvPr>
            <p:cNvSpPr>
              <a:spLocks/>
            </p:cNvSpPr>
            <p:nvPr/>
          </p:nvSpPr>
          <p:spPr bwMode="auto">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1" name="Freeform 267">
              <a:extLst>
                <a:ext uri="{FF2B5EF4-FFF2-40B4-BE49-F238E27FC236}">
                  <a16:creationId xmlns="" xmlns:a14="http://schemas.microsoft.com/office/drawing/2010/main" xmlns:p14="http://schemas.microsoft.com/office/powerpoint/2010/main" xmlns:a16="http://schemas.microsoft.com/office/drawing/2014/main" id="{79A680FE-4AD9-4F80-B773-046473FCB979}"/>
                </a:ext>
              </a:extLst>
            </p:cNvPr>
            <p:cNvSpPr>
              <a:spLocks/>
            </p:cNvSpPr>
            <p:nvPr/>
          </p:nvSpPr>
          <p:spPr bwMode="auto">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2" name="Freeform 268">
              <a:extLst>
                <a:ext uri="{FF2B5EF4-FFF2-40B4-BE49-F238E27FC236}">
                  <a16:creationId xmlns="" xmlns:a14="http://schemas.microsoft.com/office/drawing/2010/main" xmlns:p14="http://schemas.microsoft.com/office/powerpoint/2010/main" xmlns:a16="http://schemas.microsoft.com/office/drawing/2014/main" id="{814A3D03-5D1F-42A6-9745-8962F6AEF737}"/>
                </a:ext>
              </a:extLst>
            </p:cNvPr>
            <p:cNvSpPr>
              <a:spLocks/>
            </p:cNvSpPr>
            <p:nvPr/>
          </p:nvSpPr>
          <p:spPr bwMode="auto">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3" name="Freeform 269">
              <a:extLst>
                <a:ext uri="{FF2B5EF4-FFF2-40B4-BE49-F238E27FC236}">
                  <a16:creationId xmlns="" xmlns:a14="http://schemas.microsoft.com/office/drawing/2010/main" xmlns:p14="http://schemas.microsoft.com/office/powerpoint/2010/main" xmlns:a16="http://schemas.microsoft.com/office/drawing/2014/main" id="{5F860A96-B2F4-4FE3-891D-F7640E9D1091}"/>
                </a:ext>
              </a:extLst>
            </p:cNvPr>
            <p:cNvSpPr>
              <a:spLocks/>
            </p:cNvSpPr>
            <p:nvPr/>
          </p:nvSpPr>
          <p:spPr bwMode="auto">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4" name="Freeform 270">
              <a:extLst>
                <a:ext uri="{FF2B5EF4-FFF2-40B4-BE49-F238E27FC236}">
                  <a16:creationId xmlns="" xmlns:a14="http://schemas.microsoft.com/office/drawing/2010/main" xmlns:p14="http://schemas.microsoft.com/office/powerpoint/2010/main" xmlns:a16="http://schemas.microsoft.com/office/drawing/2014/main" id="{04CD2FBC-B482-4AFD-941F-7B6BAFF1B81D}"/>
                </a:ext>
              </a:extLst>
            </p:cNvPr>
            <p:cNvSpPr>
              <a:spLocks/>
            </p:cNvSpPr>
            <p:nvPr/>
          </p:nvSpPr>
          <p:spPr bwMode="auto">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5" name="Freeform 271">
              <a:extLst>
                <a:ext uri="{FF2B5EF4-FFF2-40B4-BE49-F238E27FC236}">
                  <a16:creationId xmlns="" xmlns:a14="http://schemas.microsoft.com/office/drawing/2010/main" xmlns:p14="http://schemas.microsoft.com/office/powerpoint/2010/main" xmlns:a16="http://schemas.microsoft.com/office/drawing/2014/main" id="{67924286-8582-4134-8B17-14709BD9DCFD}"/>
                </a:ext>
              </a:extLst>
            </p:cNvPr>
            <p:cNvSpPr>
              <a:spLocks/>
            </p:cNvSpPr>
            <p:nvPr/>
          </p:nvSpPr>
          <p:spPr bwMode="auto">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6" name="Freeform 272">
              <a:extLst>
                <a:ext uri="{FF2B5EF4-FFF2-40B4-BE49-F238E27FC236}">
                  <a16:creationId xmlns="" xmlns:a14="http://schemas.microsoft.com/office/drawing/2010/main" xmlns:p14="http://schemas.microsoft.com/office/powerpoint/2010/main" xmlns:a16="http://schemas.microsoft.com/office/drawing/2014/main" id="{BA3B1B3E-F9A0-4BFA-985C-6000912A249A}"/>
                </a:ext>
              </a:extLst>
            </p:cNvPr>
            <p:cNvSpPr>
              <a:spLocks/>
            </p:cNvSpPr>
            <p:nvPr/>
          </p:nvSpPr>
          <p:spPr bwMode="auto">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7" name="Freeform 273">
              <a:extLst>
                <a:ext uri="{FF2B5EF4-FFF2-40B4-BE49-F238E27FC236}">
                  <a16:creationId xmlns="" xmlns:a14="http://schemas.microsoft.com/office/drawing/2010/main" xmlns:p14="http://schemas.microsoft.com/office/powerpoint/2010/main" xmlns:a16="http://schemas.microsoft.com/office/drawing/2014/main" id="{B878141F-893C-46D8-B4E7-DDA3B077AC26}"/>
                </a:ext>
              </a:extLst>
            </p:cNvPr>
            <p:cNvSpPr>
              <a:spLocks/>
            </p:cNvSpPr>
            <p:nvPr/>
          </p:nvSpPr>
          <p:spPr bwMode="auto">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8" name="Freeform 274">
              <a:extLst>
                <a:ext uri="{FF2B5EF4-FFF2-40B4-BE49-F238E27FC236}">
                  <a16:creationId xmlns="" xmlns:a14="http://schemas.microsoft.com/office/drawing/2010/main" xmlns:p14="http://schemas.microsoft.com/office/powerpoint/2010/main" xmlns:a16="http://schemas.microsoft.com/office/drawing/2014/main" id="{1A2D8983-0BFA-472E-838C-BE4C4262310B}"/>
                </a:ext>
              </a:extLst>
            </p:cNvPr>
            <p:cNvSpPr>
              <a:spLocks/>
            </p:cNvSpPr>
            <p:nvPr/>
          </p:nvSpPr>
          <p:spPr bwMode="auto">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49" name="Freeform 275">
              <a:extLst>
                <a:ext uri="{FF2B5EF4-FFF2-40B4-BE49-F238E27FC236}">
                  <a16:creationId xmlns="" xmlns:a14="http://schemas.microsoft.com/office/drawing/2010/main" xmlns:p14="http://schemas.microsoft.com/office/powerpoint/2010/main" xmlns:a16="http://schemas.microsoft.com/office/drawing/2014/main" id="{6198257D-03D7-48EF-9D2E-25013DFB026B}"/>
                </a:ext>
              </a:extLst>
            </p:cNvPr>
            <p:cNvSpPr>
              <a:spLocks/>
            </p:cNvSpPr>
            <p:nvPr/>
          </p:nvSpPr>
          <p:spPr bwMode="auto">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0" name="Freeform 276">
              <a:extLst>
                <a:ext uri="{FF2B5EF4-FFF2-40B4-BE49-F238E27FC236}">
                  <a16:creationId xmlns="" xmlns:a14="http://schemas.microsoft.com/office/drawing/2010/main" xmlns:p14="http://schemas.microsoft.com/office/powerpoint/2010/main" xmlns:a16="http://schemas.microsoft.com/office/drawing/2014/main" id="{D4A32E88-AFDD-4662-9076-D31531930B58}"/>
                </a:ext>
              </a:extLst>
            </p:cNvPr>
            <p:cNvSpPr>
              <a:spLocks/>
            </p:cNvSpPr>
            <p:nvPr/>
          </p:nvSpPr>
          <p:spPr bwMode="auto">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1" name="Freeform 277">
              <a:extLst>
                <a:ext uri="{FF2B5EF4-FFF2-40B4-BE49-F238E27FC236}">
                  <a16:creationId xmlns="" xmlns:a14="http://schemas.microsoft.com/office/drawing/2010/main" xmlns:p14="http://schemas.microsoft.com/office/powerpoint/2010/main" xmlns:a16="http://schemas.microsoft.com/office/drawing/2014/main" id="{F61D2FF3-F920-4E38-939F-759F41A23AE2}"/>
                </a:ext>
              </a:extLst>
            </p:cNvPr>
            <p:cNvSpPr>
              <a:spLocks/>
            </p:cNvSpPr>
            <p:nvPr/>
          </p:nvSpPr>
          <p:spPr bwMode="auto">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2" name="Freeform 278">
              <a:extLst>
                <a:ext uri="{FF2B5EF4-FFF2-40B4-BE49-F238E27FC236}">
                  <a16:creationId xmlns="" xmlns:a14="http://schemas.microsoft.com/office/drawing/2010/main" xmlns:p14="http://schemas.microsoft.com/office/powerpoint/2010/main" xmlns:a16="http://schemas.microsoft.com/office/drawing/2014/main" id="{89B6A4D0-6599-40EF-8180-FF85EF4397B0}"/>
                </a:ext>
              </a:extLst>
            </p:cNvPr>
            <p:cNvSpPr>
              <a:spLocks/>
            </p:cNvSpPr>
            <p:nvPr/>
          </p:nvSpPr>
          <p:spPr bwMode="auto">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3" name="Freeform 279">
              <a:extLst>
                <a:ext uri="{FF2B5EF4-FFF2-40B4-BE49-F238E27FC236}">
                  <a16:creationId xmlns="" xmlns:a14="http://schemas.microsoft.com/office/drawing/2010/main" xmlns:p14="http://schemas.microsoft.com/office/powerpoint/2010/main" xmlns:a16="http://schemas.microsoft.com/office/drawing/2014/main" id="{447542E5-5EE4-47DB-B947-8C68C71F03C7}"/>
                </a:ext>
              </a:extLst>
            </p:cNvPr>
            <p:cNvSpPr>
              <a:spLocks/>
            </p:cNvSpPr>
            <p:nvPr/>
          </p:nvSpPr>
          <p:spPr bwMode="auto">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4" name="Freeform 280">
              <a:extLst>
                <a:ext uri="{FF2B5EF4-FFF2-40B4-BE49-F238E27FC236}">
                  <a16:creationId xmlns="" xmlns:a14="http://schemas.microsoft.com/office/drawing/2010/main" xmlns:p14="http://schemas.microsoft.com/office/powerpoint/2010/main" xmlns:a16="http://schemas.microsoft.com/office/drawing/2014/main" id="{AA01F908-67F6-4D15-8716-37415FBF53CD}"/>
                </a:ext>
              </a:extLst>
            </p:cNvPr>
            <p:cNvSpPr>
              <a:spLocks/>
            </p:cNvSpPr>
            <p:nvPr/>
          </p:nvSpPr>
          <p:spPr bwMode="auto">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5" name="Freeform 281">
              <a:extLst>
                <a:ext uri="{FF2B5EF4-FFF2-40B4-BE49-F238E27FC236}">
                  <a16:creationId xmlns="" xmlns:a14="http://schemas.microsoft.com/office/drawing/2010/main" xmlns:p14="http://schemas.microsoft.com/office/powerpoint/2010/main" xmlns:a16="http://schemas.microsoft.com/office/drawing/2014/main" id="{D964C1CF-9E29-4988-89FE-EB986EB6D063}"/>
                </a:ext>
              </a:extLst>
            </p:cNvPr>
            <p:cNvSpPr>
              <a:spLocks/>
            </p:cNvSpPr>
            <p:nvPr/>
          </p:nvSpPr>
          <p:spPr bwMode="auto">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6" name="Freeform 282">
              <a:extLst>
                <a:ext uri="{FF2B5EF4-FFF2-40B4-BE49-F238E27FC236}">
                  <a16:creationId xmlns="" xmlns:a14="http://schemas.microsoft.com/office/drawing/2010/main" xmlns:p14="http://schemas.microsoft.com/office/powerpoint/2010/main" xmlns:a16="http://schemas.microsoft.com/office/drawing/2014/main" id="{EFDD62AE-36CC-4321-A3B6-ACEBB309706D}"/>
                </a:ext>
              </a:extLst>
            </p:cNvPr>
            <p:cNvSpPr>
              <a:spLocks/>
            </p:cNvSpPr>
            <p:nvPr/>
          </p:nvSpPr>
          <p:spPr bwMode="auto">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7" name="Freeform 283">
              <a:extLst>
                <a:ext uri="{FF2B5EF4-FFF2-40B4-BE49-F238E27FC236}">
                  <a16:creationId xmlns="" xmlns:a14="http://schemas.microsoft.com/office/drawing/2010/main" xmlns:p14="http://schemas.microsoft.com/office/powerpoint/2010/main" xmlns:a16="http://schemas.microsoft.com/office/drawing/2014/main" id="{321858DD-C52E-4F5A-9854-2A99701E8659}"/>
                </a:ext>
              </a:extLst>
            </p:cNvPr>
            <p:cNvSpPr>
              <a:spLocks/>
            </p:cNvSpPr>
            <p:nvPr/>
          </p:nvSpPr>
          <p:spPr bwMode="auto">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8" name="Freeform 284">
              <a:extLst>
                <a:ext uri="{FF2B5EF4-FFF2-40B4-BE49-F238E27FC236}">
                  <a16:creationId xmlns="" xmlns:a14="http://schemas.microsoft.com/office/drawing/2010/main" xmlns:p14="http://schemas.microsoft.com/office/powerpoint/2010/main" xmlns:a16="http://schemas.microsoft.com/office/drawing/2014/main" id="{32F14691-B856-4E90-BC87-9B8EE174ADB5}"/>
                </a:ext>
              </a:extLst>
            </p:cNvPr>
            <p:cNvSpPr>
              <a:spLocks/>
            </p:cNvSpPr>
            <p:nvPr/>
          </p:nvSpPr>
          <p:spPr bwMode="auto">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59" name="Freeform 285">
              <a:extLst>
                <a:ext uri="{FF2B5EF4-FFF2-40B4-BE49-F238E27FC236}">
                  <a16:creationId xmlns="" xmlns:a14="http://schemas.microsoft.com/office/drawing/2010/main" xmlns:p14="http://schemas.microsoft.com/office/powerpoint/2010/main" xmlns:a16="http://schemas.microsoft.com/office/drawing/2014/main" id="{9FEEEC40-8144-455F-8B68-925E29633E37}"/>
                </a:ext>
              </a:extLst>
            </p:cNvPr>
            <p:cNvSpPr>
              <a:spLocks/>
            </p:cNvSpPr>
            <p:nvPr/>
          </p:nvSpPr>
          <p:spPr bwMode="auto">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0" name="Freeform 286">
              <a:extLst>
                <a:ext uri="{FF2B5EF4-FFF2-40B4-BE49-F238E27FC236}">
                  <a16:creationId xmlns="" xmlns:a14="http://schemas.microsoft.com/office/drawing/2010/main" xmlns:p14="http://schemas.microsoft.com/office/powerpoint/2010/main" xmlns:a16="http://schemas.microsoft.com/office/drawing/2014/main" id="{8E42BEEA-A5A2-4584-B309-974AC85CEEDD}"/>
                </a:ext>
              </a:extLst>
            </p:cNvPr>
            <p:cNvSpPr>
              <a:spLocks/>
            </p:cNvSpPr>
            <p:nvPr/>
          </p:nvSpPr>
          <p:spPr bwMode="auto">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1" name="Freeform 287">
              <a:extLst>
                <a:ext uri="{FF2B5EF4-FFF2-40B4-BE49-F238E27FC236}">
                  <a16:creationId xmlns="" xmlns:a14="http://schemas.microsoft.com/office/drawing/2010/main" xmlns:p14="http://schemas.microsoft.com/office/powerpoint/2010/main" xmlns:a16="http://schemas.microsoft.com/office/drawing/2014/main" id="{E3E96936-B3BB-491E-AC27-D6F717C9427C}"/>
                </a:ext>
              </a:extLst>
            </p:cNvPr>
            <p:cNvSpPr>
              <a:spLocks/>
            </p:cNvSpPr>
            <p:nvPr/>
          </p:nvSpPr>
          <p:spPr bwMode="auto">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2" name="Freeform 288">
              <a:extLst>
                <a:ext uri="{FF2B5EF4-FFF2-40B4-BE49-F238E27FC236}">
                  <a16:creationId xmlns="" xmlns:a14="http://schemas.microsoft.com/office/drawing/2010/main" xmlns:p14="http://schemas.microsoft.com/office/powerpoint/2010/main" xmlns:a16="http://schemas.microsoft.com/office/drawing/2014/main" id="{39819C3D-2703-4653-92B6-92E3E5B81FEC}"/>
                </a:ext>
              </a:extLst>
            </p:cNvPr>
            <p:cNvSpPr>
              <a:spLocks/>
            </p:cNvSpPr>
            <p:nvPr/>
          </p:nvSpPr>
          <p:spPr bwMode="auto">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3" name="Freeform 289">
              <a:extLst>
                <a:ext uri="{FF2B5EF4-FFF2-40B4-BE49-F238E27FC236}">
                  <a16:creationId xmlns="" xmlns:a14="http://schemas.microsoft.com/office/drawing/2010/main" xmlns:p14="http://schemas.microsoft.com/office/powerpoint/2010/main" xmlns:a16="http://schemas.microsoft.com/office/drawing/2014/main" id="{4382D90C-AAA7-4239-83B4-C66C576F8087}"/>
                </a:ext>
              </a:extLst>
            </p:cNvPr>
            <p:cNvSpPr>
              <a:spLocks/>
            </p:cNvSpPr>
            <p:nvPr/>
          </p:nvSpPr>
          <p:spPr bwMode="auto">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4" name="Freeform 290">
              <a:extLst>
                <a:ext uri="{FF2B5EF4-FFF2-40B4-BE49-F238E27FC236}">
                  <a16:creationId xmlns="" xmlns:a14="http://schemas.microsoft.com/office/drawing/2010/main" xmlns:p14="http://schemas.microsoft.com/office/powerpoint/2010/main" xmlns:a16="http://schemas.microsoft.com/office/drawing/2014/main" id="{B6310A0B-9590-4669-AD3C-29A7B1D7C3DA}"/>
                </a:ext>
              </a:extLst>
            </p:cNvPr>
            <p:cNvSpPr>
              <a:spLocks/>
            </p:cNvSpPr>
            <p:nvPr/>
          </p:nvSpPr>
          <p:spPr bwMode="auto">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5" name="Freeform 291">
              <a:extLst>
                <a:ext uri="{FF2B5EF4-FFF2-40B4-BE49-F238E27FC236}">
                  <a16:creationId xmlns="" xmlns:a14="http://schemas.microsoft.com/office/drawing/2010/main" xmlns:p14="http://schemas.microsoft.com/office/powerpoint/2010/main" xmlns:a16="http://schemas.microsoft.com/office/drawing/2014/main" id="{3DEE2773-3542-4653-9CB3-08BE960078A3}"/>
                </a:ext>
              </a:extLst>
            </p:cNvPr>
            <p:cNvSpPr>
              <a:spLocks/>
            </p:cNvSpPr>
            <p:nvPr/>
          </p:nvSpPr>
          <p:spPr bwMode="auto">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6" name="Freeform 292">
              <a:extLst>
                <a:ext uri="{FF2B5EF4-FFF2-40B4-BE49-F238E27FC236}">
                  <a16:creationId xmlns="" xmlns:a14="http://schemas.microsoft.com/office/drawing/2010/main" xmlns:p14="http://schemas.microsoft.com/office/powerpoint/2010/main" xmlns:a16="http://schemas.microsoft.com/office/drawing/2014/main" id="{BF87080C-0E1D-411B-AB7D-F5117914ED28}"/>
                </a:ext>
              </a:extLst>
            </p:cNvPr>
            <p:cNvSpPr>
              <a:spLocks/>
            </p:cNvSpPr>
            <p:nvPr/>
          </p:nvSpPr>
          <p:spPr bwMode="auto">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7" name="Freeform 293">
              <a:extLst>
                <a:ext uri="{FF2B5EF4-FFF2-40B4-BE49-F238E27FC236}">
                  <a16:creationId xmlns="" xmlns:a14="http://schemas.microsoft.com/office/drawing/2010/main" xmlns:p14="http://schemas.microsoft.com/office/powerpoint/2010/main" xmlns:a16="http://schemas.microsoft.com/office/drawing/2014/main" id="{9A6AF575-EDD8-438B-9852-59E4BE69DD8F}"/>
                </a:ext>
              </a:extLst>
            </p:cNvPr>
            <p:cNvSpPr>
              <a:spLocks/>
            </p:cNvSpPr>
            <p:nvPr/>
          </p:nvSpPr>
          <p:spPr bwMode="auto">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8" name="Freeform 294">
              <a:extLst>
                <a:ext uri="{FF2B5EF4-FFF2-40B4-BE49-F238E27FC236}">
                  <a16:creationId xmlns="" xmlns:a14="http://schemas.microsoft.com/office/drawing/2010/main" xmlns:p14="http://schemas.microsoft.com/office/powerpoint/2010/main" xmlns:a16="http://schemas.microsoft.com/office/drawing/2014/main" id="{0198F28C-FF0D-4350-B6D1-A8F38C96F906}"/>
                </a:ext>
              </a:extLst>
            </p:cNvPr>
            <p:cNvSpPr>
              <a:spLocks/>
            </p:cNvSpPr>
            <p:nvPr/>
          </p:nvSpPr>
          <p:spPr bwMode="auto">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69" name="Freeform 295">
              <a:extLst>
                <a:ext uri="{FF2B5EF4-FFF2-40B4-BE49-F238E27FC236}">
                  <a16:creationId xmlns="" xmlns:a14="http://schemas.microsoft.com/office/drawing/2010/main" xmlns:p14="http://schemas.microsoft.com/office/powerpoint/2010/main" xmlns:a16="http://schemas.microsoft.com/office/drawing/2014/main" id="{16D5A0DB-E64A-4AD6-B7AB-C01F056F350A}"/>
                </a:ext>
              </a:extLst>
            </p:cNvPr>
            <p:cNvSpPr>
              <a:spLocks/>
            </p:cNvSpPr>
            <p:nvPr/>
          </p:nvSpPr>
          <p:spPr bwMode="auto">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0" name="Freeform 296">
              <a:extLst>
                <a:ext uri="{FF2B5EF4-FFF2-40B4-BE49-F238E27FC236}">
                  <a16:creationId xmlns="" xmlns:a14="http://schemas.microsoft.com/office/drawing/2010/main" xmlns:p14="http://schemas.microsoft.com/office/powerpoint/2010/main" xmlns:a16="http://schemas.microsoft.com/office/drawing/2014/main" id="{500DBFA9-39EB-409D-BE8B-43E429EF213C}"/>
                </a:ext>
              </a:extLst>
            </p:cNvPr>
            <p:cNvSpPr>
              <a:spLocks/>
            </p:cNvSpPr>
            <p:nvPr/>
          </p:nvSpPr>
          <p:spPr bwMode="auto">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1" name="Freeform 297">
              <a:extLst>
                <a:ext uri="{FF2B5EF4-FFF2-40B4-BE49-F238E27FC236}">
                  <a16:creationId xmlns="" xmlns:a14="http://schemas.microsoft.com/office/drawing/2010/main" xmlns:p14="http://schemas.microsoft.com/office/powerpoint/2010/main" xmlns:a16="http://schemas.microsoft.com/office/drawing/2014/main" id="{ED3D14D6-49BA-4BB1-86EB-3121BD09F29D}"/>
                </a:ext>
              </a:extLst>
            </p:cNvPr>
            <p:cNvSpPr>
              <a:spLocks/>
            </p:cNvSpPr>
            <p:nvPr/>
          </p:nvSpPr>
          <p:spPr bwMode="auto">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2" name="Freeform 298">
              <a:extLst>
                <a:ext uri="{FF2B5EF4-FFF2-40B4-BE49-F238E27FC236}">
                  <a16:creationId xmlns="" xmlns:a14="http://schemas.microsoft.com/office/drawing/2010/main" xmlns:p14="http://schemas.microsoft.com/office/powerpoint/2010/main" xmlns:a16="http://schemas.microsoft.com/office/drawing/2014/main" id="{A78BE8CF-B3AF-4D78-9930-48A926BE44B7}"/>
                </a:ext>
              </a:extLst>
            </p:cNvPr>
            <p:cNvSpPr>
              <a:spLocks/>
            </p:cNvSpPr>
            <p:nvPr/>
          </p:nvSpPr>
          <p:spPr bwMode="auto">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3" name="Freeform 299">
              <a:extLst>
                <a:ext uri="{FF2B5EF4-FFF2-40B4-BE49-F238E27FC236}">
                  <a16:creationId xmlns="" xmlns:a14="http://schemas.microsoft.com/office/drawing/2010/main" xmlns:p14="http://schemas.microsoft.com/office/powerpoint/2010/main" xmlns:a16="http://schemas.microsoft.com/office/drawing/2014/main" id="{4A96679B-5E8F-41CC-89E3-5CFF80CEA8BA}"/>
                </a:ext>
              </a:extLst>
            </p:cNvPr>
            <p:cNvSpPr>
              <a:spLocks/>
            </p:cNvSpPr>
            <p:nvPr/>
          </p:nvSpPr>
          <p:spPr bwMode="auto">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4" name="Freeform 300">
              <a:extLst>
                <a:ext uri="{FF2B5EF4-FFF2-40B4-BE49-F238E27FC236}">
                  <a16:creationId xmlns="" xmlns:a14="http://schemas.microsoft.com/office/drawing/2010/main" xmlns:p14="http://schemas.microsoft.com/office/powerpoint/2010/main" xmlns:a16="http://schemas.microsoft.com/office/drawing/2014/main" id="{3B12E98E-8857-499F-A414-3CB5CAF9FC53}"/>
                </a:ext>
              </a:extLst>
            </p:cNvPr>
            <p:cNvSpPr>
              <a:spLocks/>
            </p:cNvSpPr>
            <p:nvPr/>
          </p:nvSpPr>
          <p:spPr bwMode="auto">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5" name="Freeform 301">
              <a:extLst>
                <a:ext uri="{FF2B5EF4-FFF2-40B4-BE49-F238E27FC236}">
                  <a16:creationId xmlns="" xmlns:a14="http://schemas.microsoft.com/office/drawing/2010/main" xmlns:p14="http://schemas.microsoft.com/office/powerpoint/2010/main" xmlns:a16="http://schemas.microsoft.com/office/drawing/2014/main" id="{AB36F65A-1AA9-4A7E-8B64-45BD8FA12300}"/>
                </a:ext>
              </a:extLst>
            </p:cNvPr>
            <p:cNvSpPr>
              <a:spLocks/>
            </p:cNvSpPr>
            <p:nvPr/>
          </p:nvSpPr>
          <p:spPr bwMode="auto">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6" name="Freeform 302">
              <a:extLst>
                <a:ext uri="{FF2B5EF4-FFF2-40B4-BE49-F238E27FC236}">
                  <a16:creationId xmlns="" xmlns:a14="http://schemas.microsoft.com/office/drawing/2010/main" xmlns:p14="http://schemas.microsoft.com/office/powerpoint/2010/main" xmlns:a16="http://schemas.microsoft.com/office/drawing/2014/main" id="{DC8A727D-1671-452F-9BDC-775D621912B4}"/>
                </a:ext>
              </a:extLst>
            </p:cNvPr>
            <p:cNvSpPr>
              <a:spLocks/>
            </p:cNvSpPr>
            <p:nvPr/>
          </p:nvSpPr>
          <p:spPr bwMode="auto">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7" name="Freeform 303">
              <a:extLst>
                <a:ext uri="{FF2B5EF4-FFF2-40B4-BE49-F238E27FC236}">
                  <a16:creationId xmlns="" xmlns:a14="http://schemas.microsoft.com/office/drawing/2010/main" xmlns:p14="http://schemas.microsoft.com/office/powerpoint/2010/main" xmlns:a16="http://schemas.microsoft.com/office/drawing/2014/main" id="{719BCBE1-3232-47B1-A4F8-6C36DEA6486A}"/>
                </a:ext>
              </a:extLst>
            </p:cNvPr>
            <p:cNvSpPr>
              <a:spLocks/>
            </p:cNvSpPr>
            <p:nvPr/>
          </p:nvSpPr>
          <p:spPr bwMode="auto">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8" name="Freeform 304">
              <a:extLst>
                <a:ext uri="{FF2B5EF4-FFF2-40B4-BE49-F238E27FC236}">
                  <a16:creationId xmlns="" xmlns:a14="http://schemas.microsoft.com/office/drawing/2010/main" xmlns:p14="http://schemas.microsoft.com/office/powerpoint/2010/main" xmlns:a16="http://schemas.microsoft.com/office/drawing/2014/main" id="{E8D98FEA-824B-4F15-801F-36A172688D1F}"/>
                </a:ext>
              </a:extLst>
            </p:cNvPr>
            <p:cNvSpPr>
              <a:spLocks/>
            </p:cNvSpPr>
            <p:nvPr/>
          </p:nvSpPr>
          <p:spPr bwMode="auto">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79" name="Freeform 305">
              <a:extLst>
                <a:ext uri="{FF2B5EF4-FFF2-40B4-BE49-F238E27FC236}">
                  <a16:creationId xmlns="" xmlns:a14="http://schemas.microsoft.com/office/drawing/2010/main" xmlns:p14="http://schemas.microsoft.com/office/powerpoint/2010/main" xmlns:a16="http://schemas.microsoft.com/office/drawing/2014/main" id="{9845C11F-C0E6-490D-8776-674A3186F546}"/>
                </a:ext>
              </a:extLst>
            </p:cNvPr>
            <p:cNvSpPr>
              <a:spLocks/>
            </p:cNvSpPr>
            <p:nvPr/>
          </p:nvSpPr>
          <p:spPr bwMode="auto">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0" name="Freeform 306">
              <a:extLst>
                <a:ext uri="{FF2B5EF4-FFF2-40B4-BE49-F238E27FC236}">
                  <a16:creationId xmlns="" xmlns:a14="http://schemas.microsoft.com/office/drawing/2010/main" xmlns:p14="http://schemas.microsoft.com/office/powerpoint/2010/main" xmlns:a16="http://schemas.microsoft.com/office/drawing/2014/main" id="{E253616B-6681-446A-8289-82C3E223A8CF}"/>
                </a:ext>
              </a:extLst>
            </p:cNvPr>
            <p:cNvSpPr>
              <a:spLocks/>
            </p:cNvSpPr>
            <p:nvPr/>
          </p:nvSpPr>
          <p:spPr bwMode="auto">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1" name="Freeform 307">
              <a:extLst>
                <a:ext uri="{FF2B5EF4-FFF2-40B4-BE49-F238E27FC236}">
                  <a16:creationId xmlns="" xmlns:a14="http://schemas.microsoft.com/office/drawing/2010/main" xmlns:p14="http://schemas.microsoft.com/office/powerpoint/2010/main" xmlns:a16="http://schemas.microsoft.com/office/drawing/2014/main" id="{1377613E-92AC-43B5-97AF-937CD85EA957}"/>
                </a:ext>
              </a:extLst>
            </p:cNvPr>
            <p:cNvSpPr>
              <a:spLocks/>
            </p:cNvSpPr>
            <p:nvPr/>
          </p:nvSpPr>
          <p:spPr bwMode="auto">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2" name="Freeform 308">
              <a:extLst>
                <a:ext uri="{FF2B5EF4-FFF2-40B4-BE49-F238E27FC236}">
                  <a16:creationId xmlns="" xmlns:a14="http://schemas.microsoft.com/office/drawing/2010/main" xmlns:p14="http://schemas.microsoft.com/office/powerpoint/2010/main" xmlns:a16="http://schemas.microsoft.com/office/drawing/2014/main" id="{44DDF5E6-FFB4-4282-89B9-FB58015353CD}"/>
                </a:ext>
              </a:extLst>
            </p:cNvPr>
            <p:cNvSpPr>
              <a:spLocks/>
            </p:cNvSpPr>
            <p:nvPr/>
          </p:nvSpPr>
          <p:spPr bwMode="auto">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3" name="Freeform 309">
              <a:extLst>
                <a:ext uri="{FF2B5EF4-FFF2-40B4-BE49-F238E27FC236}">
                  <a16:creationId xmlns="" xmlns:a14="http://schemas.microsoft.com/office/drawing/2010/main" xmlns:p14="http://schemas.microsoft.com/office/powerpoint/2010/main" xmlns:a16="http://schemas.microsoft.com/office/drawing/2014/main" id="{79CA045B-B4D2-43B7-A695-04B4253FE78D}"/>
                </a:ext>
              </a:extLst>
            </p:cNvPr>
            <p:cNvSpPr>
              <a:spLocks/>
            </p:cNvSpPr>
            <p:nvPr/>
          </p:nvSpPr>
          <p:spPr bwMode="auto">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4" name="Freeform 310">
              <a:extLst>
                <a:ext uri="{FF2B5EF4-FFF2-40B4-BE49-F238E27FC236}">
                  <a16:creationId xmlns="" xmlns:a14="http://schemas.microsoft.com/office/drawing/2010/main" xmlns:p14="http://schemas.microsoft.com/office/powerpoint/2010/main" xmlns:a16="http://schemas.microsoft.com/office/drawing/2014/main" id="{A7057762-EC55-4AFB-BC82-6C64ED8CFF53}"/>
                </a:ext>
              </a:extLst>
            </p:cNvPr>
            <p:cNvSpPr>
              <a:spLocks/>
            </p:cNvSpPr>
            <p:nvPr/>
          </p:nvSpPr>
          <p:spPr bwMode="auto">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5" name="Freeform 311">
              <a:extLst>
                <a:ext uri="{FF2B5EF4-FFF2-40B4-BE49-F238E27FC236}">
                  <a16:creationId xmlns="" xmlns:a14="http://schemas.microsoft.com/office/drawing/2010/main" xmlns:p14="http://schemas.microsoft.com/office/powerpoint/2010/main" xmlns:a16="http://schemas.microsoft.com/office/drawing/2014/main" id="{86A7299E-65A2-4835-9B06-3735322B4F5C}"/>
                </a:ext>
              </a:extLst>
            </p:cNvPr>
            <p:cNvSpPr>
              <a:spLocks/>
            </p:cNvSpPr>
            <p:nvPr/>
          </p:nvSpPr>
          <p:spPr bwMode="auto">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6" name="Freeform 312">
              <a:extLst>
                <a:ext uri="{FF2B5EF4-FFF2-40B4-BE49-F238E27FC236}">
                  <a16:creationId xmlns="" xmlns:a14="http://schemas.microsoft.com/office/drawing/2010/main" xmlns:p14="http://schemas.microsoft.com/office/powerpoint/2010/main" xmlns:a16="http://schemas.microsoft.com/office/drawing/2014/main" id="{2F1667C6-1AC7-45F0-8002-5536F152C409}"/>
                </a:ext>
              </a:extLst>
            </p:cNvPr>
            <p:cNvSpPr>
              <a:spLocks/>
            </p:cNvSpPr>
            <p:nvPr/>
          </p:nvSpPr>
          <p:spPr bwMode="auto">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87" name="Freeform 313">
              <a:extLst>
                <a:ext uri="{FF2B5EF4-FFF2-40B4-BE49-F238E27FC236}">
                  <a16:creationId xmlns="" xmlns:a14="http://schemas.microsoft.com/office/drawing/2010/main" xmlns:p14="http://schemas.microsoft.com/office/powerpoint/2010/main" xmlns:a16="http://schemas.microsoft.com/office/drawing/2014/main" id="{8E706600-5CFA-4947-B7AB-5FB43CAA5B8A}"/>
                </a:ext>
              </a:extLst>
            </p:cNvPr>
            <p:cNvSpPr>
              <a:spLocks/>
            </p:cNvSpPr>
            <p:nvPr/>
          </p:nvSpPr>
          <p:spPr bwMode="auto">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grpSp>
      <p:grpSp>
        <p:nvGrpSpPr>
          <p:cNvPr id="33" name="组合 314">
            <a:extLst>
              <a:ext uri="{FF2B5EF4-FFF2-40B4-BE49-F238E27FC236}">
                <a16:creationId xmlns="" xmlns:a14="http://schemas.microsoft.com/office/drawing/2010/main" xmlns:p14="http://schemas.microsoft.com/office/powerpoint/2010/main" xmlns:a16="http://schemas.microsoft.com/office/drawing/2014/main" id="{18F57176-2AA0-4EB8-89D9-9BF4A406DE04}"/>
              </a:ext>
            </a:extLst>
          </p:cNvPr>
          <p:cNvGrpSpPr>
            <a:grpSpLocks/>
          </p:cNvGrpSpPr>
          <p:nvPr/>
        </p:nvGrpSpPr>
        <p:grpSpPr bwMode="auto">
          <a:xfrm>
            <a:off x="3286463" y="4556442"/>
            <a:ext cx="607128" cy="717088"/>
            <a:chOff x="1789113" y="906463"/>
            <a:chExt cx="665163" cy="723900"/>
          </a:xfrm>
          <a:solidFill>
            <a:sysClr val="windowText" lastClr="000000">
              <a:lumMod val="65000"/>
              <a:lumOff val="35000"/>
            </a:sysClr>
          </a:solidFill>
        </p:grpSpPr>
        <p:sp>
          <p:nvSpPr>
            <p:cNvPr id="64" name="Freeform 252">
              <a:extLst>
                <a:ext uri="{FF2B5EF4-FFF2-40B4-BE49-F238E27FC236}">
                  <a16:creationId xmlns="" xmlns:a14="http://schemas.microsoft.com/office/drawing/2010/main" xmlns:p14="http://schemas.microsoft.com/office/powerpoint/2010/main" xmlns:a16="http://schemas.microsoft.com/office/drawing/2014/main" id="{5BA81F64-92B1-405C-A19A-3A597D466D44}"/>
                </a:ext>
              </a:extLst>
            </p:cNvPr>
            <p:cNvSpPr>
              <a:spLocks/>
            </p:cNvSpPr>
            <p:nvPr/>
          </p:nvSpPr>
          <p:spPr bwMode="auto">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65" name="Freeform 253">
              <a:extLst>
                <a:ext uri="{FF2B5EF4-FFF2-40B4-BE49-F238E27FC236}">
                  <a16:creationId xmlns="" xmlns:a14="http://schemas.microsoft.com/office/drawing/2010/main" xmlns:p14="http://schemas.microsoft.com/office/powerpoint/2010/main" xmlns:a16="http://schemas.microsoft.com/office/drawing/2014/main" id="{1AE95D7D-87BE-4111-8A10-20244EC0DA6E}"/>
                </a:ext>
              </a:extLst>
            </p:cNvPr>
            <p:cNvSpPr>
              <a:spLocks/>
            </p:cNvSpPr>
            <p:nvPr/>
          </p:nvSpPr>
          <p:spPr bwMode="auto">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66" name="Freeform 254">
              <a:extLst>
                <a:ext uri="{FF2B5EF4-FFF2-40B4-BE49-F238E27FC236}">
                  <a16:creationId xmlns="" xmlns:a14="http://schemas.microsoft.com/office/drawing/2010/main" xmlns:p14="http://schemas.microsoft.com/office/powerpoint/2010/main" xmlns:a16="http://schemas.microsoft.com/office/drawing/2014/main" id="{F03B27F7-4230-438E-A8F8-7476EFC4EEF3}"/>
                </a:ext>
              </a:extLst>
            </p:cNvPr>
            <p:cNvSpPr>
              <a:spLocks/>
            </p:cNvSpPr>
            <p:nvPr/>
          </p:nvSpPr>
          <p:spPr bwMode="auto">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67" name="Freeform 255">
              <a:extLst>
                <a:ext uri="{FF2B5EF4-FFF2-40B4-BE49-F238E27FC236}">
                  <a16:creationId xmlns="" xmlns:a14="http://schemas.microsoft.com/office/drawing/2010/main" xmlns:p14="http://schemas.microsoft.com/office/powerpoint/2010/main" xmlns:a16="http://schemas.microsoft.com/office/drawing/2014/main" id="{380F62AF-B23A-4407-BF4F-B1939B3A720C}"/>
                </a:ext>
              </a:extLst>
            </p:cNvPr>
            <p:cNvSpPr>
              <a:spLocks/>
            </p:cNvSpPr>
            <p:nvPr/>
          </p:nvSpPr>
          <p:spPr bwMode="auto">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68" name="Freeform 256">
              <a:extLst>
                <a:ext uri="{FF2B5EF4-FFF2-40B4-BE49-F238E27FC236}">
                  <a16:creationId xmlns="" xmlns:a14="http://schemas.microsoft.com/office/drawing/2010/main" xmlns:p14="http://schemas.microsoft.com/office/powerpoint/2010/main" xmlns:a16="http://schemas.microsoft.com/office/drawing/2014/main" id="{A46885A8-7363-4CC1-B870-8BED94FEAD35}"/>
                </a:ext>
              </a:extLst>
            </p:cNvPr>
            <p:cNvSpPr>
              <a:spLocks/>
            </p:cNvSpPr>
            <p:nvPr/>
          </p:nvSpPr>
          <p:spPr bwMode="auto">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69" name="Freeform 257">
              <a:extLst>
                <a:ext uri="{FF2B5EF4-FFF2-40B4-BE49-F238E27FC236}">
                  <a16:creationId xmlns="" xmlns:a14="http://schemas.microsoft.com/office/drawing/2010/main" xmlns:p14="http://schemas.microsoft.com/office/powerpoint/2010/main" xmlns:a16="http://schemas.microsoft.com/office/drawing/2014/main" id="{75030DFB-F729-4A08-A8DB-E9E404E1D3FA}"/>
                </a:ext>
              </a:extLst>
            </p:cNvPr>
            <p:cNvSpPr>
              <a:spLocks/>
            </p:cNvSpPr>
            <p:nvPr/>
          </p:nvSpPr>
          <p:spPr bwMode="auto">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0" name="Freeform 258">
              <a:extLst>
                <a:ext uri="{FF2B5EF4-FFF2-40B4-BE49-F238E27FC236}">
                  <a16:creationId xmlns="" xmlns:a14="http://schemas.microsoft.com/office/drawing/2010/main" xmlns:p14="http://schemas.microsoft.com/office/powerpoint/2010/main" xmlns:a16="http://schemas.microsoft.com/office/drawing/2014/main" id="{3FE16E4E-F679-4D53-BFF7-EF9BB4AA0655}"/>
                </a:ext>
              </a:extLst>
            </p:cNvPr>
            <p:cNvSpPr>
              <a:spLocks/>
            </p:cNvSpPr>
            <p:nvPr/>
          </p:nvSpPr>
          <p:spPr bwMode="auto">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1" name="Freeform 259">
              <a:extLst>
                <a:ext uri="{FF2B5EF4-FFF2-40B4-BE49-F238E27FC236}">
                  <a16:creationId xmlns="" xmlns:a14="http://schemas.microsoft.com/office/drawing/2010/main" xmlns:p14="http://schemas.microsoft.com/office/powerpoint/2010/main" xmlns:a16="http://schemas.microsoft.com/office/drawing/2014/main" id="{DB118D4A-5EA2-415A-8F41-315A9905C066}"/>
                </a:ext>
              </a:extLst>
            </p:cNvPr>
            <p:cNvSpPr>
              <a:spLocks/>
            </p:cNvSpPr>
            <p:nvPr/>
          </p:nvSpPr>
          <p:spPr bwMode="auto">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2" name="Freeform 260">
              <a:extLst>
                <a:ext uri="{FF2B5EF4-FFF2-40B4-BE49-F238E27FC236}">
                  <a16:creationId xmlns="" xmlns:a14="http://schemas.microsoft.com/office/drawing/2010/main" xmlns:p14="http://schemas.microsoft.com/office/powerpoint/2010/main" xmlns:a16="http://schemas.microsoft.com/office/drawing/2014/main" id="{56DBA0B6-DC3F-47FD-A938-9542B815778E}"/>
                </a:ext>
              </a:extLst>
            </p:cNvPr>
            <p:cNvSpPr>
              <a:spLocks/>
            </p:cNvSpPr>
            <p:nvPr/>
          </p:nvSpPr>
          <p:spPr bwMode="auto">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3" name="Freeform 261">
              <a:extLst>
                <a:ext uri="{FF2B5EF4-FFF2-40B4-BE49-F238E27FC236}">
                  <a16:creationId xmlns="" xmlns:a14="http://schemas.microsoft.com/office/drawing/2010/main" xmlns:p14="http://schemas.microsoft.com/office/powerpoint/2010/main" xmlns:a16="http://schemas.microsoft.com/office/drawing/2014/main" id="{E53F6891-BD1B-452D-BBAF-2B4576266043}"/>
                </a:ext>
              </a:extLst>
            </p:cNvPr>
            <p:cNvSpPr>
              <a:spLocks/>
            </p:cNvSpPr>
            <p:nvPr/>
          </p:nvSpPr>
          <p:spPr bwMode="auto">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4" name="Freeform 262">
              <a:extLst>
                <a:ext uri="{FF2B5EF4-FFF2-40B4-BE49-F238E27FC236}">
                  <a16:creationId xmlns="" xmlns:a14="http://schemas.microsoft.com/office/drawing/2010/main" xmlns:p14="http://schemas.microsoft.com/office/powerpoint/2010/main" xmlns:a16="http://schemas.microsoft.com/office/drawing/2014/main" id="{4F3B269D-59E4-46A7-BB36-00725797E50B}"/>
                </a:ext>
              </a:extLst>
            </p:cNvPr>
            <p:cNvSpPr>
              <a:spLocks/>
            </p:cNvSpPr>
            <p:nvPr/>
          </p:nvSpPr>
          <p:spPr bwMode="auto">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5" name="Freeform 263">
              <a:extLst>
                <a:ext uri="{FF2B5EF4-FFF2-40B4-BE49-F238E27FC236}">
                  <a16:creationId xmlns="" xmlns:a14="http://schemas.microsoft.com/office/drawing/2010/main" xmlns:p14="http://schemas.microsoft.com/office/powerpoint/2010/main" xmlns:a16="http://schemas.microsoft.com/office/drawing/2014/main" id="{8CCFE104-742C-4E2F-B0B9-5D2626D74A86}"/>
                </a:ext>
              </a:extLst>
            </p:cNvPr>
            <p:cNvSpPr>
              <a:spLocks/>
            </p:cNvSpPr>
            <p:nvPr/>
          </p:nvSpPr>
          <p:spPr bwMode="auto">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6" name="Freeform 264">
              <a:extLst>
                <a:ext uri="{FF2B5EF4-FFF2-40B4-BE49-F238E27FC236}">
                  <a16:creationId xmlns="" xmlns:a14="http://schemas.microsoft.com/office/drawing/2010/main" xmlns:p14="http://schemas.microsoft.com/office/powerpoint/2010/main" xmlns:a16="http://schemas.microsoft.com/office/drawing/2014/main" id="{E768E4CD-7C3A-4C45-B525-A8566131739B}"/>
                </a:ext>
              </a:extLst>
            </p:cNvPr>
            <p:cNvSpPr>
              <a:spLocks/>
            </p:cNvSpPr>
            <p:nvPr/>
          </p:nvSpPr>
          <p:spPr bwMode="auto">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7" name="Freeform 265">
              <a:extLst>
                <a:ext uri="{FF2B5EF4-FFF2-40B4-BE49-F238E27FC236}">
                  <a16:creationId xmlns="" xmlns:a14="http://schemas.microsoft.com/office/drawing/2010/main" xmlns:p14="http://schemas.microsoft.com/office/powerpoint/2010/main" xmlns:a16="http://schemas.microsoft.com/office/drawing/2014/main" id="{34AF5F71-2E78-497D-B1A2-926D137E582E}"/>
                </a:ext>
              </a:extLst>
            </p:cNvPr>
            <p:cNvSpPr>
              <a:spLocks/>
            </p:cNvSpPr>
            <p:nvPr/>
          </p:nvSpPr>
          <p:spPr bwMode="auto">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8" name="Freeform 266">
              <a:extLst>
                <a:ext uri="{FF2B5EF4-FFF2-40B4-BE49-F238E27FC236}">
                  <a16:creationId xmlns="" xmlns:a14="http://schemas.microsoft.com/office/drawing/2010/main" xmlns:p14="http://schemas.microsoft.com/office/powerpoint/2010/main" xmlns:a16="http://schemas.microsoft.com/office/drawing/2014/main" id="{42295E16-3998-45CD-A562-62A82E5E0BF1}"/>
                </a:ext>
              </a:extLst>
            </p:cNvPr>
            <p:cNvSpPr>
              <a:spLocks/>
            </p:cNvSpPr>
            <p:nvPr/>
          </p:nvSpPr>
          <p:spPr bwMode="auto">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79" name="Freeform 267">
              <a:extLst>
                <a:ext uri="{FF2B5EF4-FFF2-40B4-BE49-F238E27FC236}">
                  <a16:creationId xmlns="" xmlns:a14="http://schemas.microsoft.com/office/drawing/2010/main" xmlns:p14="http://schemas.microsoft.com/office/powerpoint/2010/main" xmlns:a16="http://schemas.microsoft.com/office/drawing/2014/main" id="{17114BC0-1725-403D-859C-DA2D174B14E0}"/>
                </a:ext>
              </a:extLst>
            </p:cNvPr>
            <p:cNvSpPr>
              <a:spLocks/>
            </p:cNvSpPr>
            <p:nvPr/>
          </p:nvSpPr>
          <p:spPr bwMode="auto">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0" name="Freeform 268">
              <a:extLst>
                <a:ext uri="{FF2B5EF4-FFF2-40B4-BE49-F238E27FC236}">
                  <a16:creationId xmlns="" xmlns:a14="http://schemas.microsoft.com/office/drawing/2010/main" xmlns:p14="http://schemas.microsoft.com/office/powerpoint/2010/main" xmlns:a16="http://schemas.microsoft.com/office/drawing/2014/main" id="{643D232D-0759-4536-8EBC-1BD462923644}"/>
                </a:ext>
              </a:extLst>
            </p:cNvPr>
            <p:cNvSpPr>
              <a:spLocks/>
            </p:cNvSpPr>
            <p:nvPr/>
          </p:nvSpPr>
          <p:spPr bwMode="auto">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1" name="Freeform 269">
              <a:extLst>
                <a:ext uri="{FF2B5EF4-FFF2-40B4-BE49-F238E27FC236}">
                  <a16:creationId xmlns="" xmlns:a14="http://schemas.microsoft.com/office/drawing/2010/main" xmlns:p14="http://schemas.microsoft.com/office/powerpoint/2010/main" xmlns:a16="http://schemas.microsoft.com/office/drawing/2014/main" id="{18056E8B-93F9-4D2E-BC4F-C88C6EF68C75}"/>
                </a:ext>
              </a:extLst>
            </p:cNvPr>
            <p:cNvSpPr>
              <a:spLocks/>
            </p:cNvSpPr>
            <p:nvPr/>
          </p:nvSpPr>
          <p:spPr bwMode="auto">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2" name="Freeform 270">
              <a:extLst>
                <a:ext uri="{FF2B5EF4-FFF2-40B4-BE49-F238E27FC236}">
                  <a16:creationId xmlns="" xmlns:a14="http://schemas.microsoft.com/office/drawing/2010/main" xmlns:p14="http://schemas.microsoft.com/office/powerpoint/2010/main" xmlns:a16="http://schemas.microsoft.com/office/drawing/2014/main" id="{B7304286-9E03-4E69-8B48-56EFEF83828E}"/>
                </a:ext>
              </a:extLst>
            </p:cNvPr>
            <p:cNvSpPr>
              <a:spLocks/>
            </p:cNvSpPr>
            <p:nvPr/>
          </p:nvSpPr>
          <p:spPr bwMode="auto">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3" name="Freeform 271">
              <a:extLst>
                <a:ext uri="{FF2B5EF4-FFF2-40B4-BE49-F238E27FC236}">
                  <a16:creationId xmlns="" xmlns:a14="http://schemas.microsoft.com/office/drawing/2010/main" xmlns:p14="http://schemas.microsoft.com/office/powerpoint/2010/main" xmlns:a16="http://schemas.microsoft.com/office/drawing/2014/main" id="{54998EB1-9040-4882-B32C-1D56996276D4}"/>
                </a:ext>
              </a:extLst>
            </p:cNvPr>
            <p:cNvSpPr>
              <a:spLocks/>
            </p:cNvSpPr>
            <p:nvPr/>
          </p:nvSpPr>
          <p:spPr bwMode="auto">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4" name="Freeform 272">
              <a:extLst>
                <a:ext uri="{FF2B5EF4-FFF2-40B4-BE49-F238E27FC236}">
                  <a16:creationId xmlns="" xmlns:a14="http://schemas.microsoft.com/office/drawing/2010/main" xmlns:p14="http://schemas.microsoft.com/office/powerpoint/2010/main" xmlns:a16="http://schemas.microsoft.com/office/drawing/2014/main" id="{468B4726-24BA-4793-81E7-F5D2283A4634}"/>
                </a:ext>
              </a:extLst>
            </p:cNvPr>
            <p:cNvSpPr>
              <a:spLocks/>
            </p:cNvSpPr>
            <p:nvPr/>
          </p:nvSpPr>
          <p:spPr bwMode="auto">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5" name="Freeform 273">
              <a:extLst>
                <a:ext uri="{FF2B5EF4-FFF2-40B4-BE49-F238E27FC236}">
                  <a16:creationId xmlns="" xmlns:a14="http://schemas.microsoft.com/office/drawing/2010/main" xmlns:p14="http://schemas.microsoft.com/office/powerpoint/2010/main" xmlns:a16="http://schemas.microsoft.com/office/drawing/2014/main" id="{E5DF0713-7658-48ED-9E28-B15F10889BB7}"/>
                </a:ext>
              </a:extLst>
            </p:cNvPr>
            <p:cNvSpPr>
              <a:spLocks/>
            </p:cNvSpPr>
            <p:nvPr/>
          </p:nvSpPr>
          <p:spPr bwMode="auto">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6" name="Freeform 274">
              <a:extLst>
                <a:ext uri="{FF2B5EF4-FFF2-40B4-BE49-F238E27FC236}">
                  <a16:creationId xmlns="" xmlns:a14="http://schemas.microsoft.com/office/drawing/2010/main" xmlns:p14="http://schemas.microsoft.com/office/powerpoint/2010/main" xmlns:a16="http://schemas.microsoft.com/office/drawing/2014/main" id="{50238DAC-5E3F-47D2-A748-2A8B580F9828}"/>
                </a:ext>
              </a:extLst>
            </p:cNvPr>
            <p:cNvSpPr>
              <a:spLocks/>
            </p:cNvSpPr>
            <p:nvPr/>
          </p:nvSpPr>
          <p:spPr bwMode="auto">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7" name="Freeform 275">
              <a:extLst>
                <a:ext uri="{FF2B5EF4-FFF2-40B4-BE49-F238E27FC236}">
                  <a16:creationId xmlns="" xmlns:a14="http://schemas.microsoft.com/office/drawing/2010/main" xmlns:p14="http://schemas.microsoft.com/office/powerpoint/2010/main" xmlns:a16="http://schemas.microsoft.com/office/drawing/2014/main" id="{16BFD20C-2D1B-4016-978C-5360046274BE}"/>
                </a:ext>
              </a:extLst>
            </p:cNvPr>
            <p:cNvSpPr>
              <a:spLocks/>
            </p:cNvSpPr>
            <p:nvPr/>
          </p:nvSpPr>
          <p:spPr bwMode="auto">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8" name="Freeform 276">
              <a:extLst>
                <a:ext uri="{FF2B5EF4-FFF2-40B4-BE49-F238E27FC236}">
                  <a16:creationId xmlns="" xmlns:a14="http://schemas.microsoft.com/office/drawing/2010/main" xmlns:p14="http://schemas.microsoft.com/office/powerpoint/2010/main" xmlns:a16="http://schemas.microsoft.com/office/drawing/2014/main" id="{BE657196-740F-4111-8BC0-631D3D74033B}"/>
                </a:ext>
              </a:extLst>
            </p:cNvPr>
            <p:cNvSpPr>
              <a:spLocks/>
            </p:cNvSpPr>
            <p:nvPr/>
          </p:nvSpPr>
          <p:spPr bwMode="auto">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89" name="Freeform 277">
              <a:extLst>
                <a:ext uri="{FF2B5EF4-FFF2-40B4-BE49-F238E27FC236}">
                  <a16:creationId xmlns="" xmlns:a14="http://schemas.microsoft.com/office/drawing/2010/main" xmlns:p14="http://schemas.microsoft.com/office/powerpoint/2010/main" xmlns:a16="http://schemas.microsoft.com/office/drawing/2014/main" id="{7EBBD162-43F3-40C6-B764-DE1C91074F0A}"/>
                </a:ext>
              </a:extLst>
            </p:cNvPr>
            <p:cNvSpPr>
              <a:spLocks/>
            </p:cNvSpPr>
            <p:nvPr/>
          </p:nvSpPr>
          <p:spPr bwMode="auto">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0" name="Freeform 278">
              <a:extLst>
                <a:ext uri="{FF2B5EF4-FFF2-40B4-BE49-F238E27FC236}">
                  <a16:creationId xmlns="" xmlns:a14="http://schemas.microsoft.com/office/drawing/2010/main" xmlns:p14="http://schemas.microsoft.com/office/powerpoint/2010/main" xmlns:a16="http://schemas.microsoft.com/office/drawing/2014/main" id="{AD9B109D-4279-4C11-AE51-246B5863BA6F}"/>
                </a:ext>
              </a:extLst>
            </p:cNvPr>
            <p:cNvSpPr>
              <a:spLocks/>
            </p:cNvSpPr>
            <p:nvPr/>
          </p:nvSpPr>
          <p:spPr bwMode="auto">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1" name="Freeform 279">
              <a:extLst>
                <a:ext uri="{FF2B5EF4-FFF2-40B4-BE49-F238E27FC236}">
                  <a16:creationId xmlns="" xmlns:a14="http://schemas.microsoft.com/office/drawing/2010/main" xmlns:p14="http://schemas.microsoft.com/office/powerpoint/2010/main" xmlns:a16="http://schemas.microsoft.com/office/drawing/2014/main" id="{D5EFA886-3E61-42F6-A488-2AFC1E483BB9}"/>
                </a:ext>
              </a:extLst>
            </p:cNvPr>
            <p:cNvSpPr>
              <a:spLocks/>
            </p:cNvSpPr>
            <p:nvPr/>
          </p:nvSpPr>
          <p:spPr bwMode="auto">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2" name="Freeform 280">
              <a:extLst>
                <a:ext uri="{FF2B5EF4-FFF2-40B4-BE49-F238E27FC236}">
                  <a16:creationId xmlns="" xmlns:a14="http://schemas.microsoft.com/office/drawing/2010/main" xmlns:p14="http://schemas.microsoft.com/office/powerpoint/2010/main" xmlns:a16="http://schemas.microsoft.com/office/drawing/2014/main" id="{0071BCD9-96A4-401A-AFDC-30DE8AA79171}"/>
                </a:ext>
              </a:extLst>
            </p:cNvPr>
            <p:cNvSpPr>
              <a:spLocks/>
            </p:cNvSpPr>
            <p:nvPr/>
          </p:nvSpPr>
          <p:spPr bwMode="auto">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3" name="Freeform 281">
              <a:extLst>
                <a:ext uri="{FF2B5EF4-FFF2-40B4-BE49-F238E27FC236}">
                  <a16:creationId xmlns="" xmlns:a14="http://schemas.microsoft.com/office/drawing/2010/main" xmlns:p14="http://schemas.microsoft.com/office/powerpoint/2010/main" xmlns:a16="http://schemas.microsoft.com/office/drawing/2014/main" id="{CDA16E86-398A-434D-8375-C7685EC0A675}"/>
                </a:ext>
              </a:extLst>
            </p:cNvPr>
            <p:cNvSpPr>
              <a:spLocks/>
            </p:cNvSpPr>
            <p:nvPr/>
          </p:nvSpPr>
          <p:spPr bwMode="auto">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4" name="Freeform 282">
              <a:extLst>
                <a:ext uri="{FF2B5EF4-FFF2-40B4-BE49-F238E27FC236}">
                  <a16:creationId xmlns="" xmlns:a14="http://schemas.microsoft.com/office/drawing/2010/main" xmlns:p14="http://schemas.microsoft.com/office/powerpoint/2010/main" xmlns:a16="http://schemas.microsoft.com/office/drawing/2014/main" id="{25499C33-4DE1-44E1-BA86-83CF2FC1B169}"/>
                </a:ext>
              </a:extLst>
            </p:cNvPr>
            <p:cNvSpPr>
              <a:spLocks/>
            </p:cNvSpPr>
            <p:nvPr/>
          </p:nvSpPr>
          <p:spPr bwMode="auto">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5" name="Freeform 283">
              <a:extLst>
                <a:ext uri="{FF2B5EF4-FFF2-40B4-BE49-F238E27FC236}">
                  <a16:creationId xmlns="" xmlns:a14="http://schemas.microsoft.com/office/drawing/2010/main" xmlns:p14="http://schemas.microsoft.com/office/powerpoint/2010/main" xmlns:a16="http://schemas.microsoft.com/office/drawing/2014/main" id="{B10C612D-C119-4586-98BF-26E7E5FD0D09}"/>
                </a:ext>
              </a:extLst>
            </p:cNvPr>
            <p:cNvSpPr>
              <a:spLocks/>
            </p:cNvSpPr>
            <p:nvPr/>
          </p:nvSpPr>
          <p:spPr bwMode="auto">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6" name="Freeform 284">
              <a:extLst>
                <a:ext uri="{FF2B5EF4-FFF2-40B4-BE49-F238E27FC236}">
                  <a16:creationId xmlns="" xmlns:a14="http://schemas.microsoft.com/office/drawing/2010/main" xmlns:p14="http://schemas.microsoft.com/office/powerpoint/2010/main" xmlns:a16="http://schemas.microsoft.com/office/drawing/2014/main" id="{7BA1D04B-D6B5-402C-B276-DE0CCB1E188C}"/>
                </a:ext>
              </a:extLst>
            </p:cNvPr>
            <p:cNvSpPr>
              <a:spLocks/>
            </p:cNvSpPr>
            <p:nvPr/>
          </p:nvSpPr>
          <p:spPr bwMode="auto">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7" name="Freeform 285">
              <a:extLst>
                <a:ext uri="{FF2B5EF4-FFF2-40B4-BE49-F238E27FC236}">
                  <a16:creationId xmlns="" xmlns:a14="http://schemas.microsoft.com/office/drawing/2010/main" xmlns:p14="http://schemas.microsoft.com/office/powerpoint/2010/main" xmlns:a16="http://schemas.microsoft.com/office/drawing/2014/main" id="{553D5FC8-EDA1-4144-9333-412CC8197618}"/>
                </a:ext>
              </a:extLst>
            </p:cNvPr>
            <p:cNvSpPr>
              <a:spLocks/>
            </p:cNvSpPr>
            <p:nvPr/>
          </p:nvSpPr>
          <p:spPr bwMode="auto">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8" name="Freeform 286">
              <a:extLst>
                <a:ext uri="{FF2B5EF4-FFF2-40B4-BE49-F238E27FC236}">
                  <a16:creationId xmlns="" xmlns:a14="http://schemas.microsoft.com/office/drawing/2010/main" xmlns:p14="http://schemas.microsoft.com/office/powerpoint/2010/main" xmlns:a16="http://schemas.microsoft.com/office/drawing/2014/main" id="{84058828-7962-4AD9-989A-4383B7E68490}"/>
                </a:ext>
              </a:extLst>
            </p:cNvPr>
            <p:cNvSpPr>
              <a:spLocks/>
            </p:cNvSpPr>
            <p:nvPr/>
          </p:nvSpPr>
          <p:spPr bwMode="auto">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99" name="Freeform 287">
              <a:extLst>
                <a:ext uri="{FF2B5EF4-FFF2-40B4-BE49-F238E27FC236}">
                  <a16:creationId xmlns="" xmlns:a14="http://schemas.microsoft.com/office/drawing/2010/main" xmlns:p14="http://schemas.microsoft.com/office/powerpoint/2010/main" xmlns:a16="http://schemas.microsoft.com/office/drawing/2014/main" id="{C9961F2C-57E2-4B7F-B033-943C367BD4B2}"/>
                </a:ext>
              </a:extLst>
            </p:cNvPr>
            <p:cNvSpPr>
              <a:spLocks/>
            </p:cNvSpPr>
            <p:nvPr/>
          </p:nvSpPr>
          <p:spPr bwMode="auto">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0" name="Freeform 288">
              <a:extLst>
                <a:ext uri="{FF2B5EF4-FFF2-40B4-BE49-F238E27FC236}">
                  <a16:creationId xmlns="" xmlns:a14="http://schemas.microsoft.com/office/drawing/2010/main" xmlns:p14="http://schemas.microsoft.com/office/powerpoint/2010/main" xmlns:a16="http://schemas.microsoft.com/office/drawing/2014/main" id="{DB13460E-CDDE-458E-8FAC-F3B08C25F37B}"/>
                </a:ext>
              </a:extLst>
            </p:cNvPr>
            <p:cNvSpPr>
              <a:spLocks/>
            </p:cNvSpPr>
            <p:nvPr/>
          </p:nvSpPr>
          <p:spPr bwMode="auto">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1" name="Freeform 289">
              <a:extLst>
                <a:ext uri="{FF2B5EF4-FFF2-40B4-BE49-F238E27FC236}">
                  <a16:creationId xmlns="" xmlns:a14="http://schemas.microsoft.com/office/drawing/2010/main" xmlns:p14="http://schemas.microsoft.com/office/powerpoint/2010/main" xmlns:a16="http://schemas.microsoft.com/office/drawing/2014/main" id="{8ECF5109-4D13-4735-B0C9-522B2E33152B}"/>
                </a:ext>
              </a:extLst>
            </p:cNvPr>
            <p:cNvSpPr>
              <a:spLocks/>
            </p:cNvSpPr>
            <p:nvPr/>
          </p:nvSpPr>
          <p:spPr bwMode="auto">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2" name="Freeform 290">
              <a:extLst>
                <a:ext uri="{FF2B5EF4-FFF2-40B4-BE49-F238E27FC236}">
                  <a16:creationId xmlns="" xmlns:a14="http://schemas.microsoft.com/office/drawing/2010/main" xmlns:p14="http://schemas.microsoft.com/office/powerpoint/2010/main" xmlns:a16="http://schemas.microsoft.com/office/drawing/2014/main" id="{165D5A91-960A-4FED-BA68-D3AFE34A5D53}"/>
                </a:ext>
              </a:extLst>
            </p:cNvPr>
            <p:cNvSpPr>
              <a:spLocks/>
            </p:cNvSpPr>
            <p:nvPr/>
          </p:nvSpPr>
          <p:spPr bwMode="auto">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3" name="Freeform 291">
              <a:extLst>
                <a:ext uri="{FF2B5EF4-FFF2-40B4-BE49-F238E27FC236}">
                  <a16:creationId xmlns="" xmlns:a14="http://schemas.microsoft.com/office/drawing/2010/main" xmlns:p14="http://schemas.microsoft.com/office/powerpoint/2010/main" xmlns:a16="http://schemas.microsoft.com/office/drawing/2014/main" id="{6DAD740F-0EC3-46DE-88EE-4726C2B87379}"/>
                </a:ext>
              </a:extLst>
            </p:cNvPr>
            <p:cNvSpPr>
              <a:spLocks/>
            </p:cNvSpPr>
            <p:nvPr/>
          </p:nvSpPr>
          <p:spPr bwMode="auto">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4" name="Freeform 292">
              <a:extLst>
                <a:ext uri="{FF2B5EF4-FFF2-40B4-BE49-F238E27FC236}">
                  <a16:creationId xmlns="" xmlns:a14="http://schemas.microsoft.com/office/drawing/2010/main" xmlns:p14="http://schemas.microsoft.com/office/powerpoint/2010/main" xmlns:a16="http://schemas.microsoft.com/office/drawing/2014/main" id="{73D5BB09-A66A-40BB-A067-9100E730CC70}"/>
                </a:ext>
              </a:extLst>
            </p:cNvPr>
            <p:cNvSpPr>
              <a:spLocks/>
            </p:cNvSpPr>
            <p:nvPr/>
          </p:nvSpPr>
          <p:spPr bwMode="auto">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5" name="Freeform 293">
              <a:extLst>
                <a:ext uri="{FF2B5EF4-FFF2-40B4-BE49-F238E27FC236}">
                  <a16:creationId xmlns="" xmlns:a14="http://schemas.microsoft.com/office/drawing/2010/main" xmlns:p14="http://schemas.microsoft.com/office/powerpoint/2010/main" xmlns:a16="http://schemas.microsoft.com/office/drawing/2014/main" id="{FB2A80AB-D3F3-4D21-B66A-ACBCFC1DE1F1}"/>
                </a:ext>
              </a:extLst>
            </p:cNvPr>
            <p:cNvSpPr>
              <a:spLocks/>
            </p:cNvSpPr>
            <p:nvPr/>
          </p:nvSpPr>
          <p:spPr bwMode="auto">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6" name="Freeform 294">
              <a:extLst>
                <a:ext uri="{FF2B5EF4-FFF2-40B4-BE49-F238E27FC236}">
                  <a16:creationId xmlns="" xmlns:a14="http://schemas.microsoft.com/office/drawing/2010/main" xmlns:p14="http://schemas.microsoft.com/office/powerpoint/2010/main" xmlns:a16="http://schemas.microsoft.com/office/drawing/2014/main" id="{A72F41EE-BCC7-460C-9708-6AC72F41AA2E}"/>
                </a:ext>
              </a:extLst>
            </p:cNvPr>
            <p:cNvSpPr>
              <a:spLocks/>
            </p:cNvSpPr>
            <p:nvPr/>
          </p:nvSpPr>
          <p:spPr bwMode="auto">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7" name="Freeform 295">
              <a:extLst>
                <a:ext uri="{FF2B5EF4-FFF2-40B4-BE49-F238E27FC236}">
                  <a16:creationId xmlns="" xmlns:a14="http://schemas.microsoft.com/office/drawing/2010/main" xmlns:p14="http://schemas.microsoft.com/office/powerpoint/2010/main" xmlns:a16="http://schemas.microsoft.com/office/drawing/2014/main" id="{DD09A1BD-A19C-40BB-B874-326B87D12FDF}"/>
                </a:ext>
              </a:extLst>
            </p:cNvPr>
            <p:cNvSpPr>
              <a:spLocks/>
            </p:cNvSpPr>
            <p:nvPr/>
          </p:nvSpPr>
          <p:spPr bwMode="auto">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8" name="Freeform 296">
              <a:extLst>
                <a:ext uri="{FF2B5EF4-FFF2-40B4-BE49-F238E27FC236}">
                  <a16:creationId xmlns="" xmlns:a14="http://schemas.microsoft.com/office/drawing/2010/main" xmlns:p14="http://schemas.microsoft.com/office/powerpoint/2010/main" xmlns:a16="http://schemas.microsoft.com/office/drawing/2014/main" id="{55005EED-3681-4B10-9E2C-F97D8A3390C0}"/>
                </a:ext>
              </a:extLst>
            </p:cNvPr>
            <p:cNvSpPr>
              <a:spLocks/>
            </p:cNvSpPr>
            <p:nvPr/>
          </p:nvSpPr>
          <p:spPr bwMode="auto">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09" name="Freeform 297">
              <a:extLst>
                <a:ext uri="{FF2B5EF4-FFF2-40B4-BE49-F238E27FC236}">
                  <a16:creationId xmlns="" xmlns:a14="http://schemas.microsoft.com/office/drawing/2010/main" xmlns:p14="http://schemas.microsoft.com/office/powerpoint/2010/main" xmlns:a16="http://schemas.microsoft.com/office/drawing/2014/main" id="{46297BED-3F96-4D7B-A6E4-5EE43818C071}"/>
                </a:ext>
              </a:extLst>
            </p:cNvPr>
            <p:cNvSpPr>
              <a:spLocks/>
            </p:cNvSpPr>
            <p:nvPr/>
          </p:nvSpPr>
          <p:spPr bwMode="auto">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0" name="Freeform 298">
              <a:extLst>
                <a:ext uri="{FF2B5EF4-FFF2-40B4-BE49-F238E27FC236}">
                  <a16:creationId xmlns="" xmlns:a14="http://schemas.microsoft.com/office/drawing/2010/main" xmlns:p14="http://schemas.microsoft.com/office/powerpoint/2010/main" xmlns:a16="http://schemas.microsoft.com/office/drawing/2014/main" id="{B597DC22-2188-4AD6-AF5D-0A353BF647CB}"/>
                </a:ext>
              </a:extLst>
            </p:cNvPr>
            <p:cNvSpPr>
              <a:spLocks/>
            </p:cNvSpPr>
            <p:nvPr/>
          </p:nvSpPr>
          <p:spPr bwMode="auto">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1" name="Freeform 299">
              <a:extLst>
                <a:ext uri="{FF2B5EF4-FFF2-40B4-BE49-F238E27FC236}">
                  <a16:creationId xmlns="" xmlns:a14="http://schemas.microsoft.com/office/drawing/2010/main" xmlns:p14="http://schemas.microsoft.com/office/powerpoint/2010/main" xmlns:a16="http://schemas.microsoft.com/office/drawing/2014/main" id="{1953AAEE-608A-490A-B655-3BB6CDA394C9}"/>
                </a:ext>
              </a:extLst>
            </p:cNvPr>
            <p:cNvSpPr>
              <a:spLocks/>
            </p:cNvSpPr>
            <p:nvPr/>
          </p:nvSpPr>
          <p:spPr bwMode="auto">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2" name="Freeform 300">
              <a:extLst>
                <a:ext uri="{FF2B5EF4-FFF2-40B4-BE49-F238E27FC236}">
                  <a16:creationId xmlns="" xmlns:a14="http://schemas.microsoft.com/office/drawing/2010/main" xmlns:p14="http://schemas.microsoft.com/office/powerpoint/2010/main" xmlns:a16="http://schemas.microsoft.com/office/drawing/2014/main" id="{53803D84-7A90-492C-A7FE-5A94BBC78D94}"/>
                </a:ext>
              </a:extLst>
            </p:cNvPr>
            <p:cNvSpPr>
              <a:spLocks/>
            </p:cNvSpPr>
            <p:nvPr/>
          </p:nvSpPr>
          <p:spPr bwMode="auto">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3" name="Freeform 301">
              <a:extLst>
                <a:ext uri="{FF2B5EF4-FFF2-40B4-BE49-F238E27FC236}">
                  <a16:creationId xmlns="" xmlns:a14="http://schemas.microsoft.com/office/drawing/2010/main" xmlns:p14="http://schemas.microsoft.com/office/powerpoint/2010/main" xmlns:a16="http://schemas.microsoft.com/office/drawing/2014/main" id="{8C578769-1231-4326-AA0E-E02049E56AE1}"/>
                </a:ext>
              </a:extLst>
            </p:cNvPr>
            <p:cNvSpPr>
              <a:spLocks/>
            </p:cNvSpPr>
            <p:nvPr/>
          </p:nvSpPr>
          <p:spPr bwMode="auto">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4" name="Freeform 302">
              <a:extLst>
                <a:ext uri="{FF2B5EF4-FFF2-40B4-BE49-F238E27FC236}">
                  <a16:creationId xmlns="" xmlns:a14="http://schemas.microsoft.com/office/drawing/2010/main" xmlns:p14="http://schemas.microsoft.com/office/powerpoint/2010/main" xmlns:a16="http://schemas.microsoft.com/office/drawing/2014/main" id="{1304E667-00CD-4978-A1C4-4E3CCED8332E}"/>
                </a:ext>
              </a:extLst>
            </p:cNvPr>
            <p:cNvSpPr>
              <a:spLocks/>
            </p:cNvSpPr>
            <p:nvPr/>
          </p:nvSpPr>
          <p:spPr bwMode="auto">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5" name="Freeform 303">
              <a:extLst>
                <a:ext uri="{FF2B5EF4-FFF2-40B4-BE49-F238E27FC236}">
                  <a16:creationId xmlns="" xmlns:a14="http://schemas.microsoft.com/office/drawing/2010/main" xmlns:p14="http://schemas.microsoft.com/office/powerpoint/2010/main" xmlns:a16="http://schemas.microsoft.com/office/drawing/2014/main" id="{B04E8FA6-44D3-466B-BA9B-C6A5A9FDD02A}"/>
                </a:ext>
              </a:extLst>
            </p:cNvPr>
            <p:cNvSpPr>
              <a:spLocks/>
            </p:cNvSpPr>
            <p:nvPr/>
          </p:nvSpPr>
          <p:spPr bwMode="auto">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6" name="Freeform 304">
              <a:extLst>
                <a:ext uri="{FF2B5EF4-FFF2-40B4-BE49-F238E27FC236}">
                  <a16:creationId xmlns="" xmlns:a14="http://schemas.microsoft.com/office/drawing/2010/main" xmlns:p14="http://schemas.microsoft.com/office/powerpoint/2010/main" xmlns:a16="http://schemas.microsoft.com/office/drawing/2014/main" id="{F83321C5-2641-4E79-BBAC-EF4362EF174D}"/>
                </a:ext>
              </a:extLst>
            </p:cNvPr>
            <p:cNvSpPr>
              <a:spLocks/>
            </p:cNvSpPr>
            <p:nvPr/>
          </p:nvSpPr>
          <p:spPr bwMode="auto">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7" name="Freeform 305">
              <a:extLst>
                <a:ext uri="{FF2B5EF4-FFF2-40B4-BE49-F238E27FC236}">
                  <a16:creationId xmlns="" xmlns:a14="http://schemas.microsoft.com/office/drawing/2010/main" xmlns:p14="http://schemas.microsoft.com/office/powerpoint/2010/main" xmlns:a16="http://schemas.microsoft.com/office/drawing/2014/main" id="{8DCE89F9-5D42-4F00-BF1A-A6EB2CFBF363}"/>
                </a:ext>
              </a:extLst>
            </p:cNvPr>
            <p:cNvSpPr>
              <a:spLocks/>
            </p:cNvSpPr>
            <p:nvPr/>
          </p:nvSpPr>
          <p:spPr bwMode="auto">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8" name="Freeform 306">
              <a:extLst>
                <a:ext uri="{FF2B5EF4-FFF2-40B4-BE49-F238E27FC236}">
                  <a16:creationId xmlns="" xmlns:a14="http://schemas.microsoft.com/office/drawing/2010/main" xmlns:p14="http://schemas.microsoft.com/office/powerpoint/2010/main" xmlns:a16="http://schemas.microsoft.com/office/drawing/2014/main" id="{9A03BBD4-F172-4D07-9358-D611CBB66011}"/>
                </a:ext>
              </a:extLst>
            </p:cNvPr>
            <p:cNvSpPr>
              <a:spLocks/>
            </p:cNvSpPr>
            <p:nvPr/>
          </p:nvSpPr>
          <p:spPr bwMode="auto">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19" name="Freeform 307">
              <a:extLst>
                <a:ext uri="{FF2B5EF4-FFF2-40B4-BE49-F238E27FC236}">
                  <a16:creationId xmlns="" xmlns:a14="http://schemas.microsoft.com/office/drawing/2010/main" xmlns:p14="http://schemas.microsoft.com/office/powerpoint/2010/main" xmlns:a16="http://schemas.microsoft.com/office/drawing/2014/main" id="{3322A69B-497D-4658-85BA-E860BFCDF469}"/>
                </a:ext>
              </a:extLst>
            </p:cNvPr>
            <p:cNvSpPr>
              <a:spLocks/>
            </p:cNvSpPr>
            <p:nvPr/>
          </p:nvSpPr>
          <p:spPr bwMode="auto">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0" name="Freeform 308">
              <a:extLst>
                <a:ext uri="{FF2B5EF4-FFF2-40B4-BE49-F238E27FC236}">
                  <a16:creationId xmlns="" xmlns:a14="http://schemas.microsoft.com/office/drawing/2010/main" xmlns:p14="http://schemas.microsoft.com/office/powerpoint/2010/main" xmlns:a16="http://schemas.microsoft.com/office/drawing/2014/main" id="{BFD005FB-0040-40AF-AB52-FF73441551FA}"/>
                </a:ext>
              </a:extLst>
            </p:cNvPr>
            <p:cNvSpPr>
              <a:spLocks/>
            </p:cNvSpPr>
            <p:nvPr/>
          </p:nvSpPr>
          <p:spPr bwMode="auto">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1" name="Freeform 309">
              <a:extLst>
                <a:ext uri="{FF2B5EF4-FFF2-40B4-BE49-F238E27FC236}">
                  <a16:creationId xmlns="" xmlns:a14="http://schemas.microsoft.com/office/drawing/2010/main" xmlns:p14="http://schemas.microsoft.com/office/powerpoint/2010/main" xmlns:a16="http://schemas.microsoft.com/office/drawing/2014/main" id="{0D0091C4-51C0-4D93-AB69-94C70F11CBC9}"/>
                </a:ext>
              </a:extLst>
            </p:cNvPr>
            <p:cNvSpPr>
              <a:spLocks/>
            </p:cNvSpPr>
            <p:nvPr/>
          </p:nvSpPr>
          <p:spPr bwMode="auto">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2" name="Freeform 310">
              <a:extLst>
                <a:ext uri="{FF2B5EF4-FFF2-40B4-BE49-F238E27FC236}">
                  <a16:creationId xmlns="" xmlns:a14="http://schemas.microsoft.com/office/drawing/2010/main" xmlns:p14="http://schemas.microsoft.com/office/powerpoint/2010/main" xmlns:a16="http://schemas.microsoft.com/office/drawing/2014/main" id="{15490446-1046-4BFD-B237-B0F726AA1131}"/>
                </a:ext>
              </a:extLst>
            </p:cNvPr>
            <p:cNvSpPr>
              <a:spLocks/>
            </p:cNvSpPr>
            <p:nvPr/>
          </p:nvSpPr>
          <p:spPr bwMode="auto">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3" name="Freeform 311">
              <a:extLst>
                <a:ext uri="{FF2B5EF4-FFF2-40B4-BE49-F238E27FC236}">
                  <a16:creationId xmlns="" xmlns:a14="http://schemas.microsoft.com/office/drawing/2010/main" xmlns:p14="http://schemas.microsoft.com/office/powerpoint/2010/main" xmlns:a16="http://schemas.microsoft.com/office/drawing/2014/main" id="{41BBB5F9-B579-4803-807D-F908B6A1A50A}"/>
                </a:ext>
              </a:extLst>
            </p:cNvPr>
            <p:cNvSpPr>
              <a:spLocks/>
            </p:cNvSpPr>
            <p:nvPr/>
          </p:nvSpPr>
          <p:spPr bwMode="auto">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4" name="Freeform 312">
              <a:extLst>
                <a:ext uri="{FF2B5EF4-FFF2-40B4-BE49-F238E27FC236}">
                  <a16:creationId xmlns="" xmlns:a14="http://schemas.microsoft.com/office/drawing/2010/main" xmlns:p14="http://schemas.microsoft.com/office/powerpoint/2010/main" xmlns:a16="http://schemas.microsoft.com/office/drawing/2014/main" id="{523957DB-6199-4F76-9017-D6AEA71A4845}"/>
                </a:ext>
              </a:extLst>
            </p:cNvPr>
            <p:cNvSpPr>
              <a:spLocks/>
            </p:cNvSpPr>
            <p:nvPr/>
          </p:nvSpPr>
          <p:spPr bwMode="auto">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sp>
          <p:nvSpPr>
            <p:cNvPr id="125" name="Freeform 313">
              <a:extLst>
                <a:ext uri="{FF2B5EF4-FFF2-40B4-BE49-F238E27FC236}">
                  <a16:creationId xmlns="" xmlns:a14="http://schemas.microsoft.com/office/drawing/2010/main" xmlns:p14="http://schemas.microsoft.com/office/powerpoint/2010/main" xmlns:a16="http://schemas.microsoft.com/office/drawing/2014/main" id="{BD344963-B895-443F-9CEA-F3FC1BAE354D}"/>
                </a:ext>
              </a:extLst>
            </p:cNvPr>
            <p:cNvSpPr>
              <a:spLocks/>
            </p:cNvSpPr>
            <p:nvPr/>
          </p:nvSpPr>
          <p:spPr bwMode="auto">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marL="0" marR="0" lvl="0" indent="0" defTabSz="914400" eaLnBrk="1" fontAlgn="ctr" latinLnBrk="0" hangingPunct="1">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endParaRPr>
            </a:p>
          </p:txBody>
        </p:sp>
      </p:grpSp>
      <p:sp>
        <p:nvSpPr>
          <p:cNvPr id="34" name="Shape 1207" descr="Freeform 6">
            <a:extLst>
              <a:ext uri="{FF2B5EF4-FFF2-40B4-BE49-F238E27FC236}">
                <a16:creationId xmlns="" xmlns:a14="http://schemas.microsoft.com/office/drawing/2010/main" xmlns:p14="http://schemas.microsoft.com/office/powerpoint/2010/main" xmlns:a16="http://schemas.microsoft.com/office/drawing/2014/main" id="{DF9EF967-CB71-4920-AD93-AE8BDA402C07}"/>
              </a:ext>
            </a:extLst>
          </p:cNvPr>
          <p:cNvSpPr/>
          <p:nvPr/>
        </p:nvSpPr>
        <p:spPr>
          <a:xfrm flipH="1">
            <a:off x="862164" y="2243017"/>
            <a:ext cx="4503633" cy="1985447"/>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solidFill>
            <a:srgbClr val="F4FBFE"/>
          </a:solidFill>
          <a:ln w="28575">
            <a:solidFill>
              <a:srgbClr val="99DFF9"/>
            </a:solidFill>
            <a:miter lim="800000"/>
            <a:headEnd/>
            <a:tailEnd/>
          </a:ln>
        </p:spPr>
        <p:txBody>
          <a:bodyPr wrap="square">
            <a:noAutofit/>
          </a:bodyPr>
          <a:lstStyle/>
          <a:p>
            <a:pPr defTabSz="914240" eaLnBrk="0" fontAlgn="ctr" hangingPunct="0">
              <a:spcBef>
                <a:spcPct val="0"/>
              </a:spcBef>
              <a:spcAft>
                <a:spcPct val="0"/>
              </a:spcAft>
            </a:pPr>
            <a:endParaRPr lang="en-US" sz="300" dirty="0">
              <a:solidFill>
                <a:srgbClr val="C68C24"/>
              </a:solidFill>
            </a:endParaRPr>
          </a:p>
        </p:txBody>
      </p:sp>
      <p:sp>
        <p:nvSpPr>
          <p:cNvPr id="63" name="圆角矩形 62">
            <a:extLst>
              <a:ext uri="{FF2B5EF4-FFF2-40B4-BE49-F238E27FC236}">
                <a16:creationId xmlns="" xmlns:a14="http://schemas.microsoft.com/office/drawing/2010/main" xmlns:p14="http://schemas.microsoft.com/office/powerpoint/2010/main" xmlns:a16="http://schemas.microsoft.com/office/drawing/2014/main" id="{66350495-7E86-414B-A94C-7B4FE428404E}"/>
              </a:ext>
            </a:extLst>
          </p:cNvPr>
          <p:cNvSpPr/>
          <p:nvPr/>
        </p:nvSpPr>
        <p:spPr>
          <a:xfrm>
            <a:off x="796555" y="1837612"/>
            <a:ext cx="4722281" cy="287368"/>
          </a:xfrm>
          <a:prstGeom prst="roundRect">
            <a:avLst/>
          </a:prstGeom>
          <a:solidFill>
            <a:srgbClr val="F4FBFE"/>
          </a:solidFill>
          <a:ln w="63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noAutofit/>
          </a:bodyPr>
          <a:lstStyle/>
          <a:p>
            <a:pPr algn="ctr" fontAlgn="ctr"/>
            <a:r>
              <a:rPr lang="en-US" sz="1400" dirty="0">
                <a:solidFill>
                  <a:srgbClr val="EC7061"/>
                </a:solidFill>
              </a:rPr>
              <a:t>Service Intent/Strategy</a:t>
            </a:r>
          </a:p>
        </p:txBody>
      </p:sp>
      <p:grpSp>
        <p:nvGrpSpPr>
          <p:cNvPr id="36" name="组合 35">
            <a:extLst>
              <a:ext uri="{FF2B5EF4-FFF2-40B4-BE49-F238E27FC236}">
                <a16:creationId xmlns="" xmlns:a14="http://schemas.microsoft.com/office/drawing/2010/main" xmlns:p14="http://schemas.microsoft.com/office/powerpoint/2010/main" xmlns:a16="http://schemas.microsoft.com/office/drawing/2014/main" id="{BEDA7204-AC24-4AD5-91C5-578FD4174CEC}"/>
              </a:ext>
            </a:extLst>
          </p:cNvPr>
          <p:cNvGrpSpPr/>
          <p:nvPr/>
        </p:nvGrpSpPr>
        <p:grpSpPr>
          <a:xfrm>
            <a:off x="3551539" y="2195020"/>
            <a:ext cx="195627" cy="232021"/>
            <a:chOff x="4773690" y="2430955"/>
            <a:chExt cx="174265" cy="210277"/>
          </a:xfrm>
        </p:grpSpPr>
        <p:sp>
          <p:nvSpPr>
            <p:cNvPr id="59" name="燕尾形 58">
              <a:extLst>
                <a:ext uri="{FF2B5EF4-FFF2-40B4-BE49-F238E27FC236}">
                  <a16:creationId xmlns="" xmlns:a14="http://schemas.microsoft.com/office/drawing/2010/main" xmlns:p14="http://schemas.microsoft.com/office/powerpoint/2010/main" xmlns:a16="http://schemas.microsoft.com/office/drawing/2014/main" id="{FDADD4A7-27CF-4301-847C-B7E314EE563B}"/>
                </a:ext>
              </a:extLst>
            </p:cNvPr>
            <p:cNvSpPr/>
            <p:nvPr/>
          </p:nvSpPr>
          <p:spPr>
            <a:xfrm rot="5400000">
              <a:off x="4822059" y="2515336"/>
              <a:ext cx="77527" cy="174265"/>
            </a:xfrm>
            <a:prstGeom prst="chevron">
              <a:avLst>
                <a:gd name="adj" fmla="val 58799"/>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028" fontAlgn="ctr"/>
              <a:endParaRPr lang="en-US" altLang="zh-CN" dirty="0">
                <a:solidFill>
                  <a:prstClr val="black"/>
                </a:solidFill>
              </a:endParaRPr>
            </a:p>
          </p:txBody>
        </p:sp>
        <p:sp>
          <p:nvSpPr>
            <p:cNvPr id="60" name="燕尾形 59">
              <a:extLst>
                <a:ext uri="{FF2B5EF4-FFF2-40B4-BE49-F238E27FC236}">
                  <a16:creationId xmlns="" xmlns:a14="http://schemas.microsoft.com/office/drawing/2010/main" xmlns:p14="http://schemas.microsoft.com/office/powerpoint/2010/main" xmlns:a16="http://schemas.microsoft.com/office/drawing/2014/main" id="{A556C352-E66F-4FC1-869B-1B3C81B95E5D}"/>
                </a:ext>
              </a:extLst>
            </p:cNvPr>
            <p:cNvSpPr/>
            <p:nvPr/>
          </p:nvSpPr>
          <p:spPr>
            <a:xfrm rot="5400000">
              <a:off x="4822059" y="2451456"/>
              <a:ext cx="77527" cy="174265"/>
            </a:xfrm>
            <a:prstGeom prst="chevron">
              <a:avLst>
                <a:gd name="adj" fmla="val 58799"/>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028" fontAlgn="ctr"/>
              <a:endParaRPr lang="en-US" altLang="zh-CN" dirty="0">
                <a:solidFill>
                  <a:prstClr val="black"/>
                </a:solidFill>
              </a:endParaRPr>
            </a:p>
          </p:txBody>
        </p:sp>
        <p:sp>
          <p:nvSpPr>
            <p:cNvPr id="61" name="燕尾形 60">
              <a:extLst>
                <a:ext uri="{FF2B5EF4-FFF2-40B4-BE49-F238E27FC236}">
                  <a16:creationId xmlns="" xmlns:a14="http://schemas.microsoft.com/office/drawing/2010/main" xmlns:p14="http://schemas.microsoft.com/office/powerpoint/2010/main" xmlns:a16="http://schemas.microsoft.com/office/drawing/2014/main" id="{83CE03B8-B810-48ED-AC67-4BE63B3A5C4E}"/>
                </a:ext>
              </a:extLst>
            </p:cNvPr>
            <p:cNvSpPr/>
            <p:nvPr/>
          </p:nvSpPr>
          <p:spPr>
            <a:xfrm rot="5400000">
              <a:off x="4822059" y="2382586"/>
              <a:ext cx="77527" cy="174265"/>
            </a:xfrm>
            <a:prstGeom prst="chevron">
              <a:avLst>
                <a:gd name="adj" fmla="val 58799"/>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028" fontAlgn="ctr"/>
              <a:endParaRPr lang="en-US" altLang="zh-CN" dirty="0">
                <a:solidFill>
                  <a:prstClr val="black"/>
                </a:solidFill>
              </a:endParaRPr>
            </a:p>
          </p:txBody>
        </p:sp>
      </p:grpSp>
      <p:sp>
        <p:nvSpPr>
          <p:cNvPr id="37" name="文本框 36">
            <a:extLst>
              <a:ext uri="{FF2B5EF4-FFF2-40B4-BE49-F238E27FC236}">
                <a16:creationId xmlns="" xmlns:a14="http://schemas.microsoft.com/office/drawing/2010/main" xmlns:p14="http://schemas.microsoft.com/office/powerpoint/2010/main" xmlns:a16="http://schemas.microsoft.com/office/drawing/2014/main" id="{E881ECC5-2AA7-4B5A-A343-F151CD52631E}"/>
              </a:ext>
            </a:extLst>
          </p:cNvPr>
          <p:cNvSpPr txBox="1"/>
          <p:nvPr/>
        </p:nvSpPr>
        <p:spPr>
          <a:xfrm>
            <a:off x="3726956" y="2227192"/>
            <a:ext cx="2281226" cy="389553"/>
          </a:xfrm>
          <a:prstGeom prst="rect">
            <a:avLst/>
          </a:prstGeom>
          <a:noFill/>
        </p:spPr>
        <p:txBody>
          <a:bodyPr wrap="square" rtlCol="0">
            <a:noAutofit/>
          </a:bodyPr>
          <a:lstStyle/>
          <a:p>
            <a:pPr algn="ctr" fontAlgn="ctr"/>
            <a:r>
              <a:rPr lang="en-US" sz="1300" dirty="0">
                <a:solidFill>
                  <a:srgbClr val="EC7061"/>
                </a:solidFill>
              </a:rPr>
              <a:t>Simplification elements</a:t>
            </a:r>
          </a:p>
        </p:txBody>
      </p:sp>
      <p:pic>
        <p:nvPicPr>
          <p:cNvPr id="38" name="图片 37">
            <a:extLst>
              <a:ext uri="{FF2B5EF4-FFF2-40B4-BE49-F238E27FC236}">
                <a16:creationId xmlns="" xmlns:a14="http://schemas.microsoft.com/office/drawing/2010/main" xmlns:p14="http://schemas.microsoft.com/office/powerpoint/2010/main" xmlns:a16="http://schemas.microsoft.com/office/drawing/2014/main" id="{1C9E95E0-6415-4051-A76D-A0EEF93ED1B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66184" y="2537826"/>
            <a:ext cx="1570205" cy="292225"/>
          </a:xfrm>
          <a:prstGeom prst="rect">
            <a:avLst/>
          </a:prstGeom>
        </p:spPr>
      </p:pic>
      <p:sp>
        <p:nvSpPr>
          <p:cNvPr id="39" name="PA-文本框 372">
            <a:extLst>
              <a:ext uri="{FF2B5EF4-FFF2-40B4-BE49-F238E27FC236}">
                <a16:creationId xmlns="" xmlns:a14="http://schemas.microsoft.com/office/drawing/2010/main" xmlns:p14="http://schemas.microsoft.com/office/powerpoint/2010/main" xmlns:a16="http://schemas.microsoft.com/office/drawing/2014/main" id="{F70DE28F-5E0F-4E06-AC3A-F9C739F44EF7}"/>
              </a:ext>
            </a:extLst>
          </p:cNvPr>
          <p:cNvSpPr txBox="1"/>
          <p:nvPr>
            <p:custDataLst>
              <p:tags r:id="rId1"/>
            </p:custDataLst>
          </p:nvPr>
        </p:nvSpPr>
        <p:spPr>
          <a:xfrm>
            <a:off x="3675929" y="4651449"/>
            <a:ext cx="2691543" cy="346270"/>
          </a:xfrm>
          <a:prstGeom prst="rect">
            <a:avLst/>
          </a:prstGeom>
          <a:noFill/>
        </p:spPr>
        <p:txBody>
          <a:bodyPr wrap="square" rtlCol="0">
            <a:noAutofit/>
          </a:bodyPr>
          <a:lstStyle/>
          <a:p>
            <a:pPr algn="ctr" fontAlgn="ctr"/>
            <a:r>
              <a:rPr lang="en-US" sz="1200" b="1" dirty="0">
                <a:solidFill>
                  <a:srgbClr val="0070C0"/>
                </a:solidFill>
              </a:rPr>
              <a:t>Telemetry + ERSPAN</a:t>
            </a:r>
          </a:p>
          <a:p>
            <a:pPr algn="ctr" fontAlgn="ctr"/>
            <a:r>
              <a:rPr lang="en-US" sz="1200" b="1" dirty="0">
                <a:solidFill>
                  <a:srgbClr val="0070C0"/>
                </a:solidFill>
              </a:rPr>
              <a:t>NETCONF + SNMP</a:t>
            </a:r>
          </a:p>
        </p:txBody>
      </p:sp>
      <p:sp>
        <p:nvSpPr>
          <p:cNvPr id="40" name="矩形 39">
            <a:extLst>
              <a:ext uri="{FF2B5EF4-FFF2-40B4-BE49-F238E27FC236}">
                <a16:creationId xmlns="" xmlns:a14="http://schemas.microsoft.com/office/drawing/2010/main" xmlns:p14="http://schemas.microsoft.com/office/powerpoint/2010/main" xmlns:a16="http://schemas.microsoft.com/office/drawing/2014/main" id="{24136594-B5A8-4222-B85B-1A8347D9A168}"/>
              </a:ext>
            </a:extLst>
          </p:cNvPr>
          <p:cNvSpPr/>
          <p:nvPr/>
        </p:nvSpPr>
        <p:spPr>
          <a:xfrm>
            <a:off x="2020226" y="4211088"/>
            <a:ext cx="2132549" cy="42864"/>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p>
        </p:txBody>
      </p:sp>
      <p:pic>
        <p:nvPicPr>
          <p:cNvPr id="41" name="PA-图片 50">
            <a:extLst>
              <a:ext uri="{FF2B5EF4-FFF2-40B4-BE49-F238E27FC236}">
                <a16:creationId xmlns="" xmlns:a14="http://schemas.microsoft.com/office/drawing/2010/main" xmlns:p14="http://schemas.microsoft.com/office/powerpoint/2010/main" xmlns:a16="http://schemas.microsoft.com/office/drawing/2014/main" id="{D97B2D96-96B6-4C32-AA5F-D73E4F5DD20D}"/>
              </a:ext>
            </a:extLst>
          </p:cNvPr>
          <p:cNvPicPr>
            <a:picLocks noChangeAspect="1"/>
          </p:cNvPicPr>
          <p:nvPr>
            <p:custDataLst>
              <p:tags r:id="rId2"/>
            </p:custDataLst>
          </p:nvPr>
        </p:nvPicPr>
        <p:blipFill>
          <a:blip r:embed="rId14" cstate="print">
            <a:extLst>
              <a:ext uri="{28A0092B-C50C-407E-A947-70E740481C1C}">
                <a14:useLocalDpi xmlns:a14="http://schemas.microsoft.com/office/drawing/2010/main" val="0"/>
              </a:ext>
            </a:extLst>
          </a:blip>
          <a:stretch>
            <a:fillRect/>
          </a:stretch>
        </p:blipFill>
        <p:spPr>
          <a:xfrm rot="16200000">
            <a:off x="2365064" y="4235066"/>
            <a:ext cx="497412" cy="43825"/>
          </a:xfrm>
          <a:prstGeom prst="rect">
            <a:avLst/>
          </a:prstGeom>
        </p:spPr>
      </p:pic>
      <p:pic>
        <p:nvPicPr>
          <p:cNvPr id="42" name="PA-图片 51">
            <a:extLst>
              <a:ext uri="{FF2B5EF4-FFF2-40B4-BE49-F238E27FC236}">
                <a16:creationId xmlns="" xmlns:a14="http://schemas.microsoft.com/office/drawing/2010/main" xmlns:p14="http://schemas.microsoft.com/office/powerpoint/2010/main" xmlns:a16="http://schemas.microsoft.com/office/drawing/2014/main" id="{5ABE57D1-744C-441E-B5B4-F609EE39A6FE}"/>
              </a:ext>
            </a:extLst>
          </p:cNvPr>
          <p:cNvPicPr>
            <a:picLocks noChangeAspect="1"/>
          </p:cNvPicPr>
          <p:nvPr>
            <p:custDataLst>
              <p:tags r:id="rId3"/>
            </p:custDataLst>
          </p:nvPr>
        </p:nvPicPr>
        <p:blipFill>
          <a:blip r:embed="rId14" cstate="print">
            <a:extLst>
              <a:ext uri="{28A0092B-C50C-407E-A947-70E740481C1C}">
                <a14:useLocalDpi xmlns:a14="http://schemas.microsoft.com/office/drawing/2010/main" val="0"/>
              </a:ext>
            </a:extLst>
          </a:blip>
          <a:stretch>
            <a:fillRect/>
          </a:stretch>
        </p:blipFill>
        <p:spPr>
          <a:xfrm rot="16200000">
            <a:off x="2090604" y="4235066"/>
            <a:ext cx="497412" cy="43825"/>
          </a:xfrm>
          <a:prstGeom prst="rect">
            <a:avLst/>
          </a:prstGeom>
        </p:spPr>
      </p:pic>
      <p:pic>
        <p:nvPicPr>
          <p:cNvPr id="43" name="PA-图片 52">
            <a:extLst>
              <a:ext uri="{FF2B5EF4-FFF2-40B4-BE49-F238E27FC236}">
                <a16:creationId xmlns="" xmlns:a14="http://schemas.microsoft.com/office/drawing/2010/main" xmlns:p14="http://schemas.microsoft.com/office/powerpoint/2010/main" xmlns:a16="http://schemas.microsoft.com/office/drawing/2014/main" id="{0018A10A-95D1-4FF0-99AD-C3CF3743802B}"/>
              </a:ext>
            </a:extLst>
          </p:cNvPr>
          <p:cNvPicPr>
            <a:picLocks noChangeAspect="1"/>
          </p:cNvPicPr>
          <p:nvPr>
            <p:custDataLst>
              <p:tags r:id="rId4"/>
            </p:custDataLst>
          </p:nvPr>
        </p:nvPicPr>
        <p:blipFill>
          <a:blip r:embed="rId14" cstate="print">
            <a:extLst>
              <a:ext uri="{28A0092B-C50C-407E-A947-70E740481C1C}">
                <a14:useLocalDpi xmlns:a14="http://schemas.microsoft.com/office/drawing/2010/main" val="0"/>
              </a:ext>
            </a:extLst>
          </a:blip>
          <a:stretch>
            <a:fillRect/>
          </a:stretch>
        </p:blipFill>
        <p:spPr>
          <a:xfrm rot="16200000">
            <a:off x="2227834" y="4235066"/>
            <a:ext cx="497412" cy="43825"/>
          </a:xfrm>
          <a:prstGeom prst="rect">
            <a:avLst/>
          </a:prstGeom>
        </p:spPr>
      </p:pic>
      <p:pic>
        <p:nvPicPr>
          <p:cNvPr id="44" name="PA-图片 51">
            <a:extLst>
              <a:ext uri="{FF2B5EF4-FFF2-40B4-BE49-F238E27FC236}">
                <a16:creationId xmlns="" xmlns:a14="http://schemas.microsoft.com/office/drawing/2010/main" xmlns:p14="http://schemas.microsoft.com/office/powerpoint/2010/main" xmlns:a16="http://schemas.microsoft.com/office/drawing/2014/main" id="{B44536BA-DD53-4EF1-8FE5-2670CAD38DCA}"/>
              </a:ext>
            </a:extLst>
          </p:cNvPr>
          <p:cNvPicPr>
            <a:picLocks noChangeAspect="1"/>
          </p:cNvPicPr>
          <p:nvPr>
            <p:custDataLst>
              <p:tags r:id="rId5"/>
            </p:custDataLst>
          </p:nvPr>
        </p:nvPicPr>
        <p:blipFill>
          <a:blip r:embed="rId14" cstate="print">
            <a:extLst>
              <a:ext uri="{28A0092B-C50C-407E-A947-70E740481C1C}">
                <a14:useLocalDpi xmlns:a14="http://schemas.microsoft.com/office/drawing/2010/main" val="0"/>
              </a:ext>
            </a:extLst>
          </a:blip>
          <a:stretch>
            <a:fillRect/>
          </a:stretch>
        </p:blipFill>
        <p:spPr>
          <a:xfrm rot="16200000">
            <a:off x="2502294" y="4235066"/>
            <a:ext cx="497412" cy="43825"/>
          </a:xfrm>
          <a:prstGeom prst="rect">
            <a:avLst/>
          </a:prstGeom>
        </p:spPr>
      </p:pic>
      <p:pic>
        <p:nvPicPr>
          <p:cNvPr id="45" name="PA-图片 50">
            <a:extLst>
              <a:ext uri="{FF2B5EF4-FFF2-40B4-BE49-F238E27FC236}">
                <a16:creationId xmlns="" xmlns:a14="http://schemas.microsoft.com/office/drawing/2010/main" xmlns:p14="http://schemas.microsoft.com/office/powerpoint/2010/main" xmlns:a16="http://schemas.microsoft.com/office/drawing/2014/main" id="{7100D303-EF6E-47DB-A036-6A557FADF6F4}"/>
              </a:ext>
            </a:extLst>
          </p:cNvPr>
          <p:cNvPicPr>
            <a:picLocks noChangeAspect="1"/>
          </p:cNvPicPr>
          <p:nvPr>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rot="16200000">
            <a:off x="3495574" y="4235066"/>
            <a:ext cx="497412" cy="43825"/>
          </a:xfrm>
          <a:prstGeom prst="rect">
            <a:avLst/>
          </a:prstGeom>
        </p:spPr>
      </p:pic>
      <p:pic>
        <p:nvPicPr>
          <p:cNvPr id="46" name="PA-图片 51">
            <a:extLst>
              <a:ext uri="{FF2B5EF4-FFF2-40B4-BE49-F238E27FC236}">
                <a16:creationId xmlns="" xmlns:a14="http://schemas.microsoft.com/office/drawing/2010/main" xmlns:p14="http://schemas.microsoft.com/office/powerpoint/2010/main" xmlns:a16="http://schemas.microsoft.com/office/drawing/2014/main" id="{DD01FF2B-86F7-410D-8DE1-B4993C37BC7D}"/>
              </a:ext>
            </a:extLst>
          </p:cNvPr>
          <p:cNvPicPr>
            <a:picLocks noChangeAspect="1"/>
          </p:cNvPicPr>
          <p:nvPr>
            <p:custDataLst>
              <p:tags r:id="rId7"/>
            </p:custDataLst>
          </p:nvPr>
        </p:nvPicPr>
        <p:blipFill>
          <a:blip r:embed="rId14" cstate="print">
            <a:extLst>
              <a:ext uri="{28A0092B-C50C-407E-A947-70E740481C1C}">
                <a14:useLocalDpi xmlns:a14="http://schemas.microsoft.com/office/drawing/2010/main" val="0"/>
              </a:ext>
            </a:extLst>
          </a:blip>
          <a:stretch>
            <a:fillRect/>
          </a:stretch>
        </p:blipFill>
        <p:spPr>
          <a:xfrm rot="16200000">
            <a:off x="3221114" y="4235066"/>
            <a:ext cx="497412" cy="43825"/>
          </a:xfrm>
          <a:prstGeom prst="rect">
            <a:avLst/>
          </a:prstGeom>
        </p:spPr>
      </p:pic>
      <p:pic>
        <p:nvPicPr>
          <p:cNvPr id="47" name="PA-图片 52">
            <a:extLst>
              <a:ext uri="{FF2B5EF4-FFF2-40B4-BE49-F238E27FC236}">
                <a16:creationId xmlns="" xmlns:a14="http://schemas.microsoft.com/office/drawing/2010/main" xmlns:p14="http://schemas.microsoft.com/office/powerpoint/2010/main" xmlns:a16="http://schemas.microsoft.com/office/drawing/2014/main" id="{D4E8BD25-D6B3-4B4F-97A5-5926DD528131}"/>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tretch>
            <a:fillRect/>
          </a:stretch>
        </p:blipFill>
        <p:spPr>
          <a:xfrm rot="16200000">
            <a:off x="3358344" y="4235066"/>
            <a:ext cx="497412" cy="43825"/>
          </a:xfrm>
          <a:prstGeom prst="rect">
            <a:avLst/>
          </a:prstGeom>
        </p:spPr>
      </p:pic>
      <p:pic>
        <p:nvPicPr>
          <p:cNvPr id="48" name="PA-图片 51">
            <a:extLst>
              <a:ext uri="{FF2B5EF4-FFF2-40B4-BE49-F238E27FC236}">
                <a16:creationId xmlns="" xmlns:a14="http://schemas.microsoft.com/office/drawing/2010/main" xmlns:p14="http://schemas.microsoft.com/office/powerpoint/2010/main" xmlns:a16="http://schemas.microsoft.com/office/drawing/2014/main" id="{F1D4E3CA-AF47-44CD-9056-A41FCE404F03}"/>
              </a:ext>
            </a:extLst>
          </p:cNvPr>
          <p:cNvPicPr>
            <a:picLocks noChangeAspect="1"/>
          </p:cNvPicPr>
          <p:nvPr>
            <p:custDataLst>
              <p:tags r:id="rId9"/>
            </p:custDataLst>
          </p:nvPr>
        </p:nvPicPr>
        <p:blipFill>
          <a:blip r:embed="rId14" cstate="print">
            <a:extLst>
              <a:ext uri="{28A0092B-C50C-407E-A947-70E740481C1C}">
                <a14:useLocalDpi xmlns:a14="http://schemas.microsoft.com/office/drawing/2010/main" val="0"/>
              </a:ext>
            </a:extLst>
          </a:blip>
          <a:stretch>
            <a:fillRect/>
          </a:stretch>
        </p:blipFill>
        <p:spPr>
          <a:xfrm rot="16200000">
            <a:off x="3632803" y="4235066"/>
            <a:ext cx="497412" cy="43825"/>
          </a:xfrm>
          <a:prstGeom prst="rect">
            <a:avLst/>
          </a:prstGeom>
        </p:spPr>
      </p:pic>
      <p:pic>
        <p:nvPicPr>
          <p:cNvPr id="49" name="图片 48" descr="NB-IoT ">
            <a:extLst>
              <a:ext uri="{FF2B5EF4-FFF2-40B4-BE49-F238E27FC236}">
                <a16:creationId xmlns="" xmlns:a14="http://schemas.microsoft.com/office/drawing/2010/main" xmlns:p14="http://schemas.microsoft.com/office/powerpoint/2010/main" xmlns:a16="http://schemas.microsoft.com/office/drawing/2014/main" id="{72C34B8F-F527-4110-828B-A64877962F84}"/>
              </a:ext>
            </a:extLst>
          </p:cNvPr>
          <p:cNvPicPr>
            <a:picLocks noChangeAspect="1"/>
          </p:cNvPicPr>
          <p:nvPr/>
        </p:nvPicPr>
        <p:blipFill>
          <a:blip r:embed="rId15">
            <a:duotone>
              <a:prstClr val="black"/>
              <a:schemeClr val="accent2">
                <a:tint val="45000"/>
                <a:satMod val="400000"/>
              </a:schemeClr>
            </a:duotone>
          </a:blip>
          <a:stretch>
            <a:fillRect/>
          </a:stretch>
        </p:blipFill>
        <p:spPr>
          <a:xfrm>
            <a:off x="2573695" y="3107904"/>
            <a:ext cx="920229" cy="885747"/>
          </a:xfrm>
          <a:prstGeom prst="rect">
            <a:avLst/>
          </a:prstGeom>
        </p:spPr>
      </p:pic>
      <p:pic>
        <p:nvPicPr>
          <p:cNvPr id="50" name="图片 49" descr="形状 639">
            <a:extLst>
              <a:ext uri="{FF2B5EF4-FFF2-40B4-BE49-F238E27FC236}">
                <a16:creationId xmlns="" xmlns:a14="http://schemas.microsoft.com/office/drawing/2010/main" xmlns:p14="http://schemas.microsoft.com/office/powerpoint/2010/main" xmlns:a16="http://schemas.microsoft.com/office/drawing/2014/main" id="{0B3A28D3-3207-4D93-9D16-959E718AC303}"/>
              </a:ext>
            </a:extLst>
          </p:cNvPr>
          <p:cNvPicPr>
            <a:picLocks noChangeAspect="1"/>
          </p:cNvPicPr>
          <p:nvPr/>
        </p:nvPicPr>
        <p:blipFill>
          <a:blip r:embed="rId16"/>
          <a:stretch>
            <a:fillRect/>
          </a:stretch>
        </p:blipFill>
        <p:spPr>
          <a:xfrm>
            <a:off x="3200837" y="3550777"/>
            <a:ext cx="142781" cy="130240"/>
          </a:xfrm>
          <a:prstGeom prst="rect">
            <a:avLst/>
          </a:prstGeom>
        </p:spPr>
      </p:pic>
      <p:pic>
        <p:nvPicPr>
          <p:cNvPr id="51" name="图片 50" descr="形状 640">
            <a:extLst>
              <a:ext uri="{FF2B5EF4-FFF2-40B4-BE49-F238E27FC236}">
                <a16:creationId xmlns="" xmlns:a14="http://schemas.microsoft.com/office/drawing/2010/main" xmlns:p14="http://schemas.microsoft.com/office/powerpoint/2010/main" xmlns:a16="http://schemas.microsoft.com/office/drawing/2014/main" id="{9059C9C1-4DA4-41EB-908F-DDD6149D28A0}"/>
              </a:ext>
            </a:extLst>
          </p:cNvPr>
          <p:cNvPicPr>
            <a:picLocks noChangeAspect="1"/>
          </p:cNvPicPr>
          <p:nvPr/>
        </p:nvPicPr>
        <p:blipFill>
          <a:blip r:embed="rId17"/>
          <a:stretch>
            <a:fillRect/>
          </a:stretch>
        </p:blipFill>
        <p:spPr>
          <a:xfrm>
            <a:off x="2799889" y="3543293"/>
            <a:ext cx="159383" cy="119853"/>
          </a:xfrm>
          <a:prstGeom prst="rect">
            <a:avLst/>
          </a:prstGeom>
          <a:ln>
            <a:solidFill>
              <a:srgbClr val="EC7061"/>
            </a:solidFill>
          </a:ln>
        </p:spPr>
      </p:pic>
      <p:sp>
        <p:nvSpPr>
          <p:cNvPr id="52" name="TextBox 63">
            <a:extLst>
              <a:ext uri="{FF2B5EF4-FFF2-40B4-BE49-F238E27FC236}">
                <a16:creationId xmlns="" xmlns:a14="http://schemas.microsoft.com/office/drawing/2010/main" xmlns:p14="http://schemas.microsoft.com/office/powerpoint/2010/main" xmlns:a16="http://schemas.microsoft.com/office/drawing/2014/main" id="{697821E2-E059-4F0B-93A7-98C7AB59B662}"/>
              </a:ext>
            </a:extLst>
          </p:cNvPr>
          <p:cNvSpPr txBox="1"/>
          <p:nvPr/>
        </p:nvSpPr>
        <p:spPr>
          <a:xfrm>
            <a:off x="3030492" y="2830051"/>
            <a:ext cx="818500" cy="307777"/>
          </a:xfrm>
          <a:prstGeom prst="rect">
            <a:avLst/>
          </a:prstGeom>
          <a:noFill/>
        </p:spPr>
        <p:txBody>
          <a:bodyPr wrap="square" rtlCol="0">
            <a:noAutofit/>
          </a:bodyPr>
          <a:lstStyle/>
          <a:p>
            <a:pPr defTabSz="914112" fontAlgn="ctr"/>
            <a:r>
              <a:rPr lang="en-US" sz="1200" b="1" dirty="0">
                <a:solidFill>
                  <a:srgbClr val="EC7061"/>
                </a:solidFill>
              </a:rPr>
              <a:t>Analyzer</a:t>
            </a:r>
            <a:endParaRPr lang="en-US" altLang="zh-CN" sz="1200" b="1" dirty="0">
              <a:solidFill>
                <a:srgbClr val="EC7061"/>
              </a:solidFill>
            </a:endParaRPr>
          </a:p>
        </p:txBody>
      </p:sp>
      <p:sp>
        <p:nvSpPr>
          <p:cNvPr id="53" name="TextBox 63">
            <a:extLst>
              <a:ext uri="{FF2B5EF4-FFF2-40B4-BE49-F238E27FC236}">
                <a16:creationId xmlns="" xmlns:a14="http://schemas.microsoft.com/office/drawing/2010/main" xmlns:p14="http://schemas.microsoft.com/office/powerpoint/2010/main" xmlns:a16="http://schemas.microsoft.com/office/drawing/2014/main" id="{58487CC3-8103-49C8-A43F-B23E7704415A}"/>
              </a:ext>
            </a:extLst>
          </p:cNvPr>
          <p:cNvSpPr txBox="1"/>
          <p:nvPr/>
        </p:nvSpPr>
        <p:spPr>
          <a:xfrm>
            <a:off x="3677707" y="3578309"/>
            <a:ext cx="1126562" cy="307777"/>
          </a:xfrm>
          <a:prstGeom prst="rect">
            <a:avLst/>
          </a:prstGeom>
          <a:noFill/>
        </p:spPr>
        <p:txBody>
          <a:bodyPr wrap="square" rtlCol="0">
            <a:noAutofit/>
          </a:bodyPr>
          <a:lstStyle/>
          <a:p>
            <a:pPr defTabSz="914112" fontAlgn="ctr"/>
            <a:r>
              <a:rPr lang="en-US" sz="1200" b="1" dirty="0">
                <a:solidFill>
                  <a:srgbClr val="EC7061"/>
                </a:solidFill>
              </a:rPr>
              <a:t>Manager</a:t>
            </a:r>
            <a:endParaRPr lang="en-US" altLang="zh-CN" sz="1200" b="1" dirty="0">
              <a:solidFill>
                <a:srgbClr val="EC7061"/>
              </a:solidFill>
            </a:endParaRPr>
          </a:p>
        </p:txBody>
      </p:sp>
      <p:sp>
        <p:nvSpPr>
          <p:cNvPr id="54" name="TextBox 63">
            <a:extLst>
              <a:ext uri="{FF2B5EF4-FFF2-40B4-BE49-F238E27FC236}">
                <a16:creationId xmlns="" xmlns:a14="http://schemas.microsoft.com/office/drawing/2010/main" xmlns:p14="http://schemas.microsoft.com/office/powerpoint/2010/main" xmlns:a16="http://schemas.microsoft.com/office/drawing/2014/main" id="{E71E344B-E21B-4739-AB59-7D4CB35E9ABB}"/>
              </a:ext>
            </a:extLst>
          </p:cNvPr>
          <p:cNvSpPr txBox="1"/>
          <p:nvPr/>
        </p:nvSpPr>
        <p:spPr>
          <a:xfrm>
            <a:off x="1427910" y="3593664"/>
            <a:ext cx="928908" cy="307777"/>
          </a:xfrm>
          <a:prstGeom prst="rect">
            <a:avLst/>
          </a:prstGeom>
          <a:noFill/>
        </p:spPr>
        <p:txBody>
          <a:bodyPr wrap="square" rtlCol="0">
            <a:noAutofit/>
          </a:bodyPr>
          <a:lstStyle/>
          <a:p>
            <a:pPr defTabSz="914112" fontAlgn="ctr"/>
            <a:r>
              <a:rPr lang="en-US" sz="1200" b="1" dirty="0">
                <a:solidFill>
                  <a:srgbClr val="EC7061"/>
                </a:solidFill>
              </a:rPr>
              <a:t>Controller</a:t>
            </a:r>
            <a:endParaRPr lang="en-US" altLang="zh-CN" sz="1200" b="1" dirty="0">
              <a:solidFill>
                <a:srgbClr val="EC7061"/>
              </a:solidFill>
            </a:endParaRPr>
          </a:p>
        </p:txBody>
      </p:sp>
      <p:sp>
        <p:nvSpPr>
          <p:cNvPr id="55" name="browser-setting-interface-circular-symbol-of-a-wrench-in-a-window-outlines-inside-a-circle_41892">
            <a:extLst>
              <a:ext uri="{FF2B5EF4-FFF2-40B4-BE49-F238E27FC236}">
                <a16:creationId xmlns="" xmlns:a14="http://schemas.microsoft.com/office/drawing/2010/main" xmlns:p14="http://schemas.microsoft.com/office/powerpoint/2010/main" xmlns:a16="http://schemas.microsoft.com/office/drawing/2014/main" id="{8839625A-5A3A-4B59-ADDA-B477BC3F6C78}"/>
              </a:ext>
            </a:extLst>
          </p:cNvPr>
          <p:cNvSpPr>
            <a:spLocks noChangeAspect="1"/>
          </p:cNvSpPr>
          <p:nvPr/>
        </p:nvSpPr>
        <p:spPr bwMode="auto">
          <a:xfrm>
            <a:off x="2442816" y="3575273"/>
            <a:ext cx="365686" cy="280151"/>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C00000"/>
          </a:solidFill>
          <a:ln>
            <a:solidFill>
              <a:srgbClr val="EC7061"/>
            </a:solidFill>
          </a:ln>
        </p:spPr>
        <p:txBody>
          <a:bodyPr>
            <a:noAutofit/>
          </a:bodyPr>
          <a:lstStyle/>
          <a:p>
            <a:pPr fontAlgn="ctr"/>
            <a:endParaRPr lang="en-US" altLang="zh-CN" sz="1400" dirty="0">
              <a:solidFill>
                <a:srgbClr val="EC7061"/>
              </a:solidFill>
            </a:endParaRPr>
          </a:p>
        </p:txBody>
      </p:sp>
      <p:sp>
        <p:nvSpPr>
          <p:cNvPr id="56" name="browser-setting-interface-circular-symbol-of-a-wrench-in-a-window-outlines-inside-a-circle_41892">
            <a:extLst>
              <a:ext uri="{FF2B5EF4-FFF2-40B4-BE49-F238E27FC236}">
                <a16:creationId xmlns="" xmlns:a14="http://schemas.microsoft.com/office/drawing/2010/main" xmlns:p14="http://schemas.microsoft.com/office/powerpoint/2010/main" xmlns:a16="http://schemas.microsoft.com/office/drawing/2014/main" id="{5DC6E35A-40C0-471C-BECD-AE2E56F09AEE}"/>
              </a:ext>
            </a:extLst>
          </p:cNvPr>
          <p:cNvSpPr>
            <a:spLocks noChangeAspect="1"/>
          </p:cNvSpPr>
          <p:nvPr/>
        </p:nvSpPr>
        <p:spPr bwMode="auto">
          <a:xfrm>
            <a:off x="2726830" y="3044593"/>
            <a:ext cx="440039" cy="325372"/>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C00000"/>
          </a:solidFill>
          <a:ln>
            <a:solidFill>
              <a:srgbClr val="EC7061"/>
            </a:solidFill>
          </a:ln>
        </p:spPr>
        <p:txBody>
          <a:bodyPr>
            <a:noAutofit/>
          </a:bodyPr>
          <a:lstStyle/>
          <a:p>
            <a:pPr defTabSz="914112" fontAlgn="ctr"/>
            <a:endParaRPr lang="en-US" altLang="zh-CN" sz="1400" dirty="0">
              <a:solidFill>
                <a:srgbClr val="EC7061"/>
              </a:solidFill>
            </a:endParaRPr>
          </a:p>
        </p:txBody>
      </p:sp>
      <p:sp>
        <p:nvSpPr>
          <p:cNvPr id="57" name="cogwheel-outline_45304">
            <a:extLst>
              <a:ext uri="{FF2B5EF4-FFF2-40B4-BE49-F238E27FC236}">
                <a16:creationId xmlns="" xmlns:a14="http://schemas.microsoft.com/office/drawing/2010/main" xmlns:p14="http://schemas.microsoft.com/office/powerpoint/2010/main" xmlns:a16="http://schemas.microsoft.com/office/drawing/2014/main" id="{FFD5559D-F6AB-4435-A1C5-B6257EFF9EE3}"/>
              </a:ext>
            </a:extLst>
          </p:cNvPr>
          <p:cNvSpPr>
            <a:spLocks noChangeAspect="1"/>
          </p:cNvSpPr>
          <p:nvPr/>
        </p:nvSpPr>
        <p:spPr bwMode="auto">
          <a:xfrm>
            <a:off x="3229533" y="3550777"/>
            <a:ext cx="324645" cy="309499"/>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C00000"/>
          </a:solidFill>
          <a:ln>
            <a:solidFill>
              <a:srgbClr val="EC7061"/>
            </a:solidFill>
          </a:ln>
        </p:spPr>
        <p:txBody>
          <a:bodyPr>
            <a:noAutofit/>
          </a:bodyPr>
          <a:lstStyle/>
          <a:p>
            <a:pPr fontAlgn="ctr"/>
            <a:endParaRPr lang="en-US" altLang="zh-CN" sz="1400" dirty="0">
              <a:solidFill>
                <a:srgbClr val="EC7061"/>
              </a:solidFill>
            </a:endParaRPr>
          </a:p>
        </p:txBody>
      </p:sp>
      <p:sp>
        <p:nvSpPr>
          <p:cNvPr id="58" name="矩形 57">
            <a:extLst>
              <a:ext uri="{FF2B5EF4-FFF2-40B4-BE49-F238E27FC236}">
                <a16:creationId xmlns="" xmlns:a14="http://schemas.microsoft.com/office/drawing/2010/main" xmlns:p14="http://schemas.microsoft.com/office/powerpoint/2010/main" xmlns:a16="http://schemas.microsoft.com/office/drawing/2014/main" id="{E8D6625D-055C-420D-A74E-406764FC67AB}"/>
              </a:ext>
            </a:extLst>
          </p:cNvPr>
          <p:cNvSpPr/>
          <p:nvPr/>
        </p:nvSpPr>
        <p:spPr>
          <a:xfrm>
            <a:off x="2757785" y="3428140"/>
            <a:ext cx="506219" cy="276999"/>
          </a:xfrm>
          <a:prstGeom prst="rect">
            <a:avLst/>
          </a:prstGeom>
        </p:spPr>
        <p:txBody>
          <a:bodyPr wrap="square">
            <a:noAutofit/>
          </a:bodyPr>
          <a:lstStyle/>
          <a:p>
            <a:pPr algn="ctr" defTabSz="914400" fontAlgn="ctr"/>
            <a:r>
              <a:rPr lang="en-US" sz="1050" b="1" dirty="0">
                <a:solidFill>
                  <a:srgbClr val="EC7061"/>
                </a:solidFill>
              </a:rPr>
              <a:t>+AI</a:t>
            </a:r>
            <a:endParaRPr lang="en-US" altLang="zh-CN" sz="1050" dirty="0">
              <a:solidFill>
                <a:srgbClr val="EC7061"/>
              </a:solidFill>
            </a:endParaRPr>
          </a:p>
        </p:txBody>
      </p:sp>
      <p:sp>
        <p:nvSpPr>
          <p:cNvPr id="300" name="文本框 299">
            <a:extLst>
              <a:ext uri="{FF2B5EF4-FFF2-40B4-BE49-F238E27FC236}">
                <a16:creationId xmlns="" xmlns:a14="http://schemas.microsoft.com/office/drawing/2010/main" xmlns:p14="http://schemas.microsoft.com/office/powerpoint/2010/main" xmlns:a16="http://schemas.microsoft.com/office/drawing/2014/main" id="{EF1AE905-15DF-4F0A-82C0-55EAA669E708}"/>
              </a:ext>
            </a:extLst>
          </p:cNvPr>
          <p:cNvSpPr txBox="1"/>
          <p:nvPr/>
        </p:nvSpPr>
        <p:spPr>
          <a:xfrm>
            <a:off x="345647" y="1133875"/>
            <a:ext cx="11886417" cy="500800"/>
          </a:xfrm>
          <a:prstGeom prst="rect">
            <a:avLst/>
          </a:prstGeom>
        </p:spPr>
        <p:txBody>
          <a:bodyPr>
            <a:noAutofit/>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600"/>
              <a:t>iMaster NCE-Fabric provide</a:t>
            </a:r>
            <a:r>
              <a:rPr lang="en-US" altLang="zh-CN" sz="1600"/>
              <a:t>s</a:t>
            </a:r>
            <a:r>
              <a:rPr lang="en-US" sz="1600"/>
              <a:t> </a:t>
            </a:r>
            <a:r>
              <a:rPr lang="en-US" sz="1600" dirty="0"/>
              <a:t>full-lifecycle services covering planning, construction, O&amp;M, and optimization.</a:t>
            </a:r>
            <a:endParaRPr lang="en-US" altLang="zh-CN" sz="1600" dirty="0"/>
          </a:p>
        </p:txBody>
      </p:sp>
      <p:grpSp>
        <p:nvGrpSpPr>
          <p:cNvPr id="316" name="组合 315">
            <a:extLst>
              <a:ext uri="{FF2B5EF4-FFF2-40B4-BE49-F238E27FC236}">
                <a16:creationId xmlns="" xmlns:a14="http://schemas.microsoft.com/office/drawing/2010/main" xmlns:p14="http://schemas.microsoft.com/office/powerpoint/2010/main" xmlns:a16="http://schemas.microsoft.com/office/drawing/2014/main" id="{06A68DF3-C1B3-4FAF-BE27-2B523D10000F}"/>
              </a:ext>
            </a:extLst>
          </p:cNvPr>
          <p:cNvGrpSpPr/>
          <p:nvPr/>
        </p:nvGrpSpPr>
        <p:grpSpPr>
          <a:xfrm>
            <a:off x="6093932" y="1763438"/>
            <a:ext cx="5651981" cy="1103542"/>
            <a:chOff x="6800284" y="1625309"/>
            <a:chExt cx="4745021" cy="1103542"/>
          </a:xfrm>
        </p:grpSpPr>
        <p:sp>
          <p:nvSpPr>
            <p:cNvPr id="304" name="圆角矩形 109">
              <a:extLst>
                <a:ext uri="{FF2B5EF4-FFF2-40B4-BE49-F238E27FC236}">
                  <a16:creationId xmlns="" xmlns:a14="http://schemas.microsoft.com/office/drawing/2010/main" xmlns:p14="http://schemas.microsoft.com/office/powerpoint/2010/main" xmlns:a16="http://schemas.microsoft.com/office/drawing/2014/main" id="{FC804C5D-79F9-4442-AB6C-28A9525D5CDC}"/>
                </a:ext>
              </a:extLst>
            </p:cNvPr>
            <p:cNvSpPr>
              <a:spLocks noChangeAspect="1"/>
            </p:cNvSpPr>
            <p:nvPr/>
          </p:nvSpPr>
          <p:spPr>
            <a:xfrm>
              <a:off x="6800284" y="1686585"/>
              <a:ext cx="4715898" cy="1042266"/>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lvl="1" defTabSz="1625655" fontAlgn="ctr">
                <a:lnSpc>
                  <a:spcPct val="110000"/>
                </a:lnSpc>
              </a:pPr>
              <a:endParaRPr lang="en-US" altLang="zh-CN" sz="1200" kern="0" noProof="1"/>
            </a:p>
          </p:txBody>
        </p:sp>
        <p:sp>
          <p:nvSpPr>
            <p:cNvPr id="305" name="矩形 304">
              <a:extLst>
                <a:ext uri="{FF2B5EF4-FFF2-40B4-BE49-F238E27FC236}">
                  <a16:creationId xmlns="" xmlns:a14="http://schemas.microsoft.com/office/drawing/2010/main" xmlns:p14="http://schemas.microsoft.com/office/powerpoint/2010/main" xmlns:a16="http://schemas.microsoft.com/office/drawing/2014/main" id="{08241003-80B6-4ADE-A1AD-E691CA610ABF}"/>
                </a:ext>
              </a:extLst>
            </p:cNvPr>
            <p:cNvSpPr>
              <a:spLocks noChangeAspect="1"/>
            </p:cNvSpPr>
            <p:nvPr/>
          </p:nvSpPr>
          <p:spPr>
            <a:xfrm>
              <a:off x="6829407" y="1625309"/>
              <a:ext cx="4715898" cy="1087819"/>
            </a:xfrm>
            <a:prstGeom prst="rect">
              <a:avLst/>
            </a:prstGeom>
          </p:spPr>
          <p:txBody>
            <a:bodyPr wrap="square" lIns="96000" tIns="48000" rIns="96000" bIns="48000" anchor="ctr">
              <a:noAutofit/>
            </a:bodyPr>
            <a:lstStyle/>
            <a:p>
              <a:pPr defTabSz="1625655" fontAlgn="ctr">
                <a:lnSpc>
                  <a:spcPct val="110000"/>
                </a:lnSpc>
              </a:pPr>
              <a:r>
                <a:rPr lang="en-US" sz="1200" b="1" dirty="0"/>
                <a:t>Integrated planning and construction</a:t>
              </a:r>
            </a:p>
            <a:p>
              <a:pPr marL="182563" indent="-182563" defTabSz="1625655" fontAlgn="ctr">
                <a:lnSpc>
                  <a:spcPct val="110000"/>
                </a:lnSpc>
                <a:buFont typeface="Arial" panose="020B0604020202020204" pitchFamily="34" charset="0"/>
                <a:buChar char="•"/>
              </a:pPr>
              <a:r>
                <a:rPr lang="en-US" sz="1200" dirty="0"/>
                <a:t>The planning tool interworks with iMaster NCE-Fabric to implement integrated planning and construction.</a:t>
              </a:r>
            </a:p>
            <a:p>
              <a:pPr marL="182563" indent="-182563" defTabSz="1625655" fontAlgn="ctr">
                <a:lnSpc>
                  <a:spcPct val="110000"/>
                </a:lnSpc>
                <a:buFont typeface="Arial" panose="020B0604020202020204" pitchFamily="34" charset="0"/>
                <a:buChar char="•"/>
              </a:pPr>
              <a:r>
                <a:rPr lang="en-US" sz="1200" dirty="0"/>
                <a:t>Zero Touch Provisioning (ZTP)</a:t>
              </a:r>
            </a:p>
          </p:txBody>
        </p:sp>
      </p:grpSp>
      <p:grpSp>
        <p:nvGrpSpPr>
          <p:cNvPr id="308" name="组合 307">
            <a:extLst>
              <a:ext uri="{FF2B5EF4-FFF2-40B4-BE49-F238E27FC236}">
                <a16:creationId xmlns="" xmlns:a14="http://schemas.microsoft.com/office/drawing/2010/main" xmlns:p14="http://schemas.microsoft.com/office/powerpoint/2010/main" xmlns:a16="http://schemas.microsoft.com/office/drawing/2014/main" id="{412BEE42-68F4-4AFE-94C7-93759D4659AE}"/>
              </a:ext>
            </a:extLst>
          </p:cNvPr>
          <p:cNvGrpSpPr/>
          <p:nvPr/>
        </p:nvGrpSpPr>
        <p:grpSpPr>
          <a:xfrm>
            <a:off x="6093932" y="3016078"/>
            <a:ext cx="5651981" cy="931485"/>
            <a:chOff x="8530357" y="2498252"/>
            <a:chExt cx="4745021" cy="931485"/>
          </a:xfrm>
        </p:grpSpPr>
        <p:sp>
          <p:nvSpPr>
            <p:cNvPr id="306" name="圆角矩形 109">
              <a:extLst>
                <a:ext uri="{FF2B5EF4-FFF2-40B4-BE49-F238E27FC236}">
                  <a16:creationId xmlns="" xmlns:a14="http://schemas.microsoft.com/office/drawing/2010/main" xmlns:p14="http://schemas.microsoft.com/office/powerpoint/2010/main" xmlns:a16="http://schemas.microsoft.com/office/drawing/2014/main" id="{9DF615E5-9214-4924-9AA0-1F71E4C642CF}"/>
                </a:ext>
              </a:extLst>
            </p:cNvPr>
            <p:cNvSpPr>
              <a:spLocks noChangeAspect="1"/>
            </p:cNvSpPr>
            <p:nvPr/>
          </p:nvSpPr>
          <p:spPr>
            <a:xfrm>
              <a:off x="8530357" y="2498252"/>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lvl="1" defTabSz="1625655" fontAlgn="ctr">
                <a:lnSpc>
                  <a:spcPct val="110000"/>
                </a:lnSpc>
              </a:pPr>
              <a:endParaRPr lang="en-US" altLang="zh-CN" sz="1200" kern="0" noProof="1"/>
            </a:p>
          </p:txBody>
        </p:sp>
        <p:sp>
          <p:nvSpPr>
            <p:cNvPr id="307" name="矩形 306">
              <a:extLst>
                <a:ext uri="{FF2B5EF4-FFF2-40B4-BE49-F238E27FC236}">
                  <a16:creationId xmlns="" xmlns:a14="http://schemas.microsoft.com/office/drawing/2010/main" xmlns:p14="http://schemas.microsoft.com/office/powerpoint/2010/main" xmlns:a16="http://schemas.microsoft.com/office/drawing/2014/main" id="{3C47849F-B388-4A75-869A-D27A4CA650EC}"/>
                </a:ext>
              </a:extLst>
            </p:cNvPr>
            <p:cNvSpPr>
              <a:spLocks noChangeAspect="1"/>
            </p:cNvSpPr>
            <p:nvPr/>
          </p:nvSpPr>
          <p:spPr>
            <a:xfrm>
              <a:off x="8559480" y="2526580"/>
              <a:ext cx="4715898" cy="866379"/>
            </a:xfrm>
            <a:prstGeom prst="rect">
              <a:avLst/>
            </a:prstGeom>
          </p:spPr>
          <p:txBody>
            <a:bodyPr wrap="square" lIns="96000" tIns="48000" rIns="96000" bIns="48000" anchor="ctr">
              <a:noAutofit/>
            </a:bodyPr>
            <a:lstStyle/>
            <a:p>
              <a:pPr defTabSz="1625655" fontAlgn="ctr">
                <a:lnSpc>
                  <a:spcPct val="110000"/>
                </a:lnSpc>
              </a:pPr>
              <a:r>
                <a:rPr lang="en-US" sz="1200" b="1" dirty="0"/>
                <a:t>Simplified deployment</a:t>
              </a:r>
            </a:p>
            <a:p>
              <a:pPr marL="182563" indent="-182563" defTabSz="1625655" fontAlgn="ctr">
                <a:lnSpc>
                  <a:spcPct val="110000"/>
                </a:lnSpc>
                <a:buFont typeface="Arial" panose="020B0604020202020204" pitchFamily="34" charset="0"/>
                <a:buChar char="•"/>
              </a:pPr>
              <a:r>
                <a:rPr lang="en-US" sz="1200" dirty="0"/>
                <a:t>Service intent self-understanding and conversion</a:t>
              </a:r>
            </a:p>
            <a:p>
              <a:pPr marL="182563" indent="-182563" defTabSz="1625655" fontAlgn="ctr">
                <a:lnSpc>
                  <a:spcPct val="110000"/>
                </a:lnSpc>
                <a:buFont typeface="Arial" panose="020B0604020202020204" pitchFamily="34" charset="0"/>
                <a:buChar char="•"/>
              </a:pPr>
              <a:r>
                <a:rPr lang="en-US" sz="1200" dirty="0"/>
                <a:t>Network change simulation and evaluation, eliminating human errors</a:t>
              </a:r>
            </a:p>
          </p:txBody>
        </p:sp>
      </p:grpSp>
      <p:grpSp>
        <p:nvGrpSpPr>
          <p:cNvPr id="310" name="组合 309">
            <a:extLst>
              <a:ext uri="{FF2B5EF4-FFF2-40B4-BE49-F238E27FC236}">
                <a16:creationId xmlns="" xmlns:a14="http://schemas.microsoft.com/office/drawing/2010/main" xmlns:p14="http://schemas.microsoft.com/office/powerpoint/2010/main" xmlns:a16="http://schemas.microsoft.com/office/drawing/2014/main" id="{EA00AC3B-6B15-45D4-A14A-825213F36FDC}"/>
              </a:ext>
            </a:extLst>
          </p:cNvPr>
          <p:cNvGrpSpPr/>
          <p:nvPr/>
        </p:nvGrpSpPr>
        <p:grpSpPr>
          <a:xfrm>
            <a:off x="6093932" y="4096661"/>
            <a:ext cx="5651981" cy="931485"/>
            <a:chOff x="8530357" y="2498252"/>
            <a:chExt cx="4745021" cy="931485"/>
          </a:xfrm>
        </p:grpSpPr>
        <p:sp>
          <p:nvSpPr>
            <p:cNvPr id="311" name="圆角矩形 109">
              <a:extLst>
                <a:ext uri="{FF2B5EF4-FFF2-40B4-BE49-F238E27FC236}">
                  <a16:creationId xmlns="" xmlns:a14="http://schemas.microsoft.com/office/drawing/2010/main" xmlns:p14="http://schemas.microsoft.com/office/powerpoint/2010/main" xmlns:a16="http://schemas.microsoft.com/office/drawing/2014/main" id="{064CEAEE-3F3B-477A-9317-E7CC7FED7E74}"/>
                </a:ext>
              </a:extLst>
            </p:cNvPr>
            <p:cNvSpPr>
              <a:spLocks noChangeAspect="1"/>
            </p:cNvSpPr>
            <p:nvPr/>
          </p:nvSpPr>
          <p:spPr>
            <a:xfrm>
              <a:off x="8530357" y="2498252"/>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lvl="1" defTabSz="1625655" fontAlgn="ctr">
                <a:lnSpc>
                  <a:spcPct val="110000"/>
                </a:lnSpc>
              </a:pPr>
              <a:endParaRPr lang="en-US" altLang="zh-CN" sz="1200" kern="0" noProof="1"/>
            </a:p>
          </p:txBody>
        </p:sp>
        <p:sp>
          <p:nvSpPr>
            <p:cNvPr id="312" name="矩形 311">
              <a:extLst>
                <a:ext uri="{FF2B5EF4-FFF2-40B4-BE49-F238E27FC236}">
                  <a16:creationId xmlns="" xmlns:a14="http://schemas.microsoft.com/office/drawing/2010/main" xmlns:p14="http://schemas.microsoft.com/office/powerpoint/2010/main" xmlns:a16="http://schemas.microsoft.com/office/drawing/2014/main" id="{CBAE8CD7-2F30-4126-88EA-AA8C0E253DF2}"/>
                </a:ext>
              </a:extLst>
            </p:cNvPr>
            <p:cNvSpPr>
              <a:spLocks noChangeAspect="1"/>
            </p:cNvSpPr>
            <p:nvPr/>
          </p:nvSpPr>
          <p:spPr>
            <a:xfrm>
              <a:off x="8559480" y="2526580"/>
              <a:ext cx="4715898" cy="866379"/>
            </a:xfrm>
            <a:prstGeom prst="rect">
              <a:avLst/>
            </a:prstGeom>
          </p:spPr>
          <p:txBody>
            <a:bodyPr wrap="square" lIns="96000" tIns="48000" rIns="96000" bIns="48000" anchor="ctr">
              <a:noAutofit/>
            </a:bodyPr>
            <a:lstStyle/>
            <a:p>
              <a:pPr defTabSz="1625655" fontAlgn="ctr">
                <a:lnSpc>
                  <a:spcPct val="110000"/>
                </a:lnSpc>
              </a:pPr>
              <a:r>
                <a:rPr lang="en-US" sz="1200" b="1" dirty="0"/>
                <a:t>Intelligent O&amp;M</a:t>
              </a:r>
            </a:p>
            <a:p>
              <a:pPr marL="182563" indent="-182563" defTabSz="1625655" fontAlgn="ctr">
                <a:lnSpc>
                  <a:spcPct val="110000"/>
                </a:lnSpc>
                <a:buFont typeface="Arial" panose="020B0604020202020204" pitchFamily="34" charset="0"/>
                <a:buChar char="•"/>
              </a:pPr>
              <a:r>
                <a:rPr lang="en-US" sz="1200" dirty="0"/>
                <a:t>Rapid fault detection and location based on knowledge graph and expert experiences</a:t>
              </a:r>
            </a:p>
            <a:p>
              <a:pPr marL="182563" indent="-182563" defTabSz="1625655" fontAlgn="ctr">
                <a:lnSpc>
                  <a:spcPct val="110000"/>
                </a:lnSpc>
                <a:buFont typeface="Arial" panose="020B0604020202020204" pitchFamily="34" charset="0"/>
                <a:buChar char="•"/>
              </a:pPr>
              <a:r>
                <a:rPr lang="en-US" sz="1200" dirty="0"/>
                <a:t>Fast fault rectification based on expert experiences and simulation analysis</a:t>
              </a:r>
            </a:p>
          </p:txBody>
        </p:sp>
      </p:grpSp>
      <p:grpSp>
        <p:nvGrpSpPr>
          <p:cNvPr id="313" name="组合 312">
            <a:extLst>
              <a:ext uri="{FF2B5EF4-FFF2-40B4-BE49-F238E27FC236}">
                <a16:creationId xmlns="" xmlns:a14="http://schemas.microsoft.com/office/drawing/2010/main" xmlns:p14="http://schemas.microsoft.com/office/powerpoint/2010/main" xmlns:a16="http://schemas.microsoft.com/office/drawing/2014/main" id="{66340E9A-333B-441B-89C1-7203CA015DDB}"/>
              </a:ext>
            </a:extLst>
          </p:cNvPr>
          <p:cNvGrpSpPr/>
          <p:nvPr/>
        </p:nvGrpSpPr>
        <p:grpSpPr>
          <a:xfrm>
            <a:off x="6093932" y="5177245"/>
            <a:ext cx="5651981" cy="931485"/>
            <a:chOff x="8530357" y="2498252"/>
            <a:chExt cx="4745021" cy="931485"/>
          </a:xfrm>
        </p:grpSpPr>
        <p:sp>
          <p:nvSpPr>
            <p:cNvPr id="314" name="圆角矩形 109">
              <a:extLst>
                <a:ext uri="{FF2B5EF4-FFF2-40B4-BE49-F238E27FC236}">
                  <a16:creationId xmlns="" xmlns:a14="http://schemas.microsoft.com/office/drawing/2010/main" xmlns:p14="http://schemas.microsoft.com/office/powerpoint/2010/main" xmlns:a16="http://schemas.microsoft.com/office/drawing/2014/main" id="{B151C85C-9F94-48BE-90EC-187EA9B81538}"/>
                </a:ext>
              </a:extLst>
            </p:cNvPr>
            <p:cNvSpPr>
              <a:spLocks noChangeAspect="1"/>
            </p:cNvSpPr>
            <p:nvPr/>
          </p:nvSpPr>
          <p:spPr>
            <a:xfrm>
              <a:off x="8530357" y="2498252"/>
              <a:ext cx="4715898"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lvl="1" defTabSz="1625655" fontAlgn="ctr">
                <a:lnSpc>
                  <a:spcPct val="110000"/>
                </a:lnSpc>
              </a:pPr>
              <a:endParaRPr lang="en-US" altLang="zh-CN" sz="1200" kern="0" noProof="1"/>
            </a:p>
          </p:txBody>
        </p:sp>
        <p:sp>
          <p:nvSpPr>
            <p:cNvPr id="315" name="矩形 314">
              <a:extLst>
                <a:ext uri="{FF2B5EF4-FFF2-40B4-BE49-F238E27FC236}">
                  <a16:creationId xmlns="" xmlns:a14="http://schemas.microsoft.com/office/drawing/2010/main" xmlns:p14="http://schemas.microsoft.com/office/powerpoint/2010/main" xmlns:a16="http://schemas.microsoft.com/office/drawing/2014/main" id="{962D41C2-8337-4295-9148-7E9D30D01014}"/>
                </a:ext>
              </a:extLst>
            </p:cNvPr>
            <p:cNvSpPr>
              <a:spLocks noChangeAspect="1"/>
            </p:cNvSpPr>
            <p:nvPr/>
          </p:nvSpPr>
          <p:spPr>
            <a:xfrm>
              <a:off x="8559480" y="2526580"/>
              <a:ext cx="4715898" cy="866379"/>
            </a:xfrm>
            <a:prstGeom prst="rect">
              <a:avLst/>
            </a:prstGeom>
          </p:spPr>
          <p:txBody>
            <a:bodyPr wrap="square" lIns="96000" tIns="48000" rIns="96000" bIns="48000" anchor="ctr">
              <a:noAutofit/>
            </a:bodyPr>
            <a:lstStyle/>
            <a:p>
              <a:pPr defTabSz="1625655" fontAlgn="ctr">
                <a:lnSpc>
                  <a:spcPct val="110000"/>
                </a:lnSpc>
              </a:pPr>
              <a:r>
                <a:rPr lang="en-US" sz="1200" b="1" dirty="0"/>
                <a:t>Real-time optimization</a:t>
              </a:r>
            </a:p>
            <a:p>
              <a:pPr marL="182563" indent="-182563" defTabSz="1625655" fontAlgn="ctr">
                <a:lnSpc>
                  <a:spcPct val="110000"/>
                </a:lnSpc>
                <a:buFont typeface="Arial" panose="020B0604020202020204" pitchFamily="34" charset="0"/>
                <a:buChar char="•"/>
              </a:pPr>
              <a:r>
                <a:rPr lang="en-US" sz="1200" dirty="0"/>
                <a:t>Local traffic inference and online model training and optimization based on AI Fabric</a:t>
              </a:r>
            </a:p>
            <a:p>
              <a:pPr marL="182563" indent="-182563" defTabSz="1625655" fontAlgn="ctr">
                <a:lnSpc>
                  <a:spcPct val="110000"/>
                </a:lnSpc>
                <a:buFont typeface="Arial" panose="020B0604020202020204" pitchFamily="34" charset="0"/>
                <a:buChar char="•"/>
              </a:pPr>
              <a:r>
                <a:rPr lang="en-US" sz="1200" dirty="0"/>
                <a:t>User behavior prediction and resource optimization suggestions</a:t>
              </a:r>
            </a:p>
          </p:txBody>
        </p:sp>
      </p:grpSp>
    </p:spTree>
    <p:extLst>
      <p:ext uri="{BB962C8B-B14F-4D97-AF65-F5344CB8AC3E}">
        <p14:creationId xmlns:p14="http://schemas.microsoft.com/office/powerpoint/2010/main" val="3128573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a16="http://schemas.microsoft.com/office/drawing/2014/main" id="{7C439CCD-F673-4301-AF54-005BBE97F828}"/>
              </a:ext>
            </a:extLst>
          </p:cNvPr>
          <p:cNvSpPr>
            <a:spLocks noGrp="1"/>
          </p:cNvSpPr>
          <p:nvPr>
            <p:ph type="title"/>
          </p:nvPr>
        </p:nvSpPr>
        <p:spPr>
          <a:xfrm>
            <a:off x="1594799" y="410400"/>
            <a:ext cx="10151113" cy="640800"/>
          </a:xfrm>
        </p:spPr>
        <p:txBody>
          <a:bodyPr/>
          <a:lstStyle/>
          <a:p>
            <a:r>
              <a:rPr lang="en-US" dirty="0"/>
              <a:t>Open Architecture, Building a DCN Ecosystem</a:t>
            </a:r>
          </a:p>
        </p:txBody>
      </p:sp>
      <p:sp>
        <p:nvSpPr>
          <p:cNvPr id="3" name="矩形 2">
            <a:extLst>
              <a:ext uri="{FF2B5EF4-FFF2-40B4-BE49-F238E27FC236}">
                <a16:creationId xmlns="" xmlns:p14="http://schemas.microsoft.com/office/powerpoint/2010/main" xmlns:a16="http://schemas.microsoft.com/office/drawing/2014/main" id="{90DF6565-1503-46C2-8BBD-B8A4D200BF3C}"/>
              </a:ext>
            </a:extLst>
          </p:cNvPr>
          <p:cNvSpPr/>
          <p:nvPr/>
        </p:nvSpPr>
        <p:spPr>
          <a:xfrm>
            <a:off x="1559252" y="3061701"/>
            <a:ext cx="2280948" cy="138255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9028" fontAlgn="ctr"/>
            <a:r>
              <a:rPr lang="en-US" sz="1400" dirty="0">
                <a:solidFill>
                  <a:prstClr val="white"/>
                </a:solidFill>
              </a:rPr>
              <a:t>                                  </a:t>
            </a:r>
            <a:endParaRPr lang="en-US" sz="2000" dirty="0">
              <a:solidFill>
                <a:prstClr val="white"/>
              </a:solidFill>
            </a:endParaRPr>
          </a:p>
        </p:txBody>
      </p:sp>
      <p:cxnSp>
        <p:nvCxnSpPr>
          <p:cNvPr id="4" name="肘形连接符 148">
            <a:extLst>
              <a:ext uri="{FF2B5EF4-FFF2-40B4-BE49-F238E27FC236}">
                <a16:creationId xmlns="" xmlns:p14="http://schemas.microsoft.com/office/powerpoint/2010/main" xmlns:a16="http://schemas.microsoft.com/office/drawing/2014/main" id="{E22ED1EE-0C93-4EEC-A2D0-15DDCF3409C5}"/>
              </a:ext>
            </a:extLst>
          </p:cNvPr>
          <p:cNvCxnSpPr>
            <a:cxnSpLocks noChangeShapeType="1"/>
          </p:cNvCxnSpPr>
          <p:nvPr/>
        </p:nvCxnSpPr>
        <p:spPr bwMode="auto">
          <a:xfrm>
            <a:off x="2355457" y="2336909"/>
            <a:ext cx="0" cy="470271"/>
          </a:xfrm>
          <a:prstGeom prst="straightConnector1">
            <a:avLst/>
          </a:prstGeom>
          <a:noFill/>
          <a:ln w="19050">
            <a:solidFill>
              <a:schemeClr val="accent1"/>
            </a:solidFill>
            <a:prstDash val="dash"/>
            <a:round/>
            <a:headEnd type="none" w="med" len="med"/>
            <a:tailEnd type="triangle" w="med" len="med"/>
          </a:ln>
        </p:spPr>
      </p:cxnSp>
      <p:sp>
        <p:nvSpPr>
          <p:cNvPr id="5" name="圆角矩形 27">
            <a:extLst>
              <a:ext uri="{FF2B5EF4-FFF2-40B4-BE49-F238E27FC236}">
                <a16:creationId xmlns="" xmlns:p14="http://schemas.microsoft.com/office/powerpoint/2010/main" xmlns:a16="http://schemas.microsoft.com/office/drawing/2014/main" id="{C03D93E4-F791-46E2-9C39-106698579A78}"/>
              </a:ext>
            </a:extLst>
          </p:cNvPr>
          <p:cNvSpPr>
            <a:spLocks noChangeArrowheads="1"/>
          </p:cNvSpPr>
          <p:nvPr/>
        </p:nvSpPr>
        <p:spPr bwMode="auto">
          <a:xfrm>
            <a:off x="4947601" y="3204517"/>
            <a:ext cx="1029621" cy="1114262"/>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Third-party computing management platform</a:t>
            </a:r>
          </a:p>
        </p:txBody>
      </p:sp>
      <p:sp>
        <p:nvSpPr>
          <p:cNvPr id="6" name="圆角矩形 29">
            <a:extLst>
              <a:ext uri="{FF2B5EF4-FFF2-40B4-BE49-F238E27FC236}">
                <a16:creationId xmlns="" xmlns:p14="http://schemas.microsoft.com/office/powerpoint/2010/main" xmlns:a16="http://schemas.microsoft.com/office/drawing/2014/main" id="{56DB9308-2DD7-4D2B-9336-FE8B532CE6A7}"/>
              </a:ext>
            </a:extLst>
          </p:cNvPr>
          <p:cNvSpPr>
            <a:spLocks noChangeArrowheads="1"/>
          </p:cNvSpPr>
          <p:nvPr/>
        </p:nvSpPr>
        <p:spPr bwMode="auto">
          <a:xfrm>
            <a:off x="1058550" y="1563242"/>
            <a:ext cx="1303700" cy="45558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OpenStack</a:t>
            </a:r>
            <a:endParaRPr lang="en-US" altLang="zh-CN" sz="1200" b="1" dirty="0">
              <a:solidFill>
                <a:prstClr val="white"/>
              </a:solidFill>
            </a:endParaRPr>
          </a:p>
        </p:txBody>
      </p:sp>
      <p:sp>
        <p:nvSpPr>
          <p:cNvPr id="7" name="圆角矩形 30">
            <a:extLst>
              <a:ext uri="{FF2B5EF4-FFF2-40B4-BE49-F238E27FC236}">
                <a16:creationId xmlns="" xmlns:p14="http://schemas.microsoft.com/office/powerpoint/2010/main" xmlns:a16="http://schemas.microsoft.com/office/drawing/2014/main" id="{3E696EBB-FBC2-4E92-8091-F662F20ED292}"/>
              </a:ext>
            </a:extLst>
          </p:cNvPr>
          <p:cNvSpPr>
            <a:spLocks noChangeArrowheads="1"/>
          </p:cNvSpPr>
          <p:nvPr/>
        </p:nvSpPr>
        <p:spPr bwMode="auto">
          <a:xfrm>
            <a:off x="2622991" y="1563242"/>
            <a:ext cx="1651354" cy="45558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Kubernetes</a:t>
            </a:r>
          </a:p>
        </p:txBody>
      </p:sp>
      <p:sp>
        <p:nvSpPr>
          <p:cNvPr id="8" name="圆角矩形 31">
            <a:extLst>
              <a:ext uri="{FF2B5EF4-FFF2-40B4-BE49-F238E27FC236}">
                <a16:creationId xmlns="" xmlns:p14="http://schemas.microsoft.com/office/powerpoint/2010/main" xmlns:a16="http://schemas.microsoft.com/office/drawing/2014/main" id="{CE5AFDA3-1F9E-45C7-830D-BABAB0673913}"/>
              </a:ext>
            </a:extLst>
          </p:cNvPr>
          <p:cNvSpPr>
            <a:spLocks noChangeArrowheads="1"/>
          </p:cNvSpPr>
          <p:nvPr/>
        </p:nvSpPr>
        <p:spPr bwMode="auto">
          <a:xfrm>
            <a:off x="4535085" y="1553343"/>
            <a:ext cx="1216787" cy="45558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Third-party apps</a:t>
            </a:r>
            <a:endParaRPr lang="en-US" altLang="zh-CN" sz="1200" b="1" dirty="0">
              <a:solidFill>
                <a:prstClr val="white"/>
              </a:solidFill>
            </a:endParaRPr>
          </a:p>
        </p:txBody>
      </p:sp>
      <p:sp>
        <p:nvSpPr>
          <p:cNvPr id="9" name="TextBox 4">
            <a:extLst>
              <a:ext uri="{FF2B5EF4-FFF2-40B4-BE49-F238E27FC236}">
                <a16:creationId xmlns="" xmlns:p14="http://schemas.microsoft.com/office/powerpoint/2010/main" xmlns:a16="http://schemas.microsoft.com/office/drawing/2014/main" id="{C4025FE1-74E4-4D51-AA62-8928D3FECB84}"/>
              </a:ext>
            </a:extLst>
          </p:cNvPr>
          <p:cNvSpPr txBox="1">
            <a:spLocks noChangeArrowheads="1"/>
          </p:cNvSpPr>
          <p:nvPr/>
        </p:nvSpPr>
        <p:spPr bwMode="auto">
          <a:xfrm>
            <a:off x="1222408" y="2418482"/>
            <a:ext cx="1356451"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Service provisioning</a:t>
            </a:r>
            <a:endParaRPr lang="en-US" altLang="zh-CN" sz="1200" kern="0" dirty="0">
              <a:solidFill>
                <a:srgbClr val="000000"/>
              </a:solidFill>
            </a:endParaRPr>
          </a:p>
        </p:txBody>
      </p:sp>
      <p:sp>
        <p:nvSpPr>
          <p:cNvPr id="10" name="TextBox 4">
            <a:extLst>
              <a:ext uri="{FF2B5EF4-FFF2-40B4-BE49-F238E27FC236}">
                <a16:creationId xmlns="" xmlns:p14="http://schemas.microsoft.com/office/powerpoint/2010/main" xmlns:a16="http://schemas.microsoft.com/office/drawing/2014/main" id="{FCD69CD8-26C6-4E1C-B6C8-7E208F41D207}"/>
              </a:ext>
            </a:extLst>
          </p:cNvPr>
          <p:cNvSpPr txBox="1">
            <a:spLocks noChangeArrowheads="1"/>
          </p:cNvSpPr>
          <p:nvPr/>
        </p:nvSpPr>
        <p:spPr bwMode="auto">
          <a:xfrm>
            <a:off x="3093671" y="2418482"/>
            <a:ext cx="1194135"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Resource reporting</a:t>
            </a:r>
            <a:endParaRPr lang="en-US" altLang="zh-CN" sz="1200" kern="0" dirty="0">
              <a:solidFill>
                <a:srgbClr val="000000"/>
              </a:solidFill>
            </a:endParaRPr>
          </a:p>
        </p:txBody>
      </p:sp>
      <p:cxnSp>
        <p:nvCxnSpPr>
          <p:cNvPr id="11" name="直接连接符 50">
            <a:extLst>
              <a:ext uri="{FF2B5EF4-FFF2-40B4-BE49-F238E27FC236}">
                <a16:creationId xmlns="" xmlns:p14="http://schemas.microsoft.com/office/powerpoint/2010/main" xmlns:a16="http://schemas.microsoft.com/office/drawing/2014/main" id="{E1E8984B-55E3-4EAE-BB99-60502BB2BE43}"/>
              </a:ext>
            </a:extLst>
          </p:cNvPr>
          <p:cNvCxnSpPr>
            <a:cxnSpLocks noChangeShapeType="1"/>
          </p:cNvCxnSpPr>
          <p:nvPr/>
        </p:nvCxnSpPr>
        <p:spPr bwMode="auto">
          <a:xfrm flipV="1">
            <a:off x="3224591" y="2336909"/>
            <a:ext cx="0" cy="457745"/>
          </a:xfrm>
          <a:prstGeom prst="line">
            <a:avLst/>
          </a:prstGeom>
          <a:noFill/>
          <a:ln w="19050">
            <a:solidFill>
              <a:schemeClr val="accent1"/>
            </a:solidFill>
            <a:prstDash val="dash"/>
            <a:round/>
            <a:headEnd type="none" w="med" len="med"/>
            <a:tailEnd type="triangle" w="med" len="med"/>
          </a:ln>
        </p:spPr>
      </p:cxnSp>
      <p:sp>
        <p:nvSpPr>
          <p:cNvPr id="12" name="圆角矩形 52">
            <a:extLst>
              <a:ext uri="{FF2B5EF4-FFF2-40B4-BE49-F238E27FC236}">
                <a16:creationId xmlns="" xmlns:p14="http://schemas.microsoft.com/office/powerpoint/2010/main" xmlns:a16="http://schemas.microsoft.com/office/drawing/2014/main" id="{FE311356-41D7-4741-95BA-69CCE8CA1140}"/>
              </a:ext>
            </a:extLst>
          </p:cNvPr>
          <p:cNvSpPr>
            <a:spLocks noChangeArrowheads="1"/>
          </p:cNvSpPr>
          <p:nvPr/>
        </p:nvSpPr>
        <p:spPr bwMode="auto">
          <a:xfrm>
            <a:off x="1840771" y="5629531"/>
            <a:ext cx="885469" cy="34775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Firewall</a:t>
            </a:r>
          </a:p>
        </p:txBody>
      </p:sp>
      <p:sp>
        <p:nvSpPr>
          <p:cNvPr id="13" name="圆角矩形 53">
            <a:extLst>
              <a:ext uri="{FF2B5EF4-FFF2-40B4-BE49-F238E27FC236}">
                <a16:creationId xmlns="" xmlns:p14="http://schemas.microsoft.com/office/powerpoint/2010/main" xmlns:a16="http://schemas.microsoft.com/office/drawing/2014/main" id="{439587D3-B641-4639-8E5A-948EAE8CC8B4}"/>
              </a:ext>
            </a:extLst>
          </p:cNvPr>
          <p:cNvSpPr>
            <a:spLocks noChangeArrowheads="1"/>
          </p:cNvSpPr>
          <p:nvPr/>
        </p:nvSpPr>
        <p:spPr bwMode="auto">
          <a:xfrm>
            <a:off x="3910355" y="5629531"/>
            <a:ext cx="885469" cy="34775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Load balancer</a:t>
            </a:r>
          </a:p>
        </p:txBody>
      </p:sp>
      <p:sp>
        <p:nvSpPr>
          <p:cNvPr id="14" name="圆角矩形 54">
            <a:extLst>
              <a:ext uri="{FF2B5EF4-FFF2-40B4-BE49-F238E27FC236}">
                <a16:creationId xmlns="" xmlns:p14="http://schemas.microsoft.com/office/powerpoint/2010/main" xmlns:a16="http://schemas.microsoft.com/office/drawing/2014/main" id="{823D9BC8-A6D1-4FED-8223-B53D54A6F5A5}"/>
              </a:ext>
            </a:extLst>
          </p:cNvPr>
          <p:cNvSpPr>
            <a:spLocks noChangeArrowheads="1"/>
          </p:cNvSpPr>
          <p:nvPr/>
        </p:nvSpPr>
        <p:spPr bwMode="auto">
          <a:xfrm>
            <a:off x="2867395" y="5629531"/>
            <a:ext cx="885469" cy="34775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Switch</a:t>
            </a:r>
          </a:p>
        </p:txBody>
      </p:sp>
      <p:cxnSp>
        <p:nvCxnSpPr>
          <p:cNvPr id="15" name="肘形连接符 148">
            <a:extLst>
              <a:ext uri="{FF2B5EF4-FFF2-40B4-BE49-F238E27FC236}">
                <a16:creationId xmlns="" xmlns:p14="http://schemas.microsoft.com/office/powerpoint/2010/main" xmlns:a16="http://schemas.microsoft.com/office/drawing/2014/main" id="{59DC4BE0-764C-45DD-A11D-BA9271F0E821}"/>
              </a:ext>
            </a:extLst>
          </p:cNvPr>
          <p:cNvCxnSpPr>
            <a:cxnSpLocks noChangeShapeType="1"/>
          </p:cNvCxnSpPr>
          <p:nvPr/>
        </p:nvCxnSpPr>
        <p:spPr bwMode="auto">
          <a:xfrm flipH="1">
            <a:off x="4164514" y="3514921"/>
            <a:ext cx="497813" cy="0"/>
          </a:xfrm>
          <a:prstGeom prst="straightConnector1">
            <a:avLst/>
          </a:prstGeom>
          <a:noFill/>
          <a:ln w="19050">
            <a:solidFill>
              <a:srgbClr val="00B0F0"/>
            </a:solidFill>
            <a:prstDash val="dash"/>
            <a:round/>
            <a:headEnd type="triangle" w="med" len="med"/>
            <a:tailEnd type="triangle" w="med" len="med"/>
          </a:ln>
        </p:spPr>
      </p:cxnSp>
      <p:sp>
        <p:nvSpPr>
          <p:cNvPr id="16" name="TextBox 4">
            <a:extLst>
              <a:ext uri="{FF2B5EF4-FFF2-40B4-BE49-F238E27FC236}">
                <a16:creationId xmlns="" xmlns:p14="http://schemas.microsoft.com/office/powerpoint/2010/main" xmlns:a16="http://schemas.microsoft.com/office/drawing/2014/main" id="{1E7C1DF2-B46E-4657-AFF8-DE4ECAAF7DC5}"/>
              </a:ext>
            </a:extLst>
          </p:cNvPr>
          <p:cNvSpPr txBox="1">
            <a:spLocks noChangeArrowheads="1"/>
          </p:cNvSpPr>
          <p:nvPr/>
        </p:nvSpPr>
        <p:spPr bwMode="auto">
          <a:xfrm>
            <a:off x="3564148" y="3532440"/>
            <a:ext cx="1651212"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1"/>
              </a:spcBef>
              <a:buSzPct val="100000"/>
              <a:defRPr/>
            </a:pPr>
            <a:r>
              <a:rPr lang="en-US" sz="1200" dirty="0">
                <a:solidFill>
                  <a:srgbClr val="000000"/>
                </a:solidFill>
              </a:rPr>
              <a:t>Resource synchronization</a:t>
            </a:r>
            <a:endParaRPr lang="en-US" altLang="zh-CN" sz="1200" kern="0" dirty="0">
              <a:solidFill>
                <a:srgbClr val="000000"/>
              </a:solidFill>
            </a:endParaRPr>
          </a:p>
        </p:txBody>
      </p:sp>
      <p:cxnSp>
        <p:nvCxnSpPr>
          <p:cNvPr id="17" name="肘形连接符 148">
            <a:extLst>
              <a:ext uri="{FF2B5EF4-FFF2-40B4-BE49-F238E27FC236}">
                <a16:creationId xmlns="" xmlns:p14="http://schemas.microsoft.com/office/powerpoint/2010/main" xmlns:a16="http://schemas.microsoft.com/office/drawing/2014/main" id="{B18024C0-9F32-4B95-A317-49D9BE27B7C8}"/>
              </a:ext>
            </a:extLst>
          </p:cNvPr>
          <p:cNvCxnSpPr>
            <a:cxnSpLocks noChangeShapeType="1"/>
          </p:cNvCxnSpPr>
          <p:nvPr/>
        </p:nvCxnSpPr>
        <p:spPr bwMode="auto">
          <a:xfrm flipH="1">
            <a:off x="4138158" y="4132884"/>
            <a:ext cx="445198" cy="0"/>
          </a:xfrm>
          <a:prstGeom prst="straightConnector1">
            <a:avLst/>
          </a:prstGeom>
          <a:noFill/>
          <a:ln w="19050">
            <a:solidFill>
              <a:srgbClr val="00B0F0"/>
            </a:solidFill>
            <a:prstDash val="dash"/>
            <a:round/>
            <a:headEnd type="none" w="med" len="med"/>
            <a:tailEnd type="triangle" w="med" len="med"/>
          </a:ln>
        </p:spPr>
      </p:cxnSp>
      <p:sp>
        <p:nvSpPr>
          <p:cNvPr id="18" name="TextBox 4">
            <a:extLst>
              <a:ext uri="{FF2B5EF4-FFF2-40B4-BE49-F238E27FC236}">
                <a16:creationId xmlns="" xmlns:p14="http://schemas.microsoft.com/office/powerpoint/2010/main" xmlns:a16="http://schemas.microsoft.com/office/drawing/2014/main" id="{271CC9B2-E135-4BB3-A310-9E628284C216}"/>
              </a:ext>
            </a:extLst>
          </p:cNvPr>
          <p:cNvSpPr txBox="1">
            <a:spLocks noChangeArrowheads="1"/>
          </p:cNvSpPr>
          <p:nvPr/>
        </p:nvSpPr>
        <p:spPr bwMode="auto">
          <a:xfrm>
            <a:off x="3763793" y="4132884"/>
            <a:ext cx="1194135"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Virtual awareness</a:t>
            </a:r>
            <a:endParaRPr lang="en-US" altLang="zh-CN" sz="1200" kern="0" dirty="0">
              <a:solidFill>
                <a:srgbClr val="000000"/>
              </a:solidFill>
            </a:endParaRPr>
          </a:p>
        </p:txBody>
      </p:sp>
      <p:sp>
        <p:nvSpPr>
          <p:cNvPr id="19" name="圆角矩形 20">
            <a:extLst>
              <a:ext uri="{FF2B5EF4-FFF2-40B4-BE49-F238E27FC236}">
                <a16:creationId xmlns="" xmlns:p14="http://schemas.microsoft.com/office/powerpoint/2010/main" xmlns:a16="http://schemas.microsoft.com/office/drawing/2014/main" id="{56EF2661-B271-4E11-944A-66CB652A8923}"/>
              </a:ext>
            </a:extLst>
          </p:cNvPr>
          <p:cNvSpPr/>
          <p:nvPr/>
        </p:nvSpPr>
        <p:spPr>
          <a:xfrm>
            <a:off x="779979" y="5429978"/>
            <a:ext cx="5232633" cy="635848"/>
          </a:xfrm>
          <a:prstGeom prst="round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9028" fontAlgn="ctr"/>
            <a:r>
              <a:rPr lang="en-US" sz="1400" dirty="0">
                <a:solidFill>
                  <a:prstClr val="white"/>
                </a:solidFill>
              </a:rPr>
              <a:t>         </a:t>
            </a:r>
            <a:endParaRPr lang="en-US" altLang="zh-CN" sz="1600" b="1" dirty="0">
              <a:solidFill>
                <a:prstClr val="white"/>
              </a:solidFill>
            </a:endParaRPr>
          </a:p>
        </p:txBody>
      </p:sp>
      <p:sp>
        <p:nvSpPr>
          <p:cNvPr id="20" name="圆角矩形 21">
            <a:extLst>
              <a:ext uri="{FF2B5EF4-FFF2-40B4-BE49-F238E27FC236}">
                <a16:creationId xmlns="" xmlns:p14="http://schemas.microsoft.com/office/powerpoint/2010/main" xmlns:a16="http://schemas.microsoft.com/office/drawing/2014/main" id="{3FB4320C-4E2B-41AD-BCB8-5E478DE0D7A1}"/>
              </a:ext>
            </a:extLst>
          </p:cNvPr>
          <p:cNvSpPr/>
          <p:nvPr/>
        </p:nvSpPr>
        <p:spPr>
          <a:xfrm>
            <a:off x="779978" y="1439967"/>
            <a:ext cx="5206388" cy="698434"/>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9028" fontAlgn="ctr"/>
            <a:endParaRPr lang="en-US" altLang="zh-CN" sz="1600" dirty="0">
              <a:solidFill>
                <a:prstClr val="white"/>
              </a:solidFill>
            </a:endParaRPr>
          </a:p>
        </p:txBody>
      </p:sp>
      <p:sp>
        <p:nvSpPr>
          <p:cNvPr id="21" name="圆角矩形 22">
            <a:extLst>
              <a:ext uri="{FF2B5EF4-FFF2-40B4-BE49-F238E27FC236}">
                <a16:creationId xmlns="" xmlns:p14="http://schemas.microsoft.com/office/powerpoint/2010/main" xmlns:a16="http://schemas.microsoft.com/office/drawing/2014/main" id="{81139D85-8807-4DC0-ADED-69C4F4545F53}"/>
              </a:ext>
            </a:extLst>
          </p:cNvPr>
          <p:cNvSpPr/>
          <p:nvPr/>
        </p:nvSpPr>
        <p:spPr>
          <a:xfrm>
            <a:off x="4917380" y="3035446"/>
            <a:ext cx="1095232" cy="1469268"/>
          </a:xfrm>
          <a:prstGeom prst="roundRect">
            <a:avLst>
              <a:gd name="adj" fmla="val 11943"/>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9028" fontAlgn="ctr"/>
            <a:endParaRPr lang="en-US" altLang="zh-CN" sz="1200" dirty="0">
              <a:solidFill>
                <a:prstClr val="white"/>
              </a:solidFill>
            </a:endParaRPr>
          </a:p>
        </p:txBody>
      </p:sp>
      <p:cxnSp>
        <p:nvCxnSpPr>
          <p:cNvPr id="22" name="肘形连接符 148">
            <a:extLst>
              <a:ext uri="{FF2B5EF4-FFF2-40B4-BE49-F238E27FC236}">
                <a16:creationId xmlns="" xmlns:p14="http://schemas.microsoft.com/office/powerpoint/2010/main" xmlns:a16="http://schemas.microsoft.com/office/drawing/2014/main" id="{074E5B54-0160-4C93-AB08-6797A821580F}"/>
              </a:ext>
            </a:extLst>
          </p:cNvPr>
          <p:cNvCxnSpPr>
            <a:cxnSpLocks noChangeShapeType="1"/>
          </p:cNvCxnSpPr>
          <p:nvPr/>
        </p:nvCxnSpPr>
        <p:spPr bwMode="auto">
          <a:xfrm>
            <a:off x="2275337" y="4572983"/>
            <a:ext cx="0" cy="470271"/>
          </a:xfrm>
          <a:prstGeom prst="straightConnector1">
            <a:avLst/>
          </a:prstGeom>
          <a:noFill/>
          <a:ln w="19050">
            <a:solidFill>
              <a:schemeClr val="accent1"/>
            </a:solidFill>
            <a:prstDash val="dash"/>
            <a:round/>
            <a:headEnd type="none" w="med" len="med"/>
            <a:tailEnd type="triangle" w="med" len="med"/>
          </a:ln>
        </p:spPr>
      </p:cxnSp>
      <p:sp>
        <p:nvSpPr>
          <p:cNvPr id="23" name="TextBox 4">
            <a:extLst>
              <a:ext uri="{FF2B5EF4-FFF2-40B4-BE49-F238E27FC236}">
                <a16:creationId xmlns="" xmlns:p14="http://schemas.microsoft.com/office/powerpoint/2010/main" xmlns:a16="http://schemas.microsoft.com/office/drawing/2014/main" id="{7F00614F-1AFA-4AA6-B684-82AC5C20E5C5}"/>
              </a:ext>
            </a:extLst>
          </p:cNvPr>
          <p:cNvSpPr txBox="1">
            <a:spLocks noChangeArrowheads="1"/>
          </p:cNvSpPr>
          <p:nvPr/>
        </p:nvSpPr>
        <p:spPr bwMode="auto">
          <a:xfrm>
            <a:off x="1066031" y="4632643"/>
            <a:ext cx="1356452"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Configuration delivery</a:t>
            </a:r>
            <a:endParaRPr lang="en-US" altLang="zh-CN" sz="1200" kern="0" dirty="0">
              <a:solidFill>
                <a:srgbClr val="000000"/>
              </a:solidFill>
            </a:endParaRPr>
          </a:p>
        </p:txBody>
      </p:sp>
      <p:sp>
        <p:nvSpPr>
          <p:cNvPr id="24" name="TextBox 4">
            <a:extLst>
              <a:ext uri="{FF2B5EF4-FFF2-40B4-BE49-F238E27FC236}">
                <a16:creationId xmlns="" xmlns:p14="http://schemas.microsoft.com/office/powerpoint/2010/main" xmlns:a16="http://schemas.microsoft.com/office/drawing/2014/main" id="{4EEAEE1A-C437-4EFD-83D5-C0F8AD6E7114}"/>
              </a:ext>
            </a:extLst>
          </p:cNvPr>
          <p:cNvSpPr txBox="1">
            <a:spLocks noChangeArrowheads="1"/>
          </p:cNvSpPr>
          <p:nvPr/>
        </p:nvSpPr>
        <p:spPr bwMode="auto">
          <a:xfrm>
            <a:off x="3004009" y="4632643"/>
            <a:ext cx="1194135"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Status reporting</a:t>
            </a:r>
            <a:endParaRPr lang="en-US" altLang="zh-CN" sz="1200" kern="0" dirty="0">
              <a:solidFill>
                <a:srgbClr val="000000"/>
              </a:solidFill>
            </a:endParaRPr>
          </a:p>
        </p:txBody>
      </p:sp>
      <p:cxnSp>
        <p:nvCxnSpPr>
          <p:cNvPr id="25" name="直接连接符 50">
            <a:extLst>
              <a:ext uri="{FF2B5EF4-FFF2-40B4-BE49-F238E27FC236}">
                <a16:creationId xmlns="" xmlns:p14="http://schemas.microsoft.com/office/powerpoint/2010/main" xmlns:a16="http://schemas.microsoft.com/office/drawing/2014/main" id="{F3B60545-E53E-41FF-ABF1-3C815C7F650C}"/>
              </a:ext>
            </a:extLst>
          </p:cNvPr>
          <p:cNvCxnSpPr>
            <a:cxnSpLocks noChangeShapeType="1"/>
          </p:cNvCxnSpPr>
          <p:nvPr/>
        </p:nvCxnSpPr>
        <p:spPr bwMode="auto">
          <a:xfrm flipV="1">
            <a:off x="3144471" y="4572983"/>
            <a:ext cx="0" cy="457745"/>
          </a:xfrm>
          <a:prstGeom prst="line">
            <a:avLst/>
          </a:prstGeom>
          <a:noFill/>
          <a:ln w="19050">
            <a:solidFill>
              <a:schemeClr val="accent1"/>
            </a:solidFill>
            <a:prstDash val="dash"/>
            <a:round/>
            <a:headEnd type="none" w="med" len="med"/>
            <a:tailEnd type="triangle" w="med" len="med"/>
          </a:ln>
        </p:spPr>
      </p:cxnSp>
      <p:sp>
        <p:nvSpPr>
          <p:cNvPr id="26" name="圆角矩形 52">
            <a:extLst>
              <a:ext uri="{FF2B5EF4-FFF2-40B4-BE49-F238E27FC236}">
                <a16:creationId xmlns="" xmlns:p14="http://schemas.microsoft.com/office/powerpoint/2010/main" xmlns:a16="http://schemas.microsoft.com/office/drawing/2014/main" id="{C6EEC49A-7CAF-4DD4-AA38-05B49A330E5E}"/>
              </a:ext>
            </a:extLst>
          </p:cNvPr>
          <p:cNvSpPr>
            <a:spLocks noChangeArrowheads="1"/>
          </p:cNvSpPr>
          <p:nvPr/>
        </p:nvSpPr>
        <p:spPr bwMode="auto">
          <a:xfrm>
            <a:off x="884723" y="5629531"/>
            <a:ext cx="885469" cy="34775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Router</a:t>
            </a:r>
          </a:p>
        </p:txBody>
      </p:sp>
      <p:sp>
        <p:nvSpPr>
          <p:cNvPr id="27" name="圆角矩形 53">
            <a:extLst>
              <a:ext uri="{FF2B5EF4-FFF2-40B4-BE49-F238E27FC236}">
                <a16:creationId xmlns="" xmlns:p14="http://schemas.microsoft.com/office/powerpoint/2010/main" xmlns:a16="http://schemas.microsoft.com/office/drawing/2014/main" id="{45A1D34B-67E5-4A9B-A5A0-5FD64C60208A}"/>
              </a:ext>
            </a:extLst>
          </p:cNvPr>
          <p:cNvSpPr>
            <a:spLocks noChangeArrowheads="1"/>
          </p:cNvSpPr>
          <p:nvPr/>
        </p:nvSpPr>
        <p:spPr bwMode="auto">
          <a:xfrm>
            <a:off x="4921034" y="5629531"/>
            <a:ext cx="1055990" cy="347757"/>
          </a:xfrm>
          <a:prstGeom prst="roundRect">
            <a:avLst>
              <a:gd name="adj" fmla="val 8773"/>
            </a:avLst>
          </a:prstGeom>
          <a:solidFill>
            <a:srgbClr val="00B0F0"/>
          </a:solidFill>
          <a:ln>
            <a:solidFill>
              <a:srgbClr val="99DFF9"/>
            </a:solidFill>
          </a:ln>
        </p:spPr>
        <p:txBody>
          <a:bodyPr wrap="square" rtlCol="0" anchor="ctr" anchorCtr="0">
            <a:noAutofit/>
          </a:bodyPr>
          <a:lstStyle/>
          <a:p>
            <a:pPr algn="ctr" fontAlgn="ctr"/>
            <a:r>
              <a:rPr lang="en-US" sz="1200" b="1" dirty="0">
                <a:solidFill>
                  <a:prstClr val="white"/>
                </a:solidFill>
              </a:rPr>
              <a:t>Computing resource</a:t>
            </a:r>
          </a:p>
        </p:txBody>
      </p:sp>
      <p:cxnSp>
        <p:nvCxnSpPr>
          <p:cNvPr id="28" name="直接连接符 50">
            <a:extLst>
              <a:ext uri="{FF2B5EF4-FFF2-40B4-BE49-F238E27FC236}">
                <a16:creationId xmlns="" xmlns:p14="http://schemas.microsoft.com/office/powerpoint/2010/main" xmlns:a16="http://schemas.microsoft.com/office/drawing/2014/main" id="{3E8DAD28-A390-46C7-9178-F09BE6E7CF0C}"/>
              </a:ext>
            </a:extLst>
          </p:cNvPr>
          <p:cNvCxnSpPr>
            <a:cxnSpLocks noChangeShapeType="1"/>
          </p:cNvCxnSpPr>
          <p:nvPr/>
        </p:nvCxnSpPr>
        <p:spPr bwMode="auto">
          <a:xfrm flipV="1">
            <a:off x="5336339" y="4530970"/>
            <a:ext cx="1" cy="1098561"/>
          </a:xfrm>
          <a:prstGeom prst="line">
            <a:avLst/>
          </a:prstGeom>
          <a:noFill/>
          <a:ln w="19050">
            <a:solidFill>
              <a:schemeClr val="accent1"/>
            </a:solidFill>
            <a:prstDash val="dash"/>
            <a:round/>
            <a:headEnd type="triangle" w="med" len="med"/>
            <a:tailEnd type="triangle" w="med" len="med"/>
          </a:ln>
        </p:spPr>
      </p:cxnSp>
      <p:sp>
        <p:nvSpPr>
          <p:cNvPr id="29" name="TextBox 4">
            <a:extLst>
              <a:ext uri="{FF2B5EF4-FFF2-40B4-BE49-F238E27FC236}">
                <a16:creationId xmlns="" xmlns:p14="http://schemas.microsoft.com/office/powerpoint/2010/main" xmlns:a16="http://schemas.microsoft.com/office/drawing/2014/main" id="{8D4B6B05-6BE0-4EF3-A6CF-F87F54D89BAE}"/>
              </a:ext>
            </a:extLst>
          </p:cNvPr>
          <p:cNvSpPr txBox="1">
            <a:spLocks noChangeArrowheads="1"/>
          </p:cNvSpPr>
          <p:nvPr/>
        </p:nvSpPr>
        <p:spPr bwMode="auto">
          <a:xfrm>
            <a:off x="2262637" y="2714415"/>
            <a:ext cx="1194135"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RESTful</a:t>
            </a:r>
            <a:endParaRPr lang="en-US" altLang="zh-CN" sz="1200" kern="0" dirty="0">
              <a:solidFill>
                <a:srgbClr val="000000"/>
              </a:solidFill>
            </a:endParaRPr>
          </a:p>
        </p:txBody>
      </p:sp>
      <p:sp>
        <p:nvSpPr>
          <p:cNvPr id="30" name="TextBox 4">
            <a:extLst>
              <a:ext uri="{FF2B5EF4-FFF2-40B4-BE49-F238E27FC236}">
                <a16:creationId xmlns="" xmlns:p14="http://schemas.microsoft.com/office/powerpoint/2010/main" xmlns:a16="http://schemas.microsoft.com/office/drawing/2014/main" id="{F3AE17A2-EBB9-47ED-85FE-0A40B9BBFCAA}"/>
              </a:ext>
            </a:extLst>
          </p:cNvPr>
          <p:cNvSpPr txBox="1">
            <a:spLocks noChangeArrowheads="1"/>
          </p:cNvSpPr>
          <p:nvPr/>
        </p:nvSpPr>
        <p:spPr bwMode="auto">
          <a:xfrm>
            <a:off x="1233383" y="4966962"/>
            <a:ext cx="3208810" cy="403553"/>
          </a:xfrm>
          <a:prstGeom prst="rect">
            <a:avLst/>
          </a:prstGeom>
          <a:noFill/>
          <a:ln w="9525">
            <a:noFill/>
            <a:miter lim="800000"/>
            <a:headEnd/>
            <a:tailEnd/>
          </a:ln>
        </p:spPr>
        <p:txBody>
          <a:bodyPr wrap="square" lIns="216768" tIns="108385" rIns="216768" bIns="108385">
            <a:noAutofit/>
          </a:bodyPr>
          <a:lstStyle/>
          <a:p>
            <a:pPr algn="ctr" defTabSz="1219200" fontAlgn="ctr">
              <a:spcBef>
                <a:spcPts val="717"/>
              </a:spcBef>
              <a:buSzPct val="100000"/>
              <a:defRPr/>
            </a:pPr>
            <a:r>
              <a:rPr lang="en-US" sz="1200" dirty="0">
                <a:solidFill>
                  <a:srgbClr val="000000"/>
                </a:solidFill>
              </a:rPr>
              <a:t>OpenFlow/OVSDB/NETCONF/BGP EVPN</a:t>
            </a:r>
          </a:p>
        </p:txBody>
      </p:sp>
      <p:cxnSp>
        <p:nvCxnSpPr>
          <p:cNvPr id="31" name="直接连接符 50">
            <a:extLst>
              <a:ext uri="{FF2B5EF4-FFF2-40B4-BE49-F238E27FC236}">
                <a16:creationId xmlns="" xmlns:p14="http://schemas.microsoft.com/office/powerpoint/2010/main" xmlns:a16="http://schemas.microsoft.com/office/drawing/2014/main" id="{F1C75CF3-E71B-4FBB-9FD0-0648072C94C1}"/>
              </a:ext>
            </a:extLst>
          </p:cNvPr>
          <p:cNvCxnSpPr>
            <a:cxnSpLocks noChangeShapeType="1"/>
          </p:cNvCxnSpPr>
          <p:nvPr/>
        </p:nvCxnSpPr>
        <p:spPr bwMode="auto">
          <a:xfrm flipV="1">
            <a:off x="5499623" y="4552844"/>
            <a:ext cx="2" cy="1098562"/>
          </a:xfrm>
          <a:prstGeom prst="line">
            <a:avLst/>
          </a:prstGeom>
          <a:noFill/>
          <a:ln w="19050">
            <a:solidFill>
              <a:schemeClr val="accent1"/>
            </a:solidFill>
            <a:prstDash val="dash"/>
            <a:round/>
            <a:headEnd type="triangle" w="med" len="med"/>
            <a:tailEnd type="triangle" w="med" len="med"/>
          </a:ln>
        </p:spPr>
      </p:cxnSp>
      <p:sp>
        <p:nvSpPr>
          <p:cNvPr id="32" name="矩形 31">
            <a:extLst>
              <a:ext uri="{FF2B5EF4-FFF2-40B4-BE49-F238E27FC236}">
                <a16:creationId xmlns="" xmlns:p14="http://schemas.microsoft.com/office/powerpoint/2010/main" xmlns:a16="http://schemas.microsoft.com/office/drawing/2014/main" id="{A30DF6BC-9B17-4474-89F1-787362014318}"/>
              </a:ext>
            </a:extLst>
          </p:cNvPr>
          <p:cNvSpPr/>
          <p:nvPr/>
        </p:nvSpPr>
        <p:spPr>
          <a:xfrm>
            <a:off x="6336926" y="1439967"/>
            <a:ext cx="4971451" cy="14709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ct val="150000"/>
              </a:lnSpc>
            </a:pPr>
            <a:r>
              <a:rPr lang="en-US" sz="1200" b="1" dirty="0">
                <a:solidFill>
                  <a:schemeClr val="tx1"/>
                </a:solidFill>
              </a:rPr>
              <a:t>Northbound ecosystem</a:t>
            </a:r>
          </a:p>
          <a:p>
            <a:pPr marL="285750" indent="-285750" fontAlgn="ctr">
              <a:lnSpc>
                <a:spcPct val="150000"/>
              </a:lnSpc>
              <a:buFont typeface="Arial" panose="020B0604020202020204" pitchFamily="34" charset="0"/>
              <a:buChar char="•"/>
            </a:pPr>
            <a:r>
              <a:rPr lang="en-US" sz="1200" dirty="0">
                <a:solidFill>
                  <a:schemeClr val="tx1"/>
                </a:solidFill>
              </a:rPr>
              <a:t>Provides standard Neutron/GBP RESTful APIs to enable abstraction of fabric configuration.</a:t>
            </a:r>
          </a:p>
          <a:p>
            <a:pPr marL="285750" indent="-285750" fontAlgn="ctr">
              <a:lnSpc>
                <a:spcPct val="150000"/>
              </a:lnSpc>
              <a:buFont typeface="Arial" panose="020B0604020202020204" pitchFamily="34" charset="0"/>
              <a:buChar char="•"/>
            </a:pPr>
            <a:r>
              <a:rPr lang="en-US" sz="1200" dirty="0">
                <a:solidFill>
                  <a:schemeClr val="tx1"/>
                </a:solidFill>
              </a:rPr>
              <a:t>Interconnects with standard OpenStack and Kubernetes.</a:t>
            </a:r>
          </a:p>
        </p:txBody>
      </p:sp>
      <p:sp>
        <p:nvSpPr>
          <p:cNvPr id="33" name="矩形 32">
            <a:extLst>
              <a:ext uri="{FF2B5EF4-FFF2-40B4-BE49-F238E27FC236}">
                <a16:creationId xmlns="" xmlns:p14="http://schemas.microsoft.com/office/powerpoint/2010/main" xmlns:a16="http://schemas.microsoft.com/office/drawing/2014/main" id="{9B4866D1-6135-460E-BB23-894F70FB432C}"/>
              </a:ext>
            </a:extLst>
          </p:cNvPr>
          <p:cNvSpPr/>
          <p:nvPr/>
        </p:nvSpPr>
        <p:spPr>
          <a:xfrm>
            <a:off x="6336926" y="3011592"/>
            <a:ext cx="4971451" cy="14709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ct val="150000"/>
              </a:lnSpc>
            </a:pPr>
            <a:r>
              <a:rPr lang="en-US" sz="1200" b="1" dirty="0">
                <a:solidFill>
                  <a:schemeClr val="tx1"/>
                </a:solidFill>
              </a:rPr>
              <a:t>Eastbound and westbound ecosystem</a:t>
            </a:r>
          </a:p>
          <a:p>
            <a:pPr marL="285750" indent="-285750" fontAlgn="ctr">
              <a:lnSpc>
                <a:spcPct val="150000"/>
              </a:lnSpc>
              <a:buFont typeface="Arial" panose="020B0604020202020204" pitchFamily="34" charset="0"/>
              <a:buChar char="•"/>
            </a:pPr>
            <a:r>
              <a:rPr lang="en-US" sz="1200" dirty="0">
                <a:solidFill>
                  <a:schemeClr val="tx1"/>
                </a:solidFill>
              </a:rPr>
              <a:t>Supports interconnection with third-party computing management platforms and works with compute resources to implement on-demand VM on-boarding and elastic scaling.</a:t>
            </a:r>
          </a:p>
        </p:txBody>
      </p:sp>
      <p:sp>
        <p:nvSpPr>
          <p:cNvPr id="34" name="矩形 33">
            <a:extLst>
              <a:ext uri="{FF2B5EF4-FFF2-40B4-BE49-F238E27FC236}">
                <a16:creationId xmlns="" xmlns:p14="http://schemas.microsoft.com/office/powerpoint/2010/main" xmlns:a16="http://schemas.microsoft.com/office/drawing/2014/main" id="{86620D74-BC4E-45C6-A787-01C60179B53E}"/>
              </a:ext>
            </a:extLst>
          </p:cNvPr>
          <p:cNvSpPr/>
          <p:nvPr/>
        </p:nvSpPr>
        <p:spPr>
          <a:xfrm>
            <a:off x="6336926" y="4594843"/>
            <a:ext cx="4971451" cy="14709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ct val="150000"/>
              </a:lnSpc>
            </a:pPr>
            <a:r>
              <a:rPr lang="en-US" sz="1200" b="1" dirty="0">
                <a:solidFill>
                  <a:schemeClr val="tx1"/>
                </a:solidFill>
              </a:rPr>
              <a:t>Southbound ecosystem</a:t>
            </a:r>
          </a:p>
          <a:p>
            <a:pPr marL="285750" indent="-285750" fontAlgn="ctr">
              <a:lnSpc>
                <a:spcPct val="150000"/>
              </a:lnSpc>
              <a:buFont typeface="Arial" panose="020B0604020202020204" pitchFamily="34" charset="0"/>
              <a:buChar char="•"/>
            </a:pPr>
            <a:r>
              <a:rPr lang="en-US" sz="1200" dirty="0">
                <a:solidFill>
                  <a:schemeClr val="tx1"/>
                </a:solidFill>
              </a:rPr>
              <a:t>Provides standard APIs for service provisioning and device configuration.</a:t>
            </a:r>
            <a:endParaRPr lang="en-US" altLang="zh-CN" sz="1200" dirty="0">
              <a:solidFill>
                <a:schemeClr val="tx1"/>
              </a:solidFill>
            </a:endParaRPr>
          </a:p>
          <a:p>
            <a:pPr marL="285750" indent="-285750" fontAlgn="ctr">
              <a:lnSpc>
                <a:spcPct val="150000"/>
              </a:lnSpc>
              <a:buFont typeface="Arial" panose="020B0604020202020204" pitchFamily="34" charset="0"/>
              <a:buChar char="•"/>
            </a:pPr>
            <a:r>
              <a:rPr lang="en-US" sz="1200" dirty="0">
                <a:solidFill>
                  <a:schemeClr val="tx1"/>
                </a:solidFill>
              </a:rPr>
              <a:t>Provides southbound plug-ins, through which third-party devices can interoperate with Huawei devices.</a:t>
            </a:r>
          </a:p>
        </p:txBody>
      </p:sp>
      <p:pic>
        <p:nvPicPr>
          <p:cNvPr id="35" name="图片 34">
            <a:extLst>
              <a:ext uri="{FF2B5EF4-FFF2-40B4-BE49-F238E27FC236}">
                <a16:creationId xmlns="" xmlns:p14="http://schemas.microsoft.com/office/powerpoint/2010/main" xmlns:a16="http://schemas.microsoft.com/office/drawing/2014/main" id="{D4C18635-8A4C-4F89-A7C8-64C9C3493D43}"/>
              </a:ext>
            </a:extLst>
          </p:cNvPr>
          <p:cNvPicPr>
            <a:picLocks noChangeAspect="1"/>
          </p:cNvPicPr>
          <p:nvPr/>
        </p:nvPicPr>
        <p:blipFill>
          <a:blip r:embed="rId3"/>
          <a:stretch>
            <a:fillRect/>
          </a:stretch>
        </p:blipFill>
        <p:spPr>
          <a:xfrm>
            <a:off x="1722465" y="3478350"/>
            <a:ext cx="2029193" cy="525203"/>
          </a:xfrm>
          <a:prstGeom prst="rect">
            <a:avLst/>
          </a:prstGeom>
        </p:spPr>
      </p:pic>
    </p:spTree>
    <p:extLst>
      <p:ext uri="{BB962C8B-B14F-4D97-AF65-F5344CB8AC3E}">
        <p14:creationId xmlns:p14="http://schemas.microsoft.com/office/powerpoint/2010/main" val="25415776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82780551-F022-4B6B-8D4D-D95DD6ED54AA}"/>
              </a:ext>
            </a:extLst>
          </p:cNvPr>
          <p:cNvSpPr>
            <a:spLocks noGrp="1"/>
          </p:cNvSpPr>
          <p:nvPr>
            <p:ph type="title"/>
          </p:nvPr>
        </p:nvSpPr>
        <p:spPr/>
        <p:txBody>
          <a:bodyPr/>
          <a:lstStyle/>
          <a:p>
            <a:r>
              <a:rPr lang="en-US" dirty="0"/>
              <a:t>Simplified ZTP Deployment</a:t>
            </a:r>
          </a:p>
        </p:txBody>
      </p:sp>
      <p:cxnSp>
        <p:nvCxnSpPr>
          <p:cNvPr id="4" name="直接连接符 3">
            <a:extLst>
              <a:ext uri="{FF2B5EF4-FFF2-40B4-BE49-F238E27FC236}">
                <a16:creationId xmlns="" xmlns:a14="http://schemas.microsoft.com/office/drawing/2010/main" xmlns:p14="http://schemas.microsoft.com/office/powerpoint/2010/main" xmlns:a16="http://schemas.microsoft.com/office/drawing/2014/main" id="{480B218E-081D-4253-B0C3-E6CE3C6B7FE0}"/>
              </a:ext>
            </a:extLst>
          </p:cNvPr>
          <p:cNvCxnSpPr>
            <a:cxnSpLocks/>
          </p:cNvCxnSpPr>
          <p:nvPr/>
        </p:nvCxnSpPr>
        <p:spPr bwMode="auto">
          <a:xfrm flipV="1">
            <a:off x="3218579" y="1981924"/>
            <a:ext cx="0" cy="403932"/>
          </a:xfrm>
          <a:prstGeom prst="line">
            <a:avLst/>
          </a:prstGeom>
          <a:ln w="19050">
            <a:prstDash val="solid"/>
            <a:headEnd type="triangle"/>
            <a:tailEnd type="none"/>
          </a:ln>
        </p:spPr>
        <p:style>
          <a:lnRef idx="1">
            <a:schemeClr val="accent1"/>
          </a:lnRef>
          <a:fillRef idx="0">
            <a:schemeClr val="accent1"/>
          </a:fillRef>
          <a:effectRef idx="0">
            <a:schemeClr val="accent1"/>
          </a:effectRef>
          <a:fontRef idx="minor">
            <a:schemeClr val="tx1"/>
          </a:fontRef>
        </p:style>
      </p:cxnSp>
      <p:sp>
        <p:nvSpPr>
          <p:cNvPr id="5" name="Rectangle 14">
            <a:extLst>
              <a:ext uri="{FF2B5EF4-FFF2-40B4-BE49-F238E27FC236}">
                <a16:creationId xmlns="" xmlns:a14="http://schemas.microsoft.com/office/drawing/2010/main" xmlns:p14="http://schemas.microsoft.com/office/powerpoint/2010/main" xmlns:a16="http://schemas.microsoft.com/office/drawing/2014/main" id="{1C3E25ED-3352-4E51-B364-2123B4CB34E3}"/>
              </a:ext>
            </a:extLst>
          </p:cNvPr>
          <p:cNvSpPr/>
          <p:nvPr/>
        </p:nvSpPr>
        <p:spPr>
          <a:xfrm>
            <a:off x="839824" y="2485969"/>
            <a:ext cx="4842386" cy="627770"/>
          </a:xfrm>
          <a:prstGeom prst="rect">
            <a:avLst/>
          </a:prstGeom>
          <a:noFill/>
          <a:ln w="19050" cap="flat" cmpd="sng" algn="ctr">
            <a:solidFill>
              <a:srgbClr val="99DFF9"/>
            </a:solidFill>
            <a:prstDash val="sysDash"/>
          </a:ln>
          <a:effectLst/>
        </p:spPr>
        <p:txBody>
          <a:bodyPr wrap="none" rIns="45720" rtlCol="0" anchor="ctr">
            <a:noAutofit/>
          </a:bodyPr>
          <a:lstStyle/>
          <a:p>
            <a:pPr algn="r" defTabSz="914400" fontAlgn="ctr"/>
            <a:endParaRPr lang="en-US" sz="1600" b="1" kern="0" dirty="0">
              <a:solidFill>
                <a:srgbClr val="FFFFFF"/>
              </a:solidFill>
              <a:effectLst>
                <a:outerShdw blurRad="38100" dist="38100" dir="2700000" algn="tl">
                  <a:srgbClr val="000000">
                    <a:alpha val="43137"/>
                  </a:srgbClr>
                </a:outerShdw>
              </a:effectLst>
            </a:endParaRPr>
          </a:p>
        </p:txBody>
      </p:sp>
      <p:cxnSp>
        <p:nvCxnSpPr>
          <p:cNvPr id="7" name="直接连接符 6">
            <a:extLst>
              <a:ext uri="{FF2B5EF4-FFF2-40B4-BE49-F238E27FC236}">
                <a16:creationId xmlns="" xmlns:a14="http://schemas.microsoft.com/office/drawing/2010/main" xmlns:p14="http://schemas.microsoft.com/office/powerpoint/2010/main" xmlns:a16="http://schemas.microsoft.com/office/drawing/2014/main" id="{3B3CE1E6-1F28-40C2-914D-888C8272B7D0}"/>
              </a:ext>
            </a:extLst>
          </p:cNvPr>
          <p:cNvCxnSpPr>
            <a:cxnSpLocks/>
          </p:cNvCxnSpPr>
          <p:nvPr/>
        </p:nvCxnSpPr>
        <p:spPr bwMode="auto">
          <a:xfrm>
            <a:off x="3261017" y="2618439"/>
            <a:ext cx="1069379" cy="136123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肘形连接符 35">
            <a:extLst>
              <a:ext uri="{FF2B5EF4-FFF2-40B4-BE49-F238E27FC236}">
                <a16:creationId xmlns="" xmlns:a14="http://schemas.microsoft.com/office/drawing/2010/main" xmlns:p14="http://schemas.microsoft.com/office/powerpoint/2010/main" xmlns:a16="http://schemas.microsoft.com/office/drawing/2014/main" id="{4BBC6F68-2523-49BB-8009-0AB8DD312745}"/>
              </a:ext>
            </a:extLst>
          </p:cNvPr>
          <p:cNvCxnSpPr/>
          <p:nvPr/>
        </p:nvCxnSpPr>
        <p:spPr bwMode="auto">
          <a:xfrm flipH="1">
            <a:off x="2788285" y="2810491"/>
            <a:ext cx="397475" cy="1175722"/>
          </a:xfrm>
          <a:prstGeom prst="straightConnector1">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1437">
            <a:extLst>
              <a:ext uri="{FF2B5EF4-FFF2-40B4-BE49-F238E27FC236}">
                <a16:creationId xmlns="" xmlns:a14="http://schemas.microsoft.com/office/drawing/2010/main" xmlns:p14="http://schemas.microsoft.com/office/powerpoint/2010/main" xmlns:a16="http://schemas.microsoft.com/office/drawing/2014/main" id="{9A0572B3-B031-45B9-ABE1-7C9A690C978F}"/>
              </a:ext>
            </a:extLst>
          </p:cNvPr>
          <p:cNvSpPr>
            <a:spLocks noChangeArrowheads="1"/>
          </p:cNvSpPr>
          <p:nvPr/>
        </p:nvSpPr>
        <p:spPr bwMode="auto">
          <a:xfrm>
            <a:off x="2538106" y="1576135"/>
            <a:ext cx="1360946" cy="3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2392" tIns="51195" rIns="102392" bIns="51195">
            <a:noAutofit/>
          </a:bodyPr>
          <a:lstStyle>
            <a:lvl1pPr>
              <a:defRPr kumimoji="1" sz="2400">
                <a:solidFill>
                  <a:schemeClr val="tx1"/>
                </a:solidFill>
              </a:defRPr>
            </a:lvl1pPr>
            <a:lvl2pPr marL="742950" indent="-285750">
              <a:defRPr kumimoji="1" sz="2400">
                <a:solidFill>
                  <a:schemeClr val="tx1"/>
                </a:solidFill>
              </a:defRPr>
            </a:lvl2pPr>
            <a:lvl3pPr marL="1143000" indent="-228600">
              <a:defRPr kumimoji="1" sz="2400">
                <a:solidFill>
                  <a:schemeClr val="tx1"/>
                </a:solidFill>
              </a:defRPr>
            </a:lvl3pPr>
            <a:lvl4pPr marL="1600200" indent="-228600">
              <a:defRPr kumimoji="1" sz="2400">
                <a:solidFill>
                  <a:schemeClr val="tx1"/>
                </a:solidFill>
              </a:defRPr>
            </a:lvl4pPr>
            <a:lvl5pPr marL="2057400" indent="-228600">
              <a:defRPr kumimoji="1" sz="2400">
                <a:solidFill>
                  <a:schemeClr val="tx1"/>
                </a:solidFill>
              </a:defRPr>
            </a:lvl5pPr>
            <a:lvl6pPr marL="2514600" indent="-228600" defTabSz="454025" fontAlgn="base">
              <a:spcBef>
                <a:spcPct val="0"/>
              </a:spcBef>
              <a:spcAft>
                <a:spcPct val="0"/>
              </a:spcAft>
              <a:defRPr kumimoji="1" sz="2400">
                <a:solidFill>
                  <a:schemeClr val="tx1"/>
                </a:solidFill>
              </a:defRPr>
            </a:lvl6pPr>
            <a:lvl7pPr marL="2971800" indent="-228600" defTabSz="454025" fontAlgn="base">
              <a:spcBef>
                <a:spcPct val="0"/>
              </a:spcBef>
              <a:spcAft>
                <a:spcPct val="0"/>
              </a:spcAft>
              <a:defRPr kumimoji="1" sz="2400">
                <a:solidFill>
                  <a:schemeClr val="tx1"/>
                </a:solidFill>
              </a:defRPr>
            </a:lvl7pPr>
            <a:lvl8pPr marL="3429000" indent="-228600" defTabSz="454025" fontAlgn="base">
              <a:spcBef>
                <a:spcPct val="0"/>
              </a:spcBef>
              <a:spcAft>
                <a:spcPct val="0"/>
              </a:spcAft>
              <a:defRPr kumimoji="1" sz="2400">
                <a:solidFill>
                  <a:schemeClr val="tx1"/>
                </a:solidFill>
              </a:defRPr>
            </a:lvl8pPr>
            <a:lvl9pPr marL="3886200" indent="-228600" defTabSz="454025" fontAlgn="base">
              <a:spcBef>
                <a:spcPct val="0"/>
              </a:spcBef>
              <a:spcAft>
                <a:spcPct val="0"/>
              </a:spcAft>
              <a:defRPr kumimoji="1" sz="2400">
                <a:solidFill>
                  <a:schemeClr val="tx1"/>
                </a:solidFill>
              </a:defRPr>
            </a:lvl9pPr>
          </a:lstStyle>
          <a:p>
            <a:pPr algn="ctr" fontAlgn="ctr"/>
            <a:r>
              <a:rPr lang="en-US" sz="1800" b="1" dirty="0">
                <a:solidFill>
                  <a:srgbClr val="0070C0"/>
                </a:solidFill>
              </a:rPr>
              <a:t>Network administrator</a:t>
            </a:r>
            <a:endParaRPr kumimoji="0" lang="en-US" altLang="zh-CN" sz="1800" b="1" dirty="0">
              <a:solidFill>
                <a:srgbClr val="0070C0"/>
              </a:solidFill>
            </a:endParaRPr>
          </a:p>
        </p:txBody>
      </p:sp>
      <p:cxnSp>
        <p:nvCxnSpPr>
          <p:cNvPr id="21" name="肘形连接符 216">
            <a:extLst>
              <a:ext uri="{FF2B5EF4-FFF2-40B4-BE49-F238E27FC236}">
                <a16:creationId xmlns="" xmlns:a14="http://schemas.microsoft.com/office/drawing/2010/main" xmlns:p14="http://schemas.microsoft.com/office/powerpoint/2010/main" xmlns:a16="http://schemas.microsoft.com/office/drawing/2014/main" id="{FEE09395-2F84-4683-BEE3-695FC174D757}"/>
              </a:ext>
            </a:extLst>
          </p:cNvPr>
          <p:cNvCxnSpPr/>
          <p:nvPr/>
        </p:nvCxnSpPr>
        <p:spPr bwMode="auto">
          <a:xfrm>
            <a:off x="3189386" y="2825328"/>
            <a:ext cx="590003" cy="1189446"/>
          </a:xfrm>
          <a:prstGeom prst="straightConnector1">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雲形吹き出し 8">
            <a:extLst>
              <a:ext uri="{FF2B5EF4-FFF2-40B4-BE49-F238E27FC236}">
                <a16:creationId xmlns="" xmlns:a14="http://schemas.microsoft.com/office/drawing/2010/main" xmlns:p14="http://schemas.microsoft.com/office/powerpoint/2010/main" xmlns:a16="http://schemas.microsoft.com/office/drawing/2014/main" id="{3185D9B9-92F6-41C5-AFB4-FDFADADD17CB}"/>
              </a:ext>
            </a:extLst>
          </p:cNvPr>
          <p:cNvSpPr/>
          <p:nvPr/>
        </p:nvSpPr>
        <p:spPr>
          <a:xfrm>
            <a:off x="1063640" y="4112138"/>
            <a:ext cx="4234098" cy="1730877"/>
          </a:xfrm>
          <a:prstGeom prst="cloudCallout">
            <a:avLst>
              <a:gd name="adj1" fmla="val -13626"/>
              <a:gd name="adj2" fmla="val 26195"/>
            </a:avLst>
          </a:prstGeom>
          <a:solidFill>
            <a:srgbClr val="D9D9D9"/>
          </a:solidFill>
          <a:ln w="25400" cap="flat" cmpd="sng" algn="ctr">
            <a:noFill/>
            <a:prstDash val="solid"/>
          </a:ln>
          <a:effectLst/>
        </p:spPr>
        <p:txBody>
          <a:bodyPr wrap="square" lIns="0" tIns="0" rIns="0" bIns="0" rtlCol="0" anchor="ctr" anchorCtr="1">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ja-JP" sz="1600" b="1" i="0" u="none" strike="noStrike" kern="0" cap="none" spc="0" normalizeH="0" baseline="0" noProof="0" dirty="0">
              <a:ln>
                <a:noFill/>
              </a:ln>
              <a:effectLst/>
              <a:uLnTx/>
              <a:uFillTx/>
            </a:endParaRPr>
          </a:p>
        </p:txBody>
      </p:sp>
      <p:sp>
        <p:nvSpPr>
          <p:cNvPr id="40" name="文本框 39">
            <a:extLst>
              <a:ext uri="{FF2B5EF4-FFF2-40B4-BE49-F238E27FC236}">
                <a16:creationId xmlns="" xmlns:a14="http://schemas.microsoft.com/office/drawing/2010/main" xmlns:p14="http://schemas.microsoft.com/office/powerpoint/2010/main" xmlns:a16="http://schemas.microsoft.com/office/drawing/2014/main" id="{8A64871F-6115-4C06-AF58-E8A77CFEF023}"/>
              </a:ext>
            </a:extLst>
          </p:cNvPr>
          <p:cNvSpPr txBox="1"/>
          <p:nvPr/>
        </p:nvSpPr>
        <p:spPr>
          <a:xfrm>
            <a:off x="1822264" y="4120655"/>
            <a:ext cx="724878" cy="338554"/>
          </a:xfrm>
          <a:prstGeom prst="rect">
            <a:avLst/>
          </a:prstGeom>
          <a:noFill/>
        </p:spPr>
        <p:txBody>
          <a:bodyPr wrap="none" rtlCol="0">
            <a:noAutofit/>
          </a:bodyPr>
          <a:lstStyle>
            <a:defPPr>
              <a:defRPr lang="zh-CN"/>
            </a:defPPr>
            <a:lvl1pPr>
              <a:defRPr sz="600" u="sng">
                <a:solidFill>
                  <a:srgbClr val="0070C0"/>
                </a:solidFill>
              </a:defRPr>
            </a:lvl1pPr>
          </a:lstStyle>
          <a:p>
            <a:pPr defTabSz="914400" fontAlgn="ctr">
              <a:spcBef>
                <a:spcPct val="0"/>
              </a:spcBef>
              <a:spcAft>
                <a:spcPct val="0"/>
              </a:spcAft>
            </a:pPr>
            <a:r>
              <a:rPr lang="en-US" sz="1600" b="1" u="none" dirty="0">
                <a:solidFill>
                  <a:srgbClr val="474747"/>
                </a:solidFill>
              </a:rPr>
              <a:t>Spine</a:t>
            </a:r>
            <a:endParaRPr lang="en-US" altLang="zh-CN" sz="1600" b="1" u="none" dirty="0">
              <a:solidFill>
                <a:srgbClr val="474747"/>
              </a:solidFill>
            </a:endParaRPr>
          </a:p>
        </p:txBody>
      </p:sp>
      <p:sp>
        <p:nvSpPr>
          <p:cNvPr id="41" name="文本框 40">
            <a:extLst>
              <a:ext uri="{FF2B5EF4-FFF2-40B4-BE49-F238E27FC236}">
                <a16:creationId xmlns="" xmlns:a14="http://schemas.microsoft.com/office/drawing/2010/main" xmlns:p14="http://schemas.microsoft.com/office/powerpoint/2010/main" xmlns:a16="http://schemas.microsoft.com/office/drawing/2014/main" id="{81270B19-F512-4E4F-8465-F1C6C6AA715C}"/>
              </a:ext>
            </a:extLst>
          </p:cNvPr>
          <p:cNvSpPr txBox="1"/>
          <p:nvPr/>
        </p:nvSpPr>
        <p:spPr>
          <a:xfrm>
            <a:off x="1194714" y="5338072"/>
            <a:ext cx="609462" cy="338554"/>
          </a:xfrm>
          <a:prstGeom prst="rect">
            <a:avLst/>
          </a:prstGeom>
          <a:noFill/>
        </p:spPr>
        <p:txBody>
          <a:bodyPr wrap="none" rtlCol="0">
            <a:noAutofit/>
          </a:bodyPr>
          <a:lstStyle/>
          <a:p>
            <a:pPr defTabSz="914400" fontAlgn="ctr">
              <a:spcBef>
                <a:spcPct val="0"/>
              </a:spcBef>
              <a:spcAft>
                <a:spcPct val="0"/>
              </a:spcAft>
            </a:pPr>
            <a:r>
              <a:rPr lang="en-US" sz="1600" b="1" dirty="0">
                <a:solidFill>
                  <a:srgbClr val="474747"/>
                </a:solidFill>
              </a:rPr>
              <a:t>Leaf</a:t>
            </a:r>
            <a:endParaRPr lang="en-US" altLang="zh-CN" sz="1600" b="1" dirty="0">
              <a:solidFill>
                <a:srgbClr val="474747"/>
              </a:solidFill>
            </a:endParaRPr>
          </a:p>
        </p:txBody>
      </p:sp>
      <p:sp>
        <p:nvSpPr>
          <p:cNvPr id="42" name="Rectangle 14">
            <a:extLst>
              <a:ext uri="{FF2B5EF4-FFF2-40B4-BE49-F238E27FC236}">
                <a16:creationId xmlns="" xmlns:a14="http://schemas.microsoft.com/office/drawing/2010/main" xmlns:p14="http://schemas.microsoft.com/office/powerpoint/2010/main" xmlns:a16="http://schemas.microsoft.com/office/drawing/2014/main" id="{7098EA03-421F-4429-9282-121B7C2D4123}"/>
              </a:ext>
            </a:extLst>
          </p:cNvPr>
          <p:cNvSpPr/>
          <p:nvPr/>
        </p:nvSpPr>
        <p:spPr>
          <a:xfrm>
            <a:off x="878627" y="3951378"/>
            <a:ext cx="4803583" cy="1966522"/>
          </a:xfrm>
          <a:prstGeom prst="rect">
            <a:avLst/>
          </a:prstGeom>
          <a:noFill/>
          <a:ln w="19050" cap="flat" cmpd="sng" algn="ctr">
            <a:solidFill>
              <a:srgbClr val="99DFF9"/>
            </a:solidFill>
            <a:prstDash val="sysDash"/>
          </a:ln>
          <a:effectLst/>
        </p:spPr>
        <p:txBody>
          <a:bodyPr wrap="none" rIns="45720" rtlCol="0" anchor="ctr">
            <a:noAutofit/>
          </a:bodyPr>
          <a:lstStyle/>
          <a:p>
            <a:pPr marL="0" marR="0" lvl="0" indent="0" algn="r" defTabSz="914400" eaLnBrk="1" fontAlgn="ctr"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cxnSp>
        <p:nvCxnSpPr>
          <p:cNvPr id="43" name="直接连接符 42">
            <a:extLst>
              <a:ext uri="{FF2B5EF4-FFF2-40B4-BE49-F238E27FC236}">
                <a16:creationId xmlns="" xmlns:a14="http://schemas.microsoft.com/office/drawing/2010/main" xmlns:p14="http://schemas.microsoft.com/office/powerpoint/2010/main" xmlns:a16="http://schemas.microsoft.com/office/drawing/2014/main" id="{32E070BC-C0BC-42F7-8489-929C93CAB95B}"/>
              </a:ext>
            </a:extLst>
          </p:cNvPr>
          <p:cNvCxnSpPr/>
          <p:nvPr/>
        </p:nvCxnSpPr>
        <p:spPr bwMode="ltGray">
          <a:xfrm flipH="1">
            <a:off x="2100659" y="4509557"/>
            <a:ext cx="664883" cy="671701"/>
          </a:xfrm>
          <a:prstGeom prst="line">
            <a:avLst/>
          </a:prstGeom>
          <a:noFill/>
          <a:ln w="9525" cap="flat" cmpd="sng" algn="ctr">
            <a:solidFill>
              <a:srgbClr val="898989"/>
            </a:solidFill>
            <a:prstDash val="solid"/>
          </a:ln>
          <a:effectLst/>
        </p:spPr>
      </p:cxnSp>
      <p:cxnSp>
        <p:nvCxnSpPr>
          <p:cNvPr id="44" name="直接连接符 43">
            <a:extLst>
              <a:ext uri="{FF2B5EF4-FFF2-40B4-BE49-F238E27FC236}">
                <a16:creationId xmlns="" xmlns:a14="http://schemas.microsoft.com/office/drawing/2010/main" xmlns:p14="http://schemas.microsoft.com/office/powerpoint/2010/main" xmlns:a16="http://schemas.microsoft.com/office/drawing/2014/main" id="{C04F1591-D17A-4B2D-A9E7-E60386C65892}"/>
              </a:ext>
            </a:extLst>
          </p:cNvPr>
          <p:cNvCxnSpPr/>
          <p:nvPr/>
        </p:nvCxnSpPr>
        <p:spPr bwMode="ltGray">
          <a:xfrm flipH="1">
            <a:off x="2100659" y="4509557"/>
            <a:ext cx="1656276" cy="671701"/>
          </a:xfrm>
          <a:prstGeom prst="line">
            <a:avLst/>
          </a:prstGeom>
          <a:noFill/>
          <a:ln w="9525" cap="flat" cmpd="sng" algn="ctr">
            <a:solidFill>
              <a:srgbClr val="898989"/>
            </a:solidFill>
            <a:prstDash val="solid"/>
          </a:ln>
          <a:effectLst/>
        </p:spPr>
      </p:cxnSp>
      <p:cxnSp>
        <p:nvCxnSpPr>
          <p:cNvPr id="45" name="直接连接符 44">
            <a:extLst>
              <a:ext uri="{FF2B5EF4-FFF2-40B4-BE49-F238E27FC236}">
                <a16:creationId xmlns="" xmlns:a14="http://schemas.microsoft.com/office/drawing/2010/main" xmlns:p14="http://schemas.microsoft.com/office/powerpoint/2010/main" xmlns:a16="http://schemas.microsoft.com/office/drawing/2014/main" id="{A006B4EE-2F82-4C89-A827-A953B0CDD0FB}"/>
              </a:ext>
            </a:extLst>
          </p:cNvPr>
          <p:cNvCxnSpPr/>
          <p:nvPr/>
        </p:nvCxnSpPr>
        <p:spPr bwMode="ltGray">
          <a:xfrm>
            <a:off x="2765542" y="4509557"/>
            <a:ext cx="100929" cy="683760"/>
          </a:xfrm>
          <a:prstGeom prst="line">
            <a:avLst/>
          </a:prstGeom>
          <a:noFill/>
          <a:ln w="9525" cap="flat" cmpd="sng" algn="ctr">
            <a:solidFill>
              <a:srgbClr val="898989"/>
            </a:solidFill>
            <a:prstDash val="solid"/>
          </a:ln>
          <a:effectLst/>
        </p:spPr>
      </p:cxnSp>
      <p:cxnSp>
        <p:nvCxnSpPr>
          <p:cNvPr id="46" name="直接连接符 45">
            <a:extLst>
              <a:ext uri="{FF2B5EF4-FFF2-40B4-BE49-F238E27FC236}">
                <a16:creationId xmlns="" xmlns:a14="http://schemas.microsoft.com/office/drawing/2010/main" xmlns:p14="http://schemas.microsoft.com/office/powerpoint/2010/main" xmlns:a16="http://schemas.microsoft.com/office/drawing/2014/main" id="{56796530-E7B8-4F2C-BBB1-F77F301F72B2}"/>
              </a:ext>
            </a:extLst>
          </p:cNvPr>
          <p:cNvCxnSpPr/>
          <p:nvPr/>
        </p:nvCxnSpPr>
        <p:spPr bwMode="ltGray">
          <a:xfrm flipH="1">
            <a:off x="2866471" y="4509557"/>
            <a:ext cx="890464" cy="683760"/>
          </a:xfrm>
          <a:prstGeom prst="line">
            <a:avLst/>
          </a:prstGeom>
          <a:noFill/>
          <a:ln w="9525" cap="flat" cmpd="sng" algn="ctr">
            <a:solidFill>
              <a:srgbClr val="898989"/>
            </a:solidFill>
            <a:prstDash val="solid"/>
          </a:ln>
          <a:effectLst/>
        </p:spPr>
      </p:cxnSp>
      <p:cxnSp>
        <p:nvCxnSpPr>
          <p:cNvPr id="47" name="直接连接符 46">
            <a:extLst>
              <a:ext uri="{FF2B5EF4-FFF2-40B4-BE49-F238E27FC236}">
                <a16:creationId xmlns="" xmlns:a14="http://schemas.microsoft.com/office/drawing/2010/main" xmlns:p14="http://schemas.microsoft.com/office/powerpoint/2010/main" xmlns:a16="http://schemas.microsoft.com/office/drawing/2014/main" id="{4F54CFD1-B06F-4A63-9B1C-9DA2627A8530}"/>
              </a:ext>
            </a:extLst>
          </p:cNvPr>
          <p:cNvCxnSpPr/>
          <p:nvPr/>
        </p:nvCxnSpPr>
        <p:spPr bwMode="ltGray">
          <a:xfrm flipH="1">
            <a:off x="3656097" y="4509557"/>
            <a:ext cx="100838" cy="683760"/>
          </a:xfrm>
          <a:prstGeom prst="line">
            <a:avLst/>
          </a:prstGeom>
          <a:noFill/>
          <a:ln w="9525" cap="flat" cmpd="sng" algn="ctr">
            <a:solidFill>
              <a:srgbClr val="898989"/>
            </a:solidFill>
            <a:prstDash val="solid"/>
          </a:ln>
          <a:effectLst/>
        </p:spPr>
      </p:cxnSp>
      <p:cxnSp>
        <p:nvCxnSpPr>
          <p:cNvPr id="48" name="直接连接符 47">
            <a:extLst>
              <a:ext uri="{FF2B5EF4-FFF2-40B4-BE49-F238E27FC236}">
                <a16:creationId xmlns="" xmlns:a14="http://schemas.microsoft.com/office/drawing/2010/main" xmlns:p14="http://schemas.microsoft.com/office/powerpoint/2010/main" xmlns:a16="http://schemas.microsoft.com/office/drawing/2014/main" id="{F87D560A-FEFA-4422-9B58-BC9F63BA6442}"/>
              </a:ext>
            </a:extLst>
          </p:cNvPr>
          <p:cNvCxnSpPr/>
          <p:nvPr/>
        </p:nvCxnSpPr>
        <p:spPr bwMode="ltGray">
          <a:xfrm>
            <a:off x="2765542" y="4509557"/>
            <a:ext cx="890556" cy="683760"/>
          </a:xfrm>
          <a:prstGeom prst="line">
            <a:avLst/>
          </a:prstGeom>
          <a:noFill/>
          <a:ln w="9525" cap="flat" cmpd="sng" algn="ctr">
            <a:solidFill>
              <a:srgbClr val="898989"/>
            </a:solidFill>
            <a:prstDash val="solid"/>
          </a:ln>
          <a:effectLst/>
        </p:spPr>
      </p:cxnSp>
      <p:cxnSp>
        <p:nvCxnSpPr>
          <p:cNvPr id="49" name="直接连接符 48">
            <a:extLst>
              <a:ext uri="{FF2B5EF4-FFF2-40B4-BE49-F238E27FC236}">
                <a16:creationId xmlns="" xmlns:a14="http://schemas.microsoft.com/office/drawing/2010/main" xmlns:p14="http://schemas.microsoft.com/office/powerpoint/2010/main" xmlns:a16="http://schemas.microsoft.com/office/drawing/2014/main" id="{26FECEB3-16C0-45E2-B3D7-B25B716C3540}"/>
              </a:ext>
            </a:extLst>
          </p:cNvPr>
          <p:cNvCxnSpPr/>
          <p:nvPr/>
        </p:nvCxnSpPr>
        <p:spPr bwMode="ltGray">
          <a:xfrm>
            <a:off x="3756935" y="4509557"/>
            <a:ext cx="664974" cy="683760"/>
          </a:xfrm>
          <a:prstGeom prst="line">
            <a:avLst/>
          </a:prstGeom>
          <a:noFill/>
          <a:ln w="9525" cap="flat" cmpd="sng" algn="ctr">
            <a:solidFill>
              <a:srgbClr val="898989"/>
            </a:solidFill>
            <a:prstDash val="solid"/>
          </a:ln>
          <a:effectLst/>
        </p:spPr>
      </p:cxnSp>
      <p:cxnSp>
        <p:nvCxnSpPr>
          <p:cNvPr id="50" name="直接连接符 49">
            <a:extLst>
              <a:ext uri="{FF2B5EF4-FFF2-40B4-BE49-F238E27FC236}">
                <a16:creationId xmlns="" xmlns:a14="http://schemas.microsoft.com/office/drawing/2010/main" xmlns:p14="http://schemas.microsoft.com/office/powerpoint/2010/main" xmlns:a16="http://schemas.microsoft.com/office/drawing/2014/main" id="{FBE99617-D9B7-493F-8CBA-26DD9DEC80FF}"/>
              </a:ext>
            </a:extLst>
          </p:cNvPr>
          <p:cNvCxnSpPr/>
          <p:nvPr/>
        </p:nvCxnSpPr>
        <p:spPr bwMode="ltGray">
          <a:xfrm>
            <a:off x="2765542" y="4509557"/>
            <a:ext cx="1656367" cy="683760"/>
          </a:xfrm>
          <a:prstGeom prst="line">
            <a:avLst/>
          </a:prstGeom>
          <a:noFill/>
          <a:ln w="9525" cap="flat" cmpd="sng" algn="ctr">
            <a:solidFill>
              <a:srgbClr val="898989"/>
            </a:solidFill>
            <a:prstDash val="solid"/>
          </a:ln>
          <a:effectLst/>
        </p:spPr>
      </p:cxnSp>
      <p:grpSp>
        <p:nvGrpSpPr>
          <p:cNvPr id="51" name="组合 323">
            <a:extLst>
              <a:ext uri="{FF2B5EF4-FFF2-40B4-BE49-F238E27FC236}">
                <a16:creationId xmlns="" xmlns:a14="http://schemas.microsoft.com/office/drawing/2010/main" xmlns:p14="http://schemas.microsoft.com/office/powerpoint/2010/main" xmlns:a16="http://schemas.microsoft.com/office/drawing/2014/main" id="{B7C7C024-072A-49DA-A610-C03744AD9311}"/>
              </a:ext>
            </a:extLst>
          </p:cNvPr>
          <p:cNvGrpSpPr>
            <a:grpSpLocks noChangeAspect="1"/>
          </p:cNvGrpSpPr>
          <p:nvPr/>
        </p:nvGrpSpPr>
        <p:grpSpPr bwMode="auto">
          <a:xfrm>
            <a:off x="3391615" y="5197104"/>
            <a:ext cx="499956" cy="481483"/>
            <a:chOff x="4189413" y="2351088"/>
            <a:chExt cx="630238" cy="646113"/>
          </a:xfrm>
        </p:grpSpPr>
        <p:sp>
          <p:nvSpPr>
            <p:cNvPr id="110" name="Freeform 218">
              <a:extLst>
                <a:ext uri="{FF2B5EF4-FFF2-40B4-BE49-F238E27FC236}">
                  <a16:creationId xmlns="" xmlns:a14="http://schemas.microsoft.com/office/drawing/2010/main" xmlns:p14="http://schemas.microsoft.com/office/powerpoint/2010/main" xmlns:a16="http://schemas.microsoft.com/office/drawing/2014/main" id="{5A932879-0418-45A5-B0C5-8C2E3FDF28EF}"/>
                </a:ext>
              </a:extLst>
            </p:cNvPr>
            <p:cNvSpPr>
              <a:spLocks/>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1" name="Freeform 219">
              <a:extLst>
                <a:ext uri="{FF2B5EF4-FFF2-40B4-BE49-F238E27FC236}">
                  <a16:creationId xmlns="" xmlns:a14="http://schemas.microsoft.com/office/drawing/2010/main" xmlns:p14="http://schemas.microsoft.com/office/powerpoint/2010/main" xmlns:a16="http://schemas.microsoft.com/office/drawing/2014/main" id="{F1FE8412-DD69-46D6-BE8A-E45DA5019418}"/>
                </a:ext>
              </a:extLst>
            </p:cNvPr>
            <p:cNvSpPr>
              <a:spLocks/>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2" name="Freeform 220">
              <a:extLst>
                <a:ext uri="{FF2B5EF4-FFF2-40B4-BE49-F238E27FC236}">
                  <a16:creationId xmlns="" xmlns:a14="http://schemas.microsoft.com/office/drawing/2010/main" xmlns:p14="http://schemas.microsoft.com/office/powerpoint/2010/main" xmlns:a16="http://schemas.microsoft.com/office/drawing/2014/main" id="{6BC5B358-B886-4725-B69F-C815FD982C2E}"/>
                </a:ext>
              </a:extLst>
            </p:cNvPr>
            <p:cNvSpPr>
              <a:spLocks/>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3" name="Freeform 221">
              <a:extLst>
                <a:ext uri="{FF2B5EF4-FFF2-40B4-BE49-F238E27FC236}">
                  <a16:creationId xmlns="" xmlns:a14="http://schemas.microsoft.com/office/drawing/2010/main" xmlns:p14="http://schemas.microsoft.com/office/powerpoint/2010/main" xmlns:a16="http://schemas.microsoft.com/office/drawing/2014/main" id="{E95D56AC-998B-4833-8F44-0AAD1212B468}"/>
                </a:ext>
              </a:extLst>
            </p:cNvPr>
            <p:cNvSpPr>
              <a:spLocks/>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4" name="Freeform 222">
              <a:extLst>
                <a:ext uri="{FF2B5EF4-FFF2-40B4-BE49-F238E27FC236}">
                  <a16:creationId xmlns="" xmlns:a14="http://schemas.microsoft.com/office/drawing/2010/main" xmlns:p14="http://schemas.microsoft.com/office/powerpoint/2010/main" xmlns:a16="http://schemas.microsoft.com/office/drawing/2014/main" id="{0124123F-516F-4F84-917A-C33DB0B75791}"/>
                </a:ext>
              </a:extLst>
            </p:cNvPr>
            <p:cNvSpPr>
              <a:spLocks/>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5" name="Freeform 223">
              <a:extLst>
                <a:ext uri="{FF2B5EF4-FFF2-40B4-BE49-F238E27FC236}">
                  <a16:creationId xmlns="" xmlns:a14="http://schemas.microsoft.com/office/drawing/2010/main" xmlns:p14="http://schemas.microsoft.com/office/powerpoint/2010/main" xmlns:a16="http://schemas.microsoft.com/office/drawing/2014/main" id="{8E1C55B0-0E6C-4382-A96B-6B425FFAE045}"/>
                </a:ext>
              </a:extLst>
            </p:cNvPr>
            <p:cNvSpPr>
              <a:spLocks/>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6" name="Freeform 224">
              <a:extLst>
                <a:ext uri="{FF2B5EF4-FFF2-40B4-BE49-F238E27FC236}">
                  <a16:creationId xmlns="" xmlns:a14="http://schemas.microsoft.com/office/drawing/2010/main" xmlns:p14="http://schemas.microsoft.com/office/powerpoint/2010/main" xmlns:a16="http://schemas.microsoft.com/office/drawing/2014/main" id="{33807499-4BCE-4436-BB1F-B946121FEB23}"/>
                </a:ext>
              </a:extLst>
            </p:cNvPr>
            <p:cNvSpPr>
              <a:spLocks/>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7" name="Freeform 225">
              <a:extLst>
                <a:ext uri="{FF2B5EF4-FFF2-40B4-BE49-F238E27FC236}">
                  <a16:creationId xmlns="" xmlns:a14="http://schemas.microsoft.com/office/drawing/2010/main" xmlns:p14="http://schemas.microsoft.com/office/powerpoint/2010/main" xmlns:a16="http://schemas.microsoft.com/office/drawing/2014/main" id="{47AF5DD5-CCEB-44BA-89C2-1DD9AE7886A5}"/>
                </a:ext>
              </a:extLst>
            </p:cNvPr>
            <p:cNvSpPr>
              <a:spLocks/>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18" name="Freeform 226">
              <a:extLst>
                <a:ext uri="{FF2B5EF4-FFF2-40B4-BE49-F238E27FC236}">
                  <a16:creationId xmlns="" xmlns:a14="http://schemas.microsoft.com/office/drawing/2010/main" xmlns:p14="http://schemas.microsoft.com/office/powerpoint/2010/main" xmlns:a16="http://schemas.microsoft.com/office/drawing/2014/main" id="{DAE8D74C-7EC5-4A07-B39B-A39230D0CFEB}"/>
                </a:ext>
              </a:extLst>
            </p:cNvPr>
            <p:cNvSpPr>
              <a:spLocks/>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52" name="组合 322">
            <a:extLst>
              <a:ext uri="{FF2B5EF4-FFF2-40B4-BE49-F238E27FC236}">
                <a16:creationId xmlns="" xmlns:a14="http://schemas.microsoft.com/office/drawing/2010/main" xmlns:p14="http://schemas.microsoft.com/office/powerpoint/2010/main" xmlns:a16="http://schemas.microsoft.com/office/drawing/2014/main" id="{D7C57425-23DF-4202-92EA-9C0B62E777F7}"/>
              </a:ext>
            </a:extLst>
          </p:cNvPr>
          <p:cNvGrpSpPr>
            <a:grpSpLocks noChangeAspect="1"/>
          </p:cNvGrpSpPr>
          <p:nvPr/>
        </p:nvGrpSpPr>
        <p:grpSpPr bwMode="auto">
          <a:xfrm>
            <a:off x="2525613" y="4039862"/>
            <a:ext cx="498835" cy="481483"/>
            <a:chOff x="2998787" y="2351088"/>
            <a:chExt cx="630238" cy="646113"/>
          </a:xfrm>
        </p:grpSpPr>
        <p:sp>
          <p:nvSpPr>
            <p:cNvPr id="98" name="Freeform 228">
              <a:extLst>
                <a:ext uri="{FF2B5EF4-FFF2-40B4-BE49-F238E27FC236}">
                  <a16:creationId xmlns="" xmlns:a14="http://schemas.microsoft.com/office/drawing/2010/main" xmlns:p14="http://schemas.microsoft.com/office/powerpoint/2010/main" xmlns:a16="http://schemas.microsoft.com/office/drawing/2014/main" id="{912735E2-819B-428A-B692-50667C6A2125}"/>
                </a:ext>
              </a:extLst>
            </p:cNvPr>
            <p:cNvSpPr>
              <a:spLocks/>
            </p:cNvSpPr>
            <p:nvPr/>
          </p:nvSpPr>
          <p:spPr bwMode="auto">
            <a:xfrm>
              <a:off x="3089275" y="2441575"/>
              <a:ext cx="133350"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9" name="Freeform 229">
              <a:extLst>
                <a:ext uri="{FF2B5EF4-FFF2-40B4-BE49-F238E27FC236}">
                  <a16:creationId xmlns="" xmlns:a14="http://schemas.microsoft.com/office/drawing/2010/main" xmlns:p14="http://schemas.microsoft.com/office/powerpoint/2010/main" xmlns:a16="http://schemas.microsoft.com/office/drawing/2014/main" id="{EE2F1020-E4C8-4E8D-B73D-98947E4DD416}"/>
                </a:ext>
              </a:extLst>
            </p:cNvPr>
            <p:cNvSpPr>
              <a:spLocks/>
            </p:cNvSpPr>
            <p:nvPr/>
          </p:nvSpPr>
          <p:spPr bwMode="auto">
            <a:xfrm>
              <a:off x="3089275"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0" name="Freeform 230">
              <a:extLst>
                <a:ext uri="{FF2B5EF4-FFF2-40B4-BE49-F238E27FC236}">
                  <a16:creationId xmlns="" xmlns:a14="http://schemas.microsoft.com/office/drawing/2010/main" xmlns:p14="http://schemas.microsoft.com/office/powerpoint/2010/main" xmlns:a16="http://schemas.microsoft.com/office/drawing/2014/main" id="{EAD76939-DD18-4295-9063-BB6E763CC22C}"/>
                </a:ext>
              </a:extLst>
            </p:cNvPr>
            <p:cNvSpPr>
              <a:spLocks/>
            </p:cNvSpPr>
            <p:nvPr/>
          </p:nvSpPr>
          <p:spPr bwMode="auto">
            <a:xfrm>
              <a:off x="3233738" y="2587625"/>
              <a:ext cx="158750" cy="158750"/>
            </a:xfrm>
            <a:custGeom>
              <a:avLst/>
              <a:gdLst>
                <a:gd name="T0" fmla="*/ 2147483647 w 379"/>
                <a:gd name="T1" fmla="*/ 2147483647 h 379"/>
                <a:gd name="T2" fmla="*/ 2147483647 w 379"/>
                <a:gd name="T3" fmla="*/ 2147483647 h 379"/>
                <a:gd name="T4" fmla="*/ 2147483647 w 379"/>
                <a:gd name="T5" fmla="*/ 2147483647 h 379"/>
                <a:gd name="T6" fmla="*/ 2147483647 w 379"/>
                <a:gd name="T7" fmla="*/ 2147483647 h 379"/>
                <a:gd name="T8" fmla="*/ 2147483647 w 379"/>
                <a:gd name="T9" fmla="*/ 2147483647 h 379"/>
                <a:gd name="T10" fmla="*/ 2147483647 w 379"/>
                <a:gd name="T11" fmla="*/ 2147483647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1" name="Freeform 231">
              <a:extLst>
                <a:ext uri="{FF2B5EF4-FFF2-40B4-BE49-F238E27FC236}">
                  <a16:creationId xmlns="" xmlns:a14="http://schemas.microsoft.com/office/drawing/2010/main" xmlns:p14="http://schemas.microsoft.com/office/powerpoint/2010/main" xmlns:a16="http://schemas.microsoft.com/office/drawing/2014/main" id="{52C0016A-6E44-4A82-A057-719255937F53}"/>
                </a:ext>
              </a:extLst>
            </p:cNvPr>
            <p:cNvSpPr>
              <a:spLocks/>
            </p:cNvSpPr>
            <p:nvPr/>
          </p:nvSpPr>
          <p:spPr bwMode="auto">
            <a:xfrm>
              <a:off x="3128963" y="2733675"/>
              <a:ext cx="115888" cy="115888"/>
            </a:xfrm>
            <a:custGeom>
              <a:avLst/>
              <a:gdLst>
                <a:gd name="T0" fmla="*/ 0 w 277"/>
                <a:gd name="T1" fmla="*/ 2147483647 h 276"/>
                <a:gd name="T2" fmla="*/ 0 w 277"/>
                <a:gd name="T3" fmla="*/ 2147483647 h 276"/>
                <a:gd name="T4" fmla="*/ 2147483647 w 277"/>
                <a:gd name="T5" fmla="*/ 0 h 276"/>
                <a:gd name="T6" fmla="*/ 2147483647 w 277"/>
                <a:gd name="T7" fmla="*/ 2147483647 h 276"/>
                <a:gd name="T8" fmla="*/ 0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2" name="Freeform 232">
              <a:extLst>
                <a:ext uri="{FF2B5EF4-FFF2-40B4-BE49-F238E27FC236}">
                  <a16:creationId xmlns="" xmlns:a14="http://schemas.microsoft.com/office/drawing/2010/main" xmlns:p14="http://schemas.microsoft.com/office/powerpoint/2010/main" xmlns:a16="http://schemas.microsoft.com/office/drawing/2014/main" id="{7CEDC996-28D7-450F-9D3D-481D9FE1382B}"/>
                </a:ext>
              </a:extLst>
            </p:cNvPr>
            <p:cNvSpPr>
              <a:spLocks/>
            </p:cNvSpPr>
            <p:nvPr/>
          </p:nvSpPr>
          <p:spPr bwMode="auto">
            <a:xfrm>
              <a:off x="3405188" y="2441575"/>
              <a:ext cx="131763"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3" name="Freeform 233">
              <a:extLst>
                <a:ext uri="{FF2B5EF4-FFF2-40B4-BE49-F238E27FC236}">
                  <a16:creationId xmlns="" xmlns:a14="http://schemas.microsoft.com/office/drawing/2010/main" xmlns:p14="http://schemas.microsoft.com/office/powerpoint/2010/main" xmlns:a16="http://schemas.microsoft.com/office/drawing/2014/main" id="{F4366DE2-3B15-4E19-8087-683217756C5F}"/>
                </a:ext>
              </a:extLst>
            </p:cNvPr>
            <p:cNvSpPr>
              <a:spLocks/>
            </p:cNvSpPr>
            <p:nvPr/>
          </p:nvSpPr>
          <p:spPr bwMode="auto">
            <a:xfrm>
              <a:off x="3381375" y="2482850"/>
              <a:ext cx="115888" cy="115888"/>
            </a:xfrm>
            <a:custGeom>
              <a:avLst/>
              <a:gdLst>
                <a:gd name="T0" fmla="*/ 2147483647 w 277"/>
                <a:gd name="T1" fmla="*/ 0 h 276"/>
                <a:gd name="T2" fmla="*/ 2147483647 w 277"/>
                <a:gd name="T3" fmla="*/ 0 h 276"/>
                <a:gd name="T4" fmla="*/ 0 w 277"/>
                <a:gd name="T5" fmla="*/ 2147483647 h 276"/>
                <a:gd name="T6" fmla="*/ 2147483647 w 277"/>
                <a:gd name="T7" fmla="*/ 2147483647 h 276"/>
                <a:gd name="T8" fmla="*/ 2147483647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4" name="Freeform 234">
              <a:extLst>
                <a:ext uri="{FF2B5EF4-FFF2-40B4-BE49-F238E27FC236}">
                  <a16:creationId xmlns="" xmlns:a14="http://schemas.microsoft.com/office/drawing/2010/main" xmlns:p14="http://schemas.microsoft.com/office/powerpoint/2010/main" xmlns:a16="http://schemas.microsoft.com/office/drawing/2014/main" id="{8AC6F5BE-EB7C-43A0-AC31-CF1790D3F4C0}"/>
                </a:ext>
              </a:extLst>
            </p:cNvPr>
            <p:cNvSpPr>
              <a:spLocks/>
            </p:cNvSpPr>
            <p:nvPr/>
          </p:nvSpPr>
          <p:spPr bwMode="auto">
            <a:xfrm>
              <a:off x="3125788" y="2479675"/>
              <a:ext cx="115888" cy="115888"/>
            </a:xfrm>
            <a:custGeom>
              <a:avLst/>
              <a:gdLst>
                <a:gd name="T0" fmla="*/ 2147483647 w 277"/>
                <a:gd name="T1" fmla="*/ 0 h 277"/>
                <a:gd name="T2" fmla="*/ 2147483647 w 277"/>
                <a:gd name="T3" fmla="*/ 0 h 277"/>
                <a:gd name="T4" fmla="*/ 2147483647 w 277"/>
                <a:gd name="T5" fmla="*/ 2147483647 h 277"/>
                <a:gd name="T6" fmla="*/ 0 w 277"/>
                <a:gd name="T7" fmla="*/ 2147483647 h 277"/>
                <a:gd name="T8" fmla="*/ 2147483647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5" name="Freeform 235">
              <a:extLst>
                <a:ext uri="{FF2B5EF4-FFF2-40B4-BE49-F238E27FC236}">
                  <a16:creationId xmlns="" xmlns:a14="http://schemas.microsoft.com/office/drawing/2010/main" xmlns:p14="http://schemas.microsoft.com/office/powerpoint/2010/main" xmlns:a16="http://schemas.microsoft.com/office/drawing/2014/main" id="{6C1F1355-6914-4005-8C3A-D163A41DAF90}"/>
                </a:ext>
              </a:extLst>
            </p:cNvPr>
            <p:cNvSpPr>
              <a:spLocks/>
            </p:cNvSpPr>
            <p:nvPr/>
          </p:nvSpPr>
          <p:spPr bwMode="auto">
            <a:xfrm>
              <a:off x="2998787"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2" y="1503"/>
                  </a:lnTo>
                  <a:lnTo>
                    <a:pt x="1212" y="1437"/>
                  </a:lnTo>
                  <a:lnTo>
                    <a:pt x="1385" y="1437"/>
                  </a:lnTo>
                  <a:cubicBezTo>
                    <a:pt x="1413" y="1437"/>
                    <a:pt x="1436" y="1414"/>
                    <a:pt x="1436" y="1385"/>
                  </a:cubicBezTo>
                  <a:lnTo>
                    <a:pt x="1436" y="118"/>
                  </a:lnTo>
                  <a:cubicBezTo>
                    <a:pt x="1436" y="90"/>
                    <a:pt x="1413" y="67"/>
                    <a:pt x="1385" y="67"/>
                  </a:cubicBezTo>
                  <a:lnTo>
                    <a:pt x="118" y="67"/>
                  </a:lnTo>
                  <a:cubicBezTo>
                    <a:pt x="90" y="67"/>
                    <a:pt x="67" y="90"/>
                    <a:pt x="67" y="118"/>
                  </a:cubicBezTo>
                  <a:lnTo>
                    <a:pt x="67" y="1385"/>
                  </a:lnTo>
                  <a:cubicBezTo>
                    <a:pt x="67" y="1414"/>
                    <a:pt x="90" y="1437"/>
                    <a:pt x="118" y="1437"/>
                  </a:cubicBezTo>
                  <a:lnTo>
                    <a:pt x="1046" y="1437"/>
                  </a:lnTo>
                  <a:lnTo>
                    <a:pt x="1046" y="1503"/>
                  </a:lnTo>
                  <a:lnTo>
                    <a:pt x="118" y="1503"/>
                  </a:lnTo>
                  <a:cubicBezTo>
                    <a:pt x="53" y="1503"/>
                    <a:pt x="0" y="1450"/>
                    <a:pt x="0" y="1385"/>
                  </a:cubicBezTo>
                  <a:lnTo>
                    <a:pt x="0" y="118"/>
                  </a:lnTo>
                  <a:cubicBezTo>
                    <a:pt x="0" y="53"/>
                    <a:pt x="53" y="0"/>
                    <a:pt x="118"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6" name="Freeform 236">
              <a:extLst>
                <a:ext uri="{FF2B5EF4-FFF2-40B4-BE49-F238E27FC236}">
                  <a16:creationId xmlns="" xmlns:a14="http://schemas.microsoft.com/office/drawing/2010/main" xmlns:p14="http://schemas.microsoft.com/office/powerpoint/2010/main" xmlns:a16="http://schemas.microsoft.com/office/drawing/2014/main" id="{F3ACFAFF-1535-4963-9D9C-242CB2546F22}"/>
                </a:ext>
              </a:extLst>
            </p:cNvPr>
            <p:cNvSpPr>
              <a:spLocks/>
            </p:cNvSpPr>
            <p:nvPr/>
          </p:nvSpPr>
          <p:spPr bwMode="auto">
            <a:xfrm>
              <a:off x="33972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7" name="Freeform 237">
              <a:extLst>
                <a:ext uri="{FF2B5EF4-FFF2-40B4-BE49-F238E27FC236}">
                  <a16:creationId xmlns="" xmlns:a14="http://schemas.microsoft.com/office/drawing/2010/main" xmlns:p14="http://schemas.microsoft.com/office/powerpoint/2010/main" xmlns:a16="http://schemas.microsoft.com/office/drawing/2014/main" id="{2E7922F6-2114-4347-B964-526BB82A53E8}"/>
                </a:ext>
              </a:extLst>
            </p:cNvPr>
            <p:cNvSpPr>
              <a:spLocks/>
            </p:cNvSpPr>
            <p:nvPr/>
          </p:nvSpPr>
          <p:spPr bwMode="auto">
            <a:xfrm>
              <a:off x="34861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8" name="Freeform 238">
              <a:extLst>
                <a:ext uri="{FF2B5EF4-FFF2-40B4-BE49-F238E27FC236}">
                  <a16:creationId xmlns="" xmlns:a14="http://schemas.microsoft.com/office/drawing/2010/main" xmlns:p14="http://schemas.microsoft.com/office/powerpoint/2010/main" xmlns:a16="http://schemas.microsoft.com/office/drawing/2014/main" id="{A9E778B3-8717-4D82-85A7-E407F4461804}"/>
                </a:ext>
              </a:extLst>
            </p:cNvPr>
            <p:cNvSpPr>
              <a:spLocks/>
            </p:cNvSpPr>
            <p:nvPr/>
          </p:nvSpPr>
          <p:spPr bwMode="auto">
            <a:xfrm>
              <a:off x="3405188"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109" name="Freeform 239">
              <a:extLst>
                <a:ext uri="{FF2B5EF4-FFF2-40B4-BE49-F238E27FC236}">
                  <a16:creationId xmlns="" xmlns:a14="http://schemas.microsoft.com/office/drawing/2010/main" xmlns:p14="http://schemas.microsoft.com/office/powerpoint/2010/main" xmlns:a16="http://schemas.microsoft.com/office/drawing/2014/main" id="{F13DC797-7C63-45A6-B040-ED4BC2BF45AC}"/>
                </a:ext>
              </a:extLst>
            </p:cNvPr>
            <p:cNvSpPr>
              <a:spLocks/>
            </p:cNvSpPr>
            <p:nvPr/>
          </p:nvSpPr>
          <p:spPr bwMode="auto">
            <a:xfrm>
              <a:off x="3381375" y="2733675"/>
              <a:ext cx="115888" cy="115888"/>
            </a:xfrm>
            <a:custGeom>
              <a:avLst/>
              <a:gdLst>
                <a:gd name="T0" fmla="*/ 2147483647 w 277"/>
                <a:gd name="T1" fmla="*/ 2147483647 h 276"/>
                <a:gd name="T2" fmla="*/ 2147483647 w 277"/>
                <a:gd name="T3" fmla="*/ 2147483647 h 276"/>
                <a:gd name="T4" fmla="*/ 0 w 277"/>
                <a:gd name="T5" fmla="*/ 0 h 276"/>
                <a:gd name="T6" fmla="*/ 2147483647 w 277"/>
                <a:gd name="T7" fmla="*/ 2147483647 h 276"/>
                <a:gd name="T8" fmla="*/ 2147483647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53" name="组合 322">
            <a:extLst>
              <a:ext uri="{FF2B5EF4-FFF2-40B4-BE49-F238E27FC236}">
                <a16:creationId xmlns="" xmlns:a14="http://schemas.microsoft.com/office/drawing/2010/main" xmlns:p14="http://schemas.microsoft.com/office/powerpoint/2010/main" xmlns:a16="http://schemas.microsoft.com/office/drawing/2014/main" id="{D13B1745-D68E-4C76-A9BB-33020A0674EA}"/>
              </a:ext>
            </a:extLst>
          </p:cNvPr>
          <p:cNvGrpSpPr>
            <a:grpSpLocks noChangeAspect="1"/>
          </p:cNvGrpSpPr>
          <p:nvPr/>
        </p:nvGrpSpPr>
        <p:grpSpPr bwMode="auto">
          <a:xfrm>
            <a:off x="3513304" y="4039862"/>
            <a:ext cx="498835" cy="481483"/>
            <a:chOff x="2998788" y="2351088"/>
            <a:chExt cx="630238" cy="646113"/>
          </a:xfrm>
        </p:grpSpPr>
        <p:sp>
          <p:nvSpPr>
            <p:cNvPr id="86" name="Freeform 228">
              <a:extLst>
                <a:ext uri="{FF2B5EF4-FFF2-40B4-BE49-F238E27FC236}">
                  <a16:creationId xmlns="" xmlns:a14="http://schemas.microsoft.com/office/drawing/2010/main" xmlns:p14="http://schemas.microsoft.com/office/powerpoint/2010/main" xmlns:a16="http://schemas.microsoft.com/office/drawing/2014/main" id="{7099E15C-0184-4502-B929-6A762EF6497D}"/>
                </a:ext>
              </a:extLst>
            </p:cNvPr>
            <p:cNvSpPr>
              <a:spLocks/>
            </p:cNvSpPr>
            <p:nvPr/>
          </p:nvSpPr>
          <p:spPr bwMode="auto">
            <a:xfrm>
              <a:off x="3089275" y="2441575"/>
              <a:ext cx="133350"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7" name="Freeform 229">
              <a:extLst>
                <a:ext uri="{FF2B5EF4-FFF2-40B4-BE49-F238E27FC236}">
                  <a16:creationId xmlns="" xmlns:a14="http://schemas.microsoft.com/office/drawing/2010/main" xmlns:p14="http://schemas.microsoft.com/office/powerpoint/2010/main" xmlns:a16="http://schemas.microsoft.com/office/drawing/2014/main" id="{264B2AE3-D65C-4E29-96E1-B5B3DEE88ED2}"/>
                </a:ext>
              </a:extLst>
            </p:cNvPr>
            <p:cNvSpPr>
              <a:spLocks/>
            </p:cNvSpPr>
            <p:nvPr/>
          </p:nvSpPr>
          <p:spPr bwMode="auto">
            <a:xfrm>
              <a:off x="3089275"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8" name="Freeform 230">
              <a:extLst>
                <a:ext uri="{FF2B5EF4-FFF2-40B4-BE49-F238E27FC236}">
                  <a16:creationId xmlns="" xmlns:a14="http://schemas.microsoft.com/office/drawing/2010/main" xmlns:p14="http://schemas.microsoft.com/office/powerpoint/2010/main" xmlns:a16="http://schemas.microsoft.com/office/drawing/2014/main" id="{9CF17739-C5EE-4ACA-8540-C4A5BDF771B1}"/>
                </a:ext>
              </a:extLst>
            </p:cNvPr>
            <p:cNvSpPr>
              <a:spLocks/>
            </p:cNvSpPr>
            <p:nvPr/>
          </p:nvSpPr>
          <p:spPr bwMode="auto">
            <a:xfrm>
              <a:off x="3233738" y="2587625"/>
              <a:ext cx="158750" cy="158750"/>
            </a:xfrm>
            <a:custGeom>
              <a:avLst/>
              <a:gdLst>
                <a:gd name="T0" fmla="*/ 2147483647 w 379"/>
                <a:gd name="T1" fmla="*/ 2147483647 h 379"/>
                <a:gd name="T2" fmla="*/ 2147483647 w 379"/>
                <a:gd name="T3" fmla="*/ 2147483647 h 379"/>
                <a:gd name="T4" fmla="*/ 2147483647 w 379"/>
                <a:gd name="T5" fmla="*/ 2147483647 h 379"/>
                <a:gd name="T6" fmla="*/ 2147483647 w 379"/>
                <a:gd name="T7" fmla="*/ 2147483647 h 379"/>
                <a:gd name="T8" fmla="*/ 2147483647 w 379"/>
                <a:gd name="T9" fmla="*/ 2147483647 h 379"/>
                <a:gd name="T10" fmla="*/ 2147483647 w 379"/>
                <a:gd name="T11" fmla="*/ 2147483647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9" name="Freeform 231">
              <a:extLst>
                <a:ext uri="{FF2B5EF4-FFF2-40B4-BE49-F238E27FC236}">
                  <a16:creationId xmlns="" xmlns:a14="http://schemas.microsoft.com/office/drawing/2010/main" xmlns:p14="http://schemas.microsoft.com/office/powerpoint/2010/main" xmlns:a16="http://schemas.microsoft.com/office/drawing/2014/main" id="{F9D4081A-0231-4FDE-9A61-C0D2BBC22A0A}"/>
                </a:ext>
              </a:extLst>
            </p:cNvPr>
            <p:cNvSpPr>
              <a:spLocks/>
            </p:cNvSpPr>
            <p:nvPr/>
          </p:nvSpPr>
          <p:spPr bwMode="auto">
            <a:xfrm>
              <a:off x="3128963" y="2733675"/>
              <a:ext cx="115888" cy="115888"/>
            </a:xfrm>
            <a:custGeom>
              <a:avLst/>
              <a:gdLst>
                <a:gd name="T0" fmla="*/ 0 w 277"/>
                <a:gd name="T1" fmla="*/ 2147483647 h 276"/>
                <a:gd name="T2" fmla="*/ 0 w 277"/>
                <a:gd name="T3" fmla="*/ 2147483647 h 276"/>
                <a:gd name="T4" fmla="*/ 2147483647 w 277"/>
                <a:gd name="T5" fmla="*/ 0 h 276"/>
                <a:gd name="T6" fmla="*/ 2147483647 w 277"/>
                <a:gd name="T7" fmla="*/ 2147483647 h 276"/>
                <a:gd name="T8" fmla="*/ 0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0" name="Freeform 232">
              <a:extLst>
                <a:ext uri="{FF2B5EF4-FFF2-40B4-BE49-F238E27FC236}">
                  <a16:creationId xmlns="" xmlns:a14="http://schemas.microsoft.com/office/drawing/2010/main" xmlns:p14="http://schemas.microsoft.com/office/powerpoint/2010/main" xmlns:a16="http://schemas.microsoft.com/office/drawing/2014/main" id="{AE348B68-834C-4E92-80EA-13BEDA3B4557}"/>
                </a:ext>
              </a:extLst>
            </p:cNvPr>
            <p:cNvSpPr>
              <a:spLocks/>
            </p:cNvSpPr>
            <p:nvPr/>
          </p:nvSpPr>
          <p:spPr bwMode="auto">
            <a:xfrm>
              <a:off x="3405188" y="2441575"/>
              <a:ext cx="131763" cy="131763"/>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1" name="Freeform 233">
              <a:extLst>
                <a:ext uri="{FF2B5EF4-FFF2-40B4-BE49-F238E27FC236}">
                  <a16:creationId xmlns="" xmlns:a14="http://schemas.microsoft.com/office/drawing/2010/main" xmlns:p14="http://schemas.microsoft.com/office/powerpoint/2010/main" xmlns:a16="http://schemas.microsoft.com/office/drawing/2014/main" id="{0A1178F0-303D-494D-B39C-F417488390FC}"/>
                </a:ext>
              </a:extLst>
            </p:cNvPr>
            <p:cNvSpPr>
              <a:spLocks/>
            </p:cNvSpPr>
            <p:nvPr/>
          </p:nvSpPr>
          <p:spPr bwMode="auto">
            <a:xfrm>
              <a:off x="3381375" y="2482850"/>
              <a:ext cx="115888" cy="115888"/>
            </a:xfrm>
            <a:custGeom>
              <a:avLst/>
              <a:gdLst>
                <a:gd name="T0" fmla="*/ 2147483647 w 277"/>
                <a:gd name="T1" fmla="*/ 0 h 276"/>
                <a:gd name="T2" fmla="*/ 2147483647 w 277"/>
                <a:gd name="T3" fmla="*/ 0 h 276"/>
                <a:gd name="T4" fmla="*/ 0 w 277"/>
                <a:gd name="T5" fmla="*/ 2147483647 h 276"/>
                <a:gd name="T6" fmla="*/ 2147483647 w 277"/>
                <a:gd name="T7" fmla="*/ 2147483647 h 276"/>
                <a:gd name="T8" fmla="*/ 2147483647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2" name="Freeform 234">
              <a:extLst>
                <a:ext uri="{FF2B5EF4-FFF2-40B4-BE49-F238E27FC236}">
                  <a16:creationId xmlns="" xmlns:a14="http://schemas.microsoft.com/office/drawing/2010/main" xmlns:p14="http://schemas.microsoft.com/office/powerpoint/2010/main" xmlns:a16="http://schemas.microsoft.com/office/drawing/2014/main" id="{09E2E757-15E1-4612-88CD-90AA8123E44E}"/>
                </a:ext>
              </a:extLst>
            </p:cNvPr>
            <p:cNvSpPr>
              <a:spLocks/>
            </p:cNvSpPr>
            <p:nvPr/>
          </p:nvSpPr>
          <p:spPr bwMode="auto">
            <a:xfrm>
              <a:off x="3125788" y="2479675"/>
              <a:ext cx="115888" cy="115888"/>
            </a:xfrm>
            <a:custGeom>
              <a:avLst/>
              <a:gdLst>
                <a:gd name="T0" fmla="*/ 2147483647 w 277"/>
                <a:gd name="T1" fmla="*/ 0 h 277"/>
                <a:gd name="T2" fmla="*/ 2147483647 w 277"/>
                <a:gd name="T3" fmla="*/ 0 h 277"/>
                <a:gd name="T4" fmla="*/ 2147483647 w 277"/>
                <a:gd name="T5" fmla="*/ 2147483647 h 277"/>
                <a:gd name="T6" fmla="*/ 0 w 277"/>
                <a:gd name="T7" fmla="*/ 2147483647 h 277"/>
                <a:gd name="T8" fmla="*/ 2147483647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3" name="Freeform 235">
              <a:extLst>
                <a:ext uri="{FF2B5EF4-FFF2-40B4-BE49-F238E27FC236}">
                  <a16:creationId xmlns="" xmlns:a14="http://schemas.microsoft.com/office/drawing/2010/main" xmlns:p14="http://schemas.microsoft.com/office/powerpoint/2010/main" xmlns:a16="http://schemas.microsoft.com/office/drawing/2014/main" id="{4E6CD4DE-0DFA-4E8E-B2ED-0FEA77C96FA1}"/>
                </a:ext>
              </a:extLst>
            </p:cNvPr>
            <p:cNvSpPr>
              <a:spLocks/>
            </p:cNvSpPr>
            <p:nvPr/>
          </p:nvSpPr>
          <p:spPr bwMode="auto">
            <a:xfrm>
              <a:off x="2998788"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2" y="1503"/>
                  </a:lnTo>
                  <a:lnTo>
                    <a:pt x="1212" y="1437"/>
                  </a:lnTo>
                  <a:lnTo>
                    <a:pt x="1385" y="1437"/>
                  </a:lnTo>
                  <a:cubicBezTo>
                    <a:pt x="1413" y="1437"/>
                    <a:pt x="1436" y="1414"/>
                    <a:pt x="1436" y="1385"/>
                  </a:cubicBezTo>
                  <a:lnTo>
                    <a:pt x="1436" y="118"/>
                  </a:lnTo>
                  <a:cubicBezTo>
                    <a:pt x="1436" y="90"/>
                    <a:pt x="1413" y="67"/>
                    <a:pt x="1385" y="67"/>
                  </a:cubicBezTo>
                  <a:lnTo>
                    <a:pt x="118" y="67"/>
                  </a:lnTo>
                  <a:cubicBezTo>
                    <a:pt x="90" y="67"/>
                    <a:pt x="67" y="90"/>
                    <a:pt x="67" y="118"/>
                  </a:cubicBezTo>
                  <a:lnTo>
                    <a:pt x="67" y="1385"/>
                  </a:lnTo>
                  <a:cubicBezTo>
                    <a:pt x="67" y="1414"/>
                    <a:pt x="90" y="1437"/>
                    <a:pt x="118" y="1437"/>
                  </a:cubicBezTo>
                  <a:lnTo>
                    <a:pt x="1046" y="1437"/>
                  </a:lnTo>
                  <a:lnTo>
                    <a:pt x="1046" y="1503"/>
                  </a:lnTo>
                  <a:lnTo>
                    <a:pt x="118" y="1503"/>
                  </a:lnTo>
                  <a:cubicBezTo>
                    <a:pt x="53" y="1503"/>
                    <a:pt x="0" y="1450"/>
                    <a:pt x="0" y="1385"/>
                  </a:cubicBezTo>
                  <a:lnTo>
                    <a:pt x="0" y="118"/>
                  </a:lnTo>
                  <a:cubicBezTo>
                    <a:pt x="0" y="53"/>
                    <a:pt x="53" y="0"/>
                    <a:pt x="118"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4" name="Freeform 236">
              <a:extLst>
                <a:ext uri="{FF2B5EF4-FFF2-40B4-BE49-F238E27FC236}">
                  <a16:creationId xmlns="" xmlns:a14="http://schemas.microsoft.com/office/drawing/2010/main" xmlns:p14="http://schemas.microsoft.com/office/powerpoint/2010/main" xmlns:a16="http://schemas.microsoft.com/office/drawing/2014/main" id="{26A696B8-7AFC-4B1D-8019-7713A18721D1}"/>
                </a:ext>
              </a:extLst>
            </p:cNvPr>
            <p:cNvSpPr>
              <a:spLocks/>
            </p:cNvSpPr>
            <p:nvPr/>
          </p:nvSpPr>
          <p:spPr bwMode="auto">
            <a:xfrm>
              <a:off x="33972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5" name="Freeform 237">
              <a:extLst>
                <a:ext uri="{FF2B5EF4-FFF2-40B4-BE49-F238E27FC236}">
                  <a16:creationId xmlns="" xmlns:a14="http://schemas.microsoft.com/office/drawing/2010/main" xmlns:p14="http://schemas.microsoft.com/office/powerpoint/2010/main" xmlns:a16="http://schemas.microsoft.com/office/drawing/2014/main" id="{5CB2FB74-7869-4134-AD25-294779C4CFCA}"/>
                </a:ext>
              </a:extLst>
            </p:cNvPr>
            <p:cNvSpPr>
              <a:spLocks/>
            </p:cNvSpPr>
            <p:nvPr/>
          </p:nvSpPr>
          <p:spPr bwMode="auto">
            <a:xfrm>
              <a:off x="3486150" y="293846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6" name="Freeform 238">
              <a:extLst>
                <a:ext uri="{FF2B5EF4-FFF2-40B4-BE49-F238E27FC236}">
                  <a16:creationId xmlns="" xmlns:a14="http://schemas.microsoft.com/office/drawing/2010/main" xmlns:p14="http://schemas.microsoft.com/office/powerpoint/2010/main" xmlns:a16="http://schemas.microsoft.com/office/drawing/2014/main" id="{DC501025-8CEB-4125-A403-B1219A39E46A}"/>
                </a:ext>
              </a:extLst>
            </p:cNvPr>
            <p:cNvSpPr>
              <a:spLocks/>
            </p:cNvSpPr>
            <p:nvPr/>
          </p:nvSpPr>
          <p:spPr bwMode="auto">
            <a:xfrm>
              <a:off x="3405188" y="2759075"/>
              <a:ext cx="131763" cy="130175"/>
            </a:xfrm>
            <a:custGeom>
              <a:avLst/>
              <a:gdLst>
                <a:gd name="T0" fmla="*/ 2147483647 w 316"/>
                <a:gd name="T1" fmla="*/ 2147483647 h 313"/>
                <a:gd name="T2" fmla="*/ 2147483647 w 316"/>
                <a:gd name="T3" fmla="*/ 2147483647 h 313"/>
                <a:gd name="T4" fmla="*/ 2147483647 w 316"/>
                <a:gd name="T5" fmla="*/ 2147483647 h 313"/>
                <a:gd name="T6" fmla="*/ 2147483647 w 316"/>
                <a:gd name="T7" fmla="*/ 2147483647 h 313"/>
                <a:gd name="T8" fmla="*/ 2147483647 w 316"/>
                <a:gd name="T9" fmla="*/ 2147483647 h 313"/>
                <a:gd name="T10" fmla="*/ 2147483647 w 316"/>
                <a:gd name="T11" fmla="*/ 2147483647 h 313"/>
                <a:gd name="T12" fmla="*/ 2147483647 w 316"/>
                <a:gd name="T13" fmla="*/ 2147483647 h 313"/>
                <a:gd name="T14" fmla="*/ 2147483647 w 316"/>
                <a:gd name="T15" fmla="*/ 2147483647 h 313"/>
                <a:gd name="T16" fmla="*/ 2147483647 w 316"/>
                <a:gd name="T17" fmla="*/ 2147483647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97" name="Freeform 239">
              <a:extLst>
                <a:ext uri="{FF2B5EF4-FFF2-40B4-BE49-F238E27FC236}">
                  <a16:creationId xmlns="" xmlns:a14="http://schemas.microsoft.com/office/drawing/2010/main" xmlns:p14="http://schemas.microsoft.com/office/powerpoint/2010/main" xmlns:a16="http://schemas.microsoft.com/office/drawing/2014/main" id="{C48B672F-9D87-4308-AAFF-002CB5B81BD1}"/>
                </a:ext>
              </a:extLst>
            </p:cNvPr>
            <p:cNvSpPr>
              <a:spLocks/>
            </p:cNvSpPr>
            <p:nvPr/>
          </p:nvSpPr>
          <p:spPr bwMode="auto">
            <a:xfrm>
              <a:off x="3381375" y="2733675"/>
              <a:ext cx="115888" cy="115888"/>
            </a:xfrm>
            <a:custGeom>
              <a:avLst/>
              <a:gdLst>
                <a:gd name="T0" fmla="*/ 2147483647 w 277"/>
                <a:gd name="T1" fmla="*/ 2147483647 h 276"/>
                <a:gd name="T2" fmla="*/ 2147483647 w 277"/>
                <a:gd name="T3" fmla="*/ 2147483647 h 276"/>
                <a:gd name="T4" fmla="*/ 0 w 277"/>
                <a:gd name="T5" fmla="*/ 0 h 276"/>
                <a:gd name="T6" fmla="*/ 2147483647 w 277"/>
                <a:gd name="T7" fmla="*/ 2147483647 h 276"/>
                <a:gd name="T8" fmla="*/ 2147483647 w 277"/>
                <a:gd name="T9" fmla="*/ 2147483647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54" name="组合 323">
            <a:extLst>
              <a:ext uri="{FF2B5EF4-FFF2-40B4-BE49-F238E27FC236}">
                <a16:creationId xmlns="" xmlns:a14="http://schemas.microsoft.com/office/drawing/2010/main" xmlns:p14="http://schemas.microsoft.com/office/powerpoint/2010/main" xmlns:a16="http://schemas.microsoft.com/office/drawing/2014/main" id="{770EB0F5-A54E-4E9C-BA5E-CEED003CF2F7}"/>
              </a:ext>
            </a:extLst>
          </p:cNvPr>
          <p:cNvGrpSpPr>
            <a:grpSpLocks noChangeAspect="1"/>
          </p:cNvGrpSpPr>
          <p:nvPr/>
        </p:nvGrpSpPr>
        <p:grpSpPr bwMode="auto">
          <a:xfrm>
            <a:off x="2611323" y="5197104"/>
            <a:ext cx="499956" cy="481483"/>
            <a:chOff x="4189413" y="2351088"/>
            <a:chExt cx="630238" cy="646113"/>
          </a:xfrm>
        </p:grpSpPr>
        <p:sp>
          <p:nvSpPr>
            <p:cNvPr id="77" name="Freeform 218">
              <a:extLst>
                <a:ext uri="{FF2B5EF4-FFF2-40B4-BE49-F238E27FC236}">
                  <a16:creationId xmlns="" xmlns:a14="http://schemas.microsoft.com/office/drawing/2010/main" xmlns:p14="http://schemas.microsoft.com/office/powerpoint/2010/main" xmlns:a16="http://schemas.microsoft.com/office/drawing/2014/main" id="{46B065F9-A6DC-4B30-A52E-64BEBDA98F81}"/>
                </a:ext>
              </a:extLst>
            </p:cNvPr>
            <p:cNvSpPr>
              <a:spLocks/>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8" name="Freeform 219">
              <a:extLst>
                <a:ext uri="{FF2B5EF4-FFF2-40B4-BE49-F238E27FC236}">
                  <a16:creationId xmlns="" xmlns:a14="http://schemas.microsoft.com/office/drawing/2010/main" xmlns:p14="http://schemas.microsoft.com/office/powerpoint/2010/main" xmlns:a16="http://schemas.microsoft.com/office/drawing/2014/main" id="{18274768-62B4-420A-829D-733E43CC8FED}"/>
                </a:ext>
              </a:extLst>
            </p:cNvPr>
            <p:cNvSpPr>
              <a:spLocks/>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9" name="Freeform 220">
              <a:extLst>
                <a:ext uri="{FF2B5EF4-FFF2-40B4-BE49-F238E27FC236}">
                  <a16:creationId xmlns="" xmlns:a14="http://schemas.microsoft.com/office/drawing/2010/main" xmlns:p14="http://schemas.microsoft.com/office/powerpoint/2010/main" xmlns:a16="http://schemas.microsoft.com/office/drawing/2014/main" id="{DEB92FFC-91C6-41A5-89BB-D85E285EB123}"/>
                </a:ext>
              </a:extLst>
            </p:cNvPr>
            <p:cNvSpPr>
              <a:spLocks/>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0" name="Freeform 221">
              <a:extLst>
                <a:ext uri="{FF2B5EF4-FFF2-40B4-BE49-F238E27FC236}">
                  <a16:creationId xmlns="" xmlns:a14="http://schemas.microsoft.com/office/drawing/2010/main" xmlns:p14="http://schemas.microsoft.com/office/powerpoint/2010/main" xmlns:a16="http://schemas.microsoft.com/office/drawing/2014/main" id="{B76C9C9D-6FAF-4538-8456-7C77AF794BD0}"/>
                </a:ext>
              </a:extLst>
            </p:cNvPr>
            <p:cNvSpPr>
              <a:spLocks/>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1" name="Freeform 222">
              <a:extLst>
                <a:ext uri="{FF2B5EF4-FFF2-40B4-BE49-F238E27FC236}">
                  <a16:creationId xmlns="" xmlns:a14="http://schemas.microsoft.com/office/drawing/2010/main" xmlns:p14="http://schemas.microsoft.com/office/powerpoint/2010/main" xmlns:a16="http://schemas.microsoft.com/office/drawing/2014/main" id="{9C13C258-E712-4788-9C7A-1EE95D11665F}"/>
                </a:ext>
              </a:extLst>
            </p:cNvPr>
            <p:cNvSpPr>
              <a:spLocks/>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2" name="Freeform 223">
              <a:extLst>
                <a:ext uri="{FF2B5EF4-FFF2-40B4-BE49-F238E27FC236}">
                  <a16:creationId xmlns="" xmlns:a14="http://schemas.microsoft.com/office/drawing/2010/main" xmlns:p14="http://schemas.microsoft.com/office/powerpoint/2010/main" xmlns:a16="http://schemas.microsoft.com/office/drawing/2014/main" id="{5D6E1D9A-98BF-4DE8-A34B-F9041F7DE93A}"/>
                </a:ext>
              </a:extLst>
            </p:cNvPr>
            <p:cNvSpPr>
              <a:spLocks/>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3" name="Freeform 224">
              <a:extLst>
                <a:ext uri="{FF2B5EF4-FFF2-40B4-BE49-F238E27FC236}">
                  <a16:creationId xmlns="" xmlns:a14="http://schemas.microsoft.com/office/drawing/2010/main" xmlns:p14="http://schemas.microsoft.com/office/powerpoint/2010/main" xmlns:a16="http://schemas.microsoft.com/office/drawing/2014/main" id="{61887FB2-61DB-468B-B0FB-376898A55F4A}"/>
                </a:ext>
              </a:extLst>
            </p:cNvPr>
            <p:cNvSpPr>
              <a:spLocks/>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4" name="Freeform 225">
              <a:extLst>
                <a:ext uri="{FF2B5EF4-FFF2-40B4-BE49-F238E27FC236}">
                  <a16:creationId xmlns="" xmlns:a14="http://schemas.microsoft.com/office/drawing/2010/main" xmlns:p14="http://schemas.microsoft.com/office/powerpoint/2010/main" xmlns:a16="http://schemas.microsoft.com/office/drawing/2014/main" id="{691FCB7F-90E0-4B4B-B4BF-1E4516D97D3C}"/>
                </a:ext>
              </a:extLst>
            </p:cNvPr>
            <p:cNvSpPr>
              <a:spLocks/>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85" name="Freeform 226">
              <a:extLst>
                <a:ext uri="{FF2B5EF4-FFF2-40B4-BE49-F238E27FC236}">
                  <a16:creationId xmlns="" xmlns:a14="http://schemas.microsoft.com/office/drawing/2010/main" xmlns:p14="http://schemas.microsoft.com/office/powerpoint/2010/main" xmlns:a16="http://schemas.microsoft.com/office/drawing/2014/main" id="{84FE1D1A-D21C-4E9D-9F9C-A0823E6E35C9}"/>
                </a:ext>
              </a:extLst>
            </p:cNvPr>
            <p:cNvSpPr>
              <a:spLocks/>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55" name="组合 323">
            <a:extLst>
              <a:ext uri="{FF2B5EF4-FFF2-40B4-BE49-F238E27FC236}">
                <a16:creationId xmlns="" xmlns:a14="http://schemas.microsoft.com/office/drawing/2010/main" xmlns:p14="http://schemas.microsoft.com/office/powerpoint/2010/main" xmlns:a16="http://schemas.microsoft.com/office/drawing/2014/main" id="{F7BAAB94-3A92-4166-A4F3-37C652FB88E6}"/>
              </a:ext>
            </a:extLst>
          </p:cNvPr>
          <p:cNvGrpSpPr>
            <a:grpSpLocks noChangeAspect="1"/>
          </p:cNvGrpSpPr>
          <p:nvPr/>
        </p:nvGrpSpPr>
        <p:grpSpPr bwMode="auto">
          <a:xfrm>
            <a:off x="4171908" y="5197104"/>
            <a:ext cx="499956" cy="481483"/>
            <a:chOff x="4189413" y="2351088"/>
            <a:chExt cx="630238" cy="646113"/>
          </a:xfrm>
        </p:grpSpPr>
        <p:sp>
          <p:nvSpPr>
            <p:cNvPr id="68" name="Freeform 218">
              <a:extLst>
                <a:ext uri="{FF2B5EF4-FFF2-40B4-BE49-F238E27FC236}">
                  <a16:creationId xmlns="" xmlns:a14="http://schemas.microsoft.com/office/drawing/2010/main" xmlns:p14="http://schemas.microsoft.com/office/powerpoint/2010/main" xmlns:a16="http://schemas.microsoft.com/office/drawing/2014/main" id="{4F4DBFB7-AA12-4E11-93A1-FF61B038AD07}"/>
                </a:ext>
              </a:extLst>
            </p:cNvPr>
            <p:cNvSpPr>
              <a:spLocks/>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9" name="Freeform 219">
              <a:extLst>
                <a:ext uri="{FF2B5EF4-FFF2-40B4-BE49-F238E27FC236}">
                  <a16:creationId xmlns="" xmlns:a14="http://schemas.microsoft.com/office/drawing/2010/main" xmlns:p14="http://schemas.microsoft.com/office/powerpoint/2010/main" xmlns:a16="http://schemas.microsoft.com/office/drawing/2014/main" id="{6141A4B2-1DDF-4542-ACE7-E56ACBD426D2}"/>
                </a:ext>
              </a:extLst>
            </p:cNvPr>
            <p:cNvSpPr>
              <a:spLocks/>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0" name="Freeform 220">
              <a:extLst>
                <a:ext uri="{FF2B5EF4-FFF2-40B4-BE49-F238E27FC236}">
                  <a16:creationId xmlns="" xmlns:a14="http://schemas.microsoft.com/office/drawing/2010/main" xmlns:p14="http://schemas.microsoft.com/office/powerpoint/2010/main" xmlns:a16="http://schemas.microsoft.com/office/drawing/2014/main" id="{9F1D010F-C86B-4D59-A8FC-501EB6A58F83}"/>
                </a:ext>
              </a:extLst>
            </p:cNvPr>
            <p:cNvSpPr>
              <a:spLocks/>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1" name="Freeform 221">
              <a:extLst>
                <a:ext uri="{FF2B5EF4-FFF2-40B4-BE49-F238E27FC236}">
                  <a16:creationId xmlns="" xmlns:a14="http://schemas.microsoft.com/office/drawing/2010/main" xmlns:p14="http://schemas.microsoft.com/office/powerpoint/2010/main" xmlns:a16="http://schemas.microsoft.com/office/drawing/2014/main" id="{D12734B9-9B2B-422D-9B66-0EF680C41B49}"/>
                </a:ext>
              </a:extLst>
            </p:cNvPr>
            <p:cNvSpPr>
              <a:spLocks/>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2" name="Freeform 222">
              <a:extLst>
                <a:ext uri="{FF2B5EF4-FFF2-40B4-BE49-F238E27FC236}">
                  <a16:creationId xmlns="" xmlns:a14="http://schemas.microsoft.com/office/drawing/2010/main" xmlns:p14="http://schemas.microsoft.com/office/powerpoint/2010/main" xmlns:a16="http://schemas.microsoft.com/office/drawing/2014/main" id="{F2AC79E1-DFF8-40D5-863E-D6B7431D773D}"/>
                </a:ext>
              </a:extLst>
            </p:cNvPr>
            <p:cNvSpPr>
              <a:spLocks/>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3" name="Freeform 223">
              <a:extLst>
                <a:ext uri="{FF2B5EF4-FFF2-40B4-BE49-F238E27FC236}">
                  <a16:creationId xmlns="" xmlns:a14="http://schemas.microsoft.com/office/drawing/2010/main" xmlns:p14="http://schemas.microsoft.com/office/powerpoint/2010/main" xmlns:a16="http://schemas.microsoft.com/office/drawing/2014/main" id="{30AAA475-A7FF-4C15-9C98-4DB0A594B3CC}"/>
                </a:ext>
              </a:extLst>
            </p:cNvPr>
            <p:cNvSpPr>
              <a:spLocks/>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4" name="Freeform 224">
              <a:extLst>
                <a:ext uri="{FF2B5EF4-FFF2-40B4-BE49-F238E27FC236}">
                  <a16:creationId xmlns="" xmlns:a14="http://schemas.microsoft.com/office/drawing/2010/main" xmlns:p14="http://schemas.microsoft.com/office/powerpoint/2010/main" xmlns:a16="http://schemas.microsoft.com/office/drawing/2014/main" id="{3B1B47BF-0EF7-4203-905B-F0A8EA9E0526}"/>
                </a:ext>
              </a:extLst>
            </p:cNvPr>
            <p:cNvSpPr>
              <a:spLocks/>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5" name="Freeform 225">
              <a:extLst>
                <a:ext uri="{FF2B5EF4-FFF2-40B4-BE49-F238E27FC236}">
                  <a16:creationId xmlns="" xmlns:a14="http://schemas.microsoft.com/office/drawing/2010/main" xmlns:p14="http://schemas.microsoft.com/office/powerpoint/2010/main" xmlns:a16="http://schemas.microsoft.com/office/drawing/2014/main" id="{6C49292E-251A-4843-ADBE-4A9F116A212C}"/>
                </a:ext>
              </a:extLst>
            </p:cNvPr>
            <p:cNvSpPr>
              <a:spLocks/>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76" name="Freeform 226">
              <a:extLst>
                <a:ext uri="{FF2B5EF4-FFF2-40B4-BE49-F238E27FC236}">
                  <a16:creationId xmlns="" xmlns:a14="http://schemas.microsoft.com/office/drawing/2010/main" xmlns:p14="http://schemas.microsoft.com/office/powerpoint/2010/main" xmlns:a16="http://schemas.microsoft.com/office/drawing/2014/main" id="{9BC8FB1F-80BF-4A81-9FE7-349CE8963C0F}"/>
                </a:ext>
              </a:extLst>
            </p:cNvPr>
            <p:cNvSpPr>
              <a:spLocks/>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grpSp>
        <p:nvGrpSpPr>
          <p:cNvPr id="56" name="组合 323">
            <a:extLst>
              <a:ext uri="{FF2B5EF4-FFF2-40B4-BE49-F238E27FC236}">
                <a16:creationId xmlns="" xmlns:a14="http://schemas.microsoft.com/office/drawing/2010/main" xmlns:p14="http://schemas.microsoft.com/office/powerpoint/2010/main" xmlns:a16="http://schemas.microsoft.com/office/drawing/2014/main" id="{B83AA7BD-3AA8-4FD9-82D3-A06E6E331601}"/>
              </a:ext>
            </a:extLst>
          </p:cNvPr>
          <p:cNvGrpSpPr>
            <a:grpSpLocks noChangeAspect="1"/>
          </p:cNvGrpSpPr>
          <p:nvPr/>
        </p:nvGrpSpPr>
        <p:grpSpPr bwMode="auto">
          <a:xfrm>
            <a:off x="1831032" y="5197104"/>
            <a:ext cx="499956" cy="481483"/>
            <a:chOff x="4189413" y="2351088"/>
            <a:chExt cx="630238" cy="646113"/>
          </a:xfrm>
        </p:grpSpPr>
        <p:sp>
          <p:nvSpPr>
            <p:cNvPr id="59" name="Freeform 218">
              <a:extLst>
                <a:ext uri="{FF2B5EF4-FFF2-40B4-BE49-F238E27FC236}">
                  <a16:creationId xmlns="" xmlns:a14="http://schemas.microsoft.com/office/drawing/2010/main" xmlns:p14="http://schemas.microsoft.com/office/powerpoint/2010/main" xmlns:a16="http://schemas.microsoft.com/office/drawing/2014/main" id="{E86ADF43-DCC5-4651-8C43-AB19F9C48251}"/>
                </a:ext>
              </a:extLst>
            </p:cNvPr>
            <p:cNvSpPr>
              <a:spLocks/>
            </p:cNvSpPr>
            <p:nvPr/>
          </p:nvSpPr>
          <p:spPr bwMode="auto">
            <a:xfrm>
              <a:off x="4613275" y="2711451"/>
              <a:ext cx="104775" cy="176213"/>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4"/>
                  </a:cubicBezTo>
                  <a:cubicBezTo>
                    <a:pt x="1" y="401"/>
                    <a:pt x="0" y="380"/>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0" name="Freeform 219">
              <a:extLst>
                <a:ext uri="{FF2B5EF4-FFF2-40B4-BE49-F238E27FC236}">
                  <a16:creationId xmlns="" xmlns:a14="http://schemas.microsoft.com/office/drawing/2010/main" xmlns:p14="http://schemas.microsoft.com/office/powerpoint/2010/main" xmlns:a16="http://schemas.microsoft.com/office/drawing/2014/main" id="{5CFE496A-0A0B-412D-9E14-37854DA86E94}"/>
                </a:ext>
              </a:extLst>
            </p:cNvPr>
            <p:cNvSpPr>
              <a:spLocks/>
            </p:cNvSpPr>
            <p:nvPr/>
          </p:nvSpPr>
          <p:spPr bwMode="auto">
            <a:xfrm>
              <a:off x="4292600" y="2786063"/>
              <a:ext cx="423863" cy="28575"/>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1" name="Freeform 220">
              <a:extLst>
                <a:ext uri="{FF2B5EF4-FFF2-40B4-BE49-F238E27FC236}">
                  <a16:creationId xmlns="" xmlns:a14="http://schemas.microsoft.com/office/drawing/2010/main" xmlns:p14="http://schemas.microsoft.com/office/powerpoint/2010/main" xmlns:a16="http://schemas.microsoft.com/office/drawing/2014/main" id="{84C11465-9217-4384-A48E-6413FEE4BD40}"/>
                </a:ext>
              </a:extLst>
            </p:cNvPr>
            <p:cNvSpPr>
              <a:spLocks/>
            </p:cNvSpPr>
            <p:nvPr/>
          </p:nvSpPr>
          <p:spPr bwMode="auto">
            <a:xfrm>
              <a:off x="4613275" y="2443163"/>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37" y="423"/>
                  </a:moveTo>
                  <a:lnTo>
                    <a:pt x="37" y="423"/>
                  </a:lnTo>
                  <a:cubicBezTo>
                    <a:pt x="29" y="423"/>
                    <a:pt x="20" y="420"/>
                    <a:pt x="14" y="413"/>
                  </a:cubicBezTo>
                  <a:cubicBezTo>
                    <a:pt x="1" y="400"/>
                    <a:pt x="0" y="379"/>
                    <a:pt x="13" y="366"/>
                  </a:cubicBezTo>
                  <a:lnTo>
                    <a:pt x="165" y="213"/>
                  </a:lnTo>
                  <a:lnTo>
                    <a:pt x="13" y="60"/>
                  </a:lnTo>
                  <a:cubicBezTo>
                    <a:pt x="0" y="47"/>
                    <a:pt x="1" y="26"/>
                    <a:pt x="14" y="13"/>
                  </a:cubicBezTo>
                  <a:cubicBezTo>
                    <a:pt x="27" y="0"/>
                    <a:pt x="48" y="0"/>
                    <a:pt x="61" y="13"/>
                  </a:cubicBezTo>
                  <a:lnTo>
                    <a:pt x="236" y="190"/>
                  </a:lnTo>
                  <a:cubicBezTo>
                    <a:pt x="248" y="203"/>
                    <a:pt x="248" y="224"/>
                    <a:pt x="236" y="237"/>
                  </a:cubicBezTo>
                  <a:lnTo>
                    <a:pt x="61" y="413"/>
                  </a:lnTo>
                  <a:cubicBezTo>
                    <a:pt x="54" y="420"/>
                    <a:pt x="46" y="423"/>
                    <a:pt x="37"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2" name="Freeform 221">
              <a:extLst>
                <a:ext uri="{FF2B5EF4-FFF2-40B4-BE49-F238E27FC236}">
                  <a16:creationId xmlns="" xmlns:a14="http://schemas.microsoft.com/office/drawing/2010/main" xmlns:p14="http://schemas.microsoft.com/office/powerpoint/2010/main" xmlns:a16="http://schemas.microsoft.com/office/drawing/2014/main" id="{AE5F9DE3-56D3-4951-8C2F-763976701A01}"/>
                </a:ext>
              </a:extLst>
            </p:cNvPr>
            <p:cNvSpPr>
              <a:spLocks/>
            </p:cNvSpPr>
            <p:nvPr/>
          </p:nvSpPr>
          <p:spPr bwMode="auto">
            <a:xfrm>
              <a:off x="4292600" y="2519363"/>
              <a:ext cx="423863" cy="26988"/>
            </a:xfrm>
            <a:custGeom>
              <a:avLst/>
              <a:gdLst>
                <a:gd name="T0" fmla="*/ 2147483647 w 1010"/>
                <a:gd name="T1" fmla="*/ 2147483647 h 66"/>
                <a:gd name="T2" fmla="*/ 2147483647 w 1010"/>
                <a:gd name="T3" fmla="*/ 2147483647 h 66"/>
                <a:gd name="T4" fmla="*/ 2147483647 w 1010"/>
                <a:gd name="T5" fmla="*/ 2147483647 h 66"/>
                <a:gd name="T6" fmla="*/ 0 w 1010"/>
                <a:gd name="T7" fmla="*/ 2147483647 h 66"/>
                <a:gd name="T8" fmla="*/ 2147483647 w 1010"/>
                <a:gd name="T9" fmla="*/ 0 h 66"/>
                <a:gd name="T10" fmla="*/ 2147483647 w 1010"/>
                <a:gd name="T11" fmla="*/ 0 h 66"/>
                <a:gd name="T12" fmla="*/ 2147483647 w 1010"/>
                <a:gd name="T13" fmla="*/ 2147483647 h 66"/>
                <a:gd name="T14" fmla="*/ 2147483647 w 1010"/>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6"/>
                <a:gd name="T26" fmla="*/ 1010 w 1010"/>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6">
                  <a:moveTo>
                    <a:pt x="977" y="66"/>
                  </a:moveTo>
                  <a:lnTo>
                    <a:pt x="977" y="66"/>
                  </a:lnTo>
                  <a:lnTo>
                    <a:pt x="33" y="66"/>
                  </a:lnTo>
                  <a:cubicBezTo>
                    <a:pt x="15" y="66"/>
                    <a:pt x="0" y="52"/>
                    <a:pt x="0" y="33"/>
                  </a:cubicBezTo>
                  <a:cubicBezTo>
                    <a:pt x="0" y="15"/>
                    <a:pt x="15" y="0"/>
                    <a:pt x="33" y="0"/>
                  </a:cubicBezTo>
                  <a:lnTo>
                    <a:pt x="977" y="0"/>
                  </a:lnTo>
                  <a:cubicBezTo>
                    <a:pt x="995" y="0"/>
                    <a:pt x="1010" y="15"/>
                    <a:pt x="1010" y="33"/>
                  </a:cubicBezTo>
                  <a:cubicBezTo>
                    <a:pt x="1010" y="52"/>
                    <a:pt x="995" y="66"/>
                    <a:pt x="977"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3" name="Freeform 222">
              <a:extLst>
                <a:ext uri="{FF2B5EF4-FFF2-40B4-BE49-F238E27FC236}">
                  <a16:creationId xmlns="" xmlns:a14="http://schemas.microsoft.com/office/drawing/2010/main" xmlns:p14="http://schemas.microsoft.com/office/powerpoint/2010/main" xmlns:a16="http://schemas.microsoft.com/office/drawing/2014/main" id="{C435482A-86DE-4269-BEF5-E1E76D3299EC}"/>
                </a:ext>
              </a:extLst>
            </p:cNvPr>
            <p:cNvSpPr>
              <a:spLocks/>
            </p:cNvSpPr>
            <p:nvPr/>
          </p:nvSpPr>
          <p:spPr bwMode="auto">
            <a:xfrm>
              <a:off x="4291013" y="2581276"/>
              <a:ext cx="104775" cy="177800"/>
            </a:xfrm>
            <a:custGeom>
              <a:avLst/>
              <a:gdLst>
                <a:gd name="T0" fmla="*/ 2147483647 w 248"/>
                <a:gd name="T1" fmla="*/ 2147483647 h 423"/>
                <a:gd name="T2" fmla="*/ 2147483647 w 248"/>
                <a:gd name="T3" fmla="*/ 2147483647 h 423"/>
                <a:gd name="T4" fmla="*/ 2147483647 w 248"/>
                <a:gd name="T5" fmla="*/ 2147483647 h 423"/>
                <a:gd name="T6" fmla="*/ 2147483647 w 248"/>
                <a:gd name="T7" fmla="*/ 2147483647 h 423"/>
                <a:gd name="T8" fmla="*/ 2147483647 w 248"/>
                <a:gd name="T9" fmla="*/ 2147483647 h 423"/>
                <a:gd name="T10" fmla="*/ 2147483647 w 248"/>
                <a:gd name="T11" fmla="*/ 2147483647 h 423"/>
                <a:gd name="T12" fmla="*/ 2147483647 w 248"/>
                <a:gd name="T13" fmla="*/ 2147483647 h 423"/>
                <a:gd name="T14" fmla="*/ 2147483647 w 248"/>
                <a:gd name="T15" fmla="*/ 2147483647 h 423"/>
                <a:gd name="T16" fmla="*/ 2147483647 w 248"/>
                <a:gd name="T17" fmla="*/ 2147483647 h 423"/>
                <a:gd name="T18" fmla="*/ 2147483647 w 248"/>
                <a:gd name="T19" fmla="*/ 2147483647 h 423"/>
                <a:gd name="T20" fmla="*/ 2147483647 w 248"/>
                <a:gd name="T21" fmla="*/ 2147483647 h 423"/>
                <a:gd name="T22" fmla="*/ 2147483647 w 248"/>
                <a:gd name="T23" fmla="*/ 2147483647 h 4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8"/>
                <a:gd name="T37" fmla="*/ 0 h 423"/>
                <a:gd name="T38" fmla="*/ 248 w 248"/>
                <a:gd name="T39" fmla="*/ 423 h 4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8" h="423">
                  <a:moveTo>
                    <a:pt x="211" y="423"/>
                  </a:moveTo>
                  <a:lnTo>
                    <a:pt x="211" y="423"/>
                  </a:lnTo>
                  <a:cubicBezTo>
                    <a:pt x="202" y="423"/>
                    <a:pt x="194" y="420"/>
                    <a:pt x="187" y="413"/>
                  </a:cubicBezTo>
                  <a:lnTo>
                    <a:pt x="13" y="237"/>
                  </a:lnTo>
                  <a:cubicBezTo>
                    <a:pt x="0" y="224"/>
                    <a:pt x="0" y="203"/>
                    <a:pt x="13" y="190"/>
                  </a:cubicBezTo>
                  <a:lnTo>
                    <a:pt x="187" y="13"/>
                  </a:lnTo>
                  <a:cubicBezTo>
                    <a:pt x="200" y="0"/>
                    <a:pt x="221" y="0"/>
                    <a:pt x="234" y="13"/>
                  </a:cubicBezTo>
                  <a:cubicBezTo>
                    <a:pt x="248" y="26"/>
                    <a:pt x="248" y="47"/>
                    <a:pt x="235" y="60"/>
                  </a:cubicBezTo>
                  <a:lnTo>
                    <a:pt x="83" y="213"/>
                  </a:lnTo>
                  <a:lnTo>
                    <a:pt x="235" y="366"/>
                  </a:lnTo>
                  <a:cubicBezTo>
                    <a:pt x="248" y="379"/>
                    <a:pt x="248" y="400"/>
                    <a:pt x="234" y="413"/>
                  </a:cubicBezTo>
                  <a:cubicBezTo>
                    <a:pt x="228" y="420"/>
                    <a:pt x="220" y="423"/>
                    <a:pt x="211" y="42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4" name="Freeform 223">
              <a:extLst>
                <a:ext uri="{FF2B5EF4-FFF2-40B4-BE49-F238E27FC236}">
                  <a16:creationId xmlns="" xmlns:a14="http://schemas.microsoft.com/office/drawing/2010/main" xmlns:p14="http://schemas.microsoft.com/office/powerpoint/2010/main" xmlns:a16="http://schemas.microsoft.com/office/drawing/2014/main" id="{85CFBD3A-563C-4141-A9AC-2E9F6BC3B14F}"/>
                </a:ext>
              </a:extLst>
            </p:cNvPr>
            <p:cNvSpPr>
              <a:spLocks/>
            </p:cNvSpPr>
            <p:nvPr/>
          </p:nvSpPr>
          <p:spPr bwMode="auto">
            <a:xfrm>
              <a:off x="4292600" y="2657476"/>
              <a:ext cx="423863" cy="26988"/>
            </a:xfrm>
            <a:custGeom>
              <a:avLst/>
              <a:gdLst>
                <a:gd name="T0" fmla="*/ 2147483647 w 1010"/>
                <a:gd name="T1" fmla="*/ 2147483647 h 67"/>
                <a:gd name="T2" fmla="*/ 2147483647 w 1010"/>
                <a:gd name="T3" fmla="*/ 2147483647 h 67"/>
                <a:gd name="T4" fmla="*/ 2147483647 w 1010"/>
                <a:gd name="T5" fmla="*/ 2147483647 h 67"/>
                <a:gd name="T6" fmla="*/ 0 w 1010"/>
                <a:gd name="T7" fmla="*/ 2147483647 h 67"/>
                <a:gd name="T8" fmla="*/ 2147483647 w 1010"/>
                <a:gd name="T9" fmla="*/ 0 h 67"/>
                <a:gd name="T10" fmla="*/ 2147483647 w 1010"/>
                <a:gd name="T11" fmla="*/ 0 h 67"/>
                <a:gd name="T12" fmla="*/ 2147483647 w 1010"/>
                <a:gd name="T13" fmla="*/ 2147483647 h 67"/>
                <a:gd name="T14" fmla="*/ 2147483647 w 101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010"/>
                <a:gd name="T25" fmla="*/ 0 h 67"/>
                <a:gd name="T26" fmla="*/ 1010 w 101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0" h="67">
                  <a:moveTo>
                    <a:pt x="977" y="67"/>
                  </a:moveTo>
                  <a:lnTo>
                    <a:pt x="977" y="67"/>
                  </a:lnTo>
                  <a:lnTo>
                    <a:pt x="33" y="67"/>
                  </a:lnTo>
                  <a:cubicBezTo>
                    <a:pt x="15" y="67"/>
                    <a:pt x="0" y="52"/>
                    <a:pt x="0" y="33"/>
                  </a:cubicBezTo>
                  <a:cubicBezTo>
                    <a:pt x="0" y="15"/>
                    <a:pt x="15" y="0"/>
                    <a:pt x="33" y="0"/>
                  </a:cubicBezTo>
                  <a:lnTo>
                    <a:pt x="977" y="0"/>
                  </a:lnTo>
                  <a:cubicBezTo>
                    <a:pt x="995" y="0"/>
                    <a:pt x="1010" y="15"/>
                    <a:pt x="1010" y="33"/>
                  </a:cubicBezTo>
                  <a:cubicBezTo>
                    <a:pt x="1010" y="52"/>
                    <a:pt x="995" y="67"/>
                    <a:pt x="97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5" name="Freeform 224">
              <a:extLst>
                <a:ext uri="{FF2B5EF4-FFF2-40B4-BE49-F238E27FC236}">
                  <a16:creationId xmlns="" xmlns:a14="http://schemas.microsoft.com/office/drawing/2010/main" xmlns:p14="http://schemas.microsoft.com/office/powerpoint/2010/main" xmlns:a16="http://schemas.microsoft.com/office/drawing/2014/main" id="{AAB45364-4C5B-4FF7-95D4-17533EF26488}"/>
                </a:ext>
              </a:extLst>
            </p:cNvPr>
            <p:cNvSpPr>
              <a:spLocks/>
            </p:cNvSpPr>
            <p:nvPr/>
          </p:nvSpPr>
          <p:spPr bwMode="auto">
            <a:xfrm>
              <a:off x="4189413" y="2351088"/>
              <a:ext cx="630238" cy="630238"/>
            </a:xfrm>
            <a:custGeom>
              <a:avLst/>
              <a:gdLst>
                <a:gd name="T0" fmla="*/ 2147483647 w 1503"/>
                <a:gd name="T1" fmla="*/ 2147483647 h 1503"/>
                <a:gd name="T2" fmla="*/ 2147483647 w 1503"/>
                <a:gd name="T3" fmla="*/ 2147483647 h 1503"/>
                <a:gd name="T4" fmla="*/ 2147483647 w 1503"/>
                <a:gd name="T5" fmla="*/ 2147483647 h 1503"/>
                <a:gd name="T6" fmla="*/ 2147483647 w 1503"/>
                <a:gd name="T7" fmla="*/ 2147483647 h 1503"/>
                <a:gd name="T8" fmla="*/ 2147483647 w 1503"/>
                <a:gd name="T9" fmla="*/ 2147483647 h 1503"/>
                <a:gd name="T10" fmla="*/ 2147483647 w 1503"/>
                <a:gd name="T11" fmla="*/ 2147483647 h 1503"/>
                <a:gd name="T12" fmla="*/ 2147483647 w 1503"/>
                <a:gd name="T13" fmla="*/ 2147483647 h 1503"/>
                <a:gd name="T14" fmla="*/ 2147483647 w 1503"/>
                <a:gd name="T15" fmla="*/ 2147483647 h 1503"/>
                <a:gd name="T16" fmla="*/ 2147483647 w 1503"/>
                <a:gd name="T17" fmla="*/ 2147483647 h 1503"/>
                <a:gd name="T18" fmla="*/ 2147483647 w 1503"/>
                <a:gd name="T19" fmla="*/ 2147483647 h 1503"/>
                <a:gd name="T20" fmla="*/ 2147483647 w 1503"/>
                <a:gd name="T21" fmla="*/ 2147483647 h 1503"/>
                <a:gd name="T22" fmla="*/ 2147483647 w 1503"/>
                <a:gd name="T23" fmla="*/ 2147483647 h 1503"/>
                <a:gd name="T24" fmla="*/ 2147483647 w 1503"/>
                <a:gd name="T25" fmla="*/ 2147483647 h 1503"/>
                <a:gd name="T26" fmla="*/ 2147483647 w 1503"/>
                <a:gd name="T27" fmla="*/ 2147483647 h 1503"/>
                <a:gd name="T28" fmla="*/ 2147483647 w 1503"/>
                <a:gd name="T29" fmla="*/ 2147483647 h 1503"/>
                <a:gd name="T30" fmla="*/ 0 w 1503"/>
                <a:gd name="T31" fmla="*/ 2147483647 h 1503"/>
                <a:gd name="T32" fmla="*/ 0 w 1503"/>
                <a:gd name="T33" fmla="*/ 2147483647 h 1503"/>
                <a:gd name="T34" fmla="*/ 2147483647 w 1503"/>
                <a:gd name="T35" fmla="*/ 0 h 1503"/>
                <a:gd name="T36" fmla="*/ 2147483647 w 1503"/>
                <a:gd name="T37" fmla="*/ 0 h 1503"/>
                <a:gd name="T38" fmla="*/ 2147483647 w 1503"/>
                <a:gd name="T39" fmla="*/ 2147483647 h 1503"/>
                <a:gd name="T40" fmla="*/ 2147483647 w 1503"/>
                <a:gd name="T41" fmla="*/ 2147483647 h 1503"/>
                <a:gd name="T42" fmla="*/ 2147483647 w 1503"/>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3"/>
                <a:gd name="T67" fmla="*/ 0 h 1503"/>
                <a:gd name="T68" fmla="*/ 1503 w 1503"/>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3" h="1503">
                  <a:moveTo>
                    <a:pt x="1385" y="1503"/>
                  </a:moveTo>
                  <a:lnTo>
                    <a:pt x="1385" y="1503"/>
                  </a:lnTo>
                  <a:lnTo>
                    <a:pt x="1211" y="1503"/>
                  </a:lnTo>
                  <a:lnTo>
                    <a:pt x="1211" y="1437"/>
                  </a:lnTo>
                  <a:lnTo>
                    <a:pt x="1385" y="1437"/>
                  </a:lnTo>
                  <a:cubicBezTo>
                    <a:pt x="1413" y="1437"/>
                    <a:pt x="1436" y="1414"/>
                    <a:pt x="1436" y="1385"/>
                  </a:cubicBezTo>
                  <a:lnTo>
                    <a:pt x="1436" y="118"/>
                  </a:lnTo>
                  <a:cubicBezTo>
                    <a:pt x="1436" y="90"/>
                    <a:pt x="1413" y="67"/>
                    <a:pt x="1385" y="67"/>
                  </a:cubicBezTo>
                  <a:lnTo>
                    <a:pt x="117" y="67"/>
                  </a:lnTo>
                  <a:cubicBezTo>
                    <a:pt x="89" y="67"/>
                    <a:pt x="66" y="90"/>
                    <a:pt x="66" y="118"/>
                  </a:cubicBezTo>
                  <a:lnTo>
                    <a:pt x="66" y="1385"/>
                  </a:lnTo>
                  <a:cubicBezTo>
                    <a:pt x="66" y="1414"/>
                    <a:pt x="89" y="1437"/>
                    <a:pt x="117" y="1437"/>
                  </a:cubicBezTo>
                  <a:lnTo>
                    <a:pt x="1045" y="1437"/>
                  </a:lnTo>
                  <a:lnTo>
                    <a:pt x="1045" y="1503"/>
                  </a:lnTo>
                  <a:lnTo>
                    <a:pt x="117" y="1503"/>
                  </a:lnTo>
                  <a:cubicBezTo>
                    <a:pt x="52" y="1503"/>
                    <a:pt x="0" y="1450"/>
                    <a:pt x="0" y="1385"/>
                  </a:cubicBezTo>
                  <a:lnTo>
                    <a:pt x="0" y="118"/>
                  </a:lnTo>
                  <a:cubicBezTo>
                    <a:pt x="0" y="53"/>
                    <a:pt x="52" y="0"/>
                    <a:pt x="117" y="0"/>
                  </a:cubicBezTo>
                  <a:lnTo>
                    <a:pt x="1385" y="0"/>
                  </a:lnTo>
                  <a:cubicBezTo>
                    <a:pt x="1450" y="0"/>
                    <a:pt x="1503" y="53"/>
                    <a:pt x="1503" y="118"/>
                  </a:cubicBezTo>
                  <a:lnTo>
                    <a:pt x="1503" y="1385"/>
                  </a:lnTo>
                  <a:cubicBezTo>
                    <a:pt x="1503" y="1450"/>
                    <a:pt x="1450" y="1503"/>
                    <a:pt x="1385" y="15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6" name="Freeform 225">
              <a:extLst>
                <a:ext uri="{FF2B5EF4-FFF2-40B4-BE49-F238E27FC236}">
                  <a16:creationId xmlns="" xmlns:a14="http://schemas.microsoft.com/office/drawing/2010/main" xmlns:p14="http://schemas.microsoft.com/office/powerpoint/2010/main" xmlns:a16="http://schemas.microsoft.com/office/drawing/2014/main" id="{5C6EF05B-9AF8-46D7-A62C-A60FCE9231C5}"/>
                </a:ext>
              </a:extLst>
            </p:cNvPr>
            <p:cNvSpPr>
              <a:spLocks/>
            </p:cNvSpPr>
            <p:nvPr/>
          </p:nvSpPr>
          <p:spPr bwMode="auto">
            <a:xfrm>
              <a:off x="4592638" y="2938463"/>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sp>
          <p:nvSpPr>
            <p:cNvPr id="67" name="Freeform 226">
              <a:extLst>
                <a:ext uri="{FF2B5EF4-FFF2-40B4-BE49-F238E27FC236}">
                  <a16:creationId xmlns="" xmlns:a14="http://schemas.microsoft.com/office/drawing/2010/main" xmlns:p14="http://schemas.microsoft.com/office/powerpoint/2010/main" xmlns:a16="http://schemas.microsoft.com/office/drawing/2014/main" id="{AD4B13D6-9195-41E0-AF1F-A9FDD4D883CA}"/>
                </a:ext>
              </a:extLst>
            </p:cNvPr>
            <p:cNvSpPr>
              <a:spLocks/>
            </p:cNvSpPr>
            <p:nvPr/>
          </p:nvSpPr>
          <p:spPr bwMode="auto">
            <a:xfrm>
              <a:off x="4681538" y="2938463"/>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2"/>
                    <a:pt x="30" y="0"/>
                    <a:pt x="69" y="0"/>
                  </a:cubicBezTo>
                  <a:cubicBezTo>
                    <a:pt x="107" y="0"/>
                    <a:pt x="138" y="32"/>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sz="1600" dirty="0"/>
            </a:p>
          </p:txBody>
        </p:sp>
      </p:grpSp>
      <p:cxnSp>
        <p:nvCxnSpPr>
          <p:cNvPr id="121" name="直接箭头连接符 120">
            <a:extLst>
              <a:ext uri="{FF2B5EF4-FFF2-40B4-BE49-F238E27FC236}">
                <a16:creationId xmlns="" xmlns:a14="http://schemas.microsoft.com/office/drawing/2010/main" xmlns:p14="http://schemas.microsoft.com/office/powerpoint/2010/main" xmlns:a16="http://schemas.microsoft.com/office/drawing/2014/main" id="{D2286C73-224E-48D5-9F13-6BC3C060E121}"/>
              </a:ext>
            </a:extLst>
          </p:cNvPr>
          <p:cNvCxnSpPr>
            <a:cxnSpLocks/>
          </p:cNvCxnSpPr>
          <p:nvPr/>
        </p:nvCxnSpPr>
        <p:spPr>
          <a:xfrm>
            <a:off x="3198636" y="3205007"/>
            <a:ext cx="0" cy="712144"/>
          </a:xfrm>
          <a:prstGeom prst="straightConnector1">
            <a:avLst/>
          </a:prstGeom>
          <a:ln w="19050">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2" name="直接箭头连接符 121">
            <a:extLst>
              <a:ext uri="{FF2B5EF4-FFF2-40B4-BE49-F238E27FC236}">
                <a16:creationId xmlns="" xmlns:a14="http://schemas.microsoft.com/office/drawing/2010/main" xmlns:p14="http://schemas.microsoft.com/office/powerpoint/2010/main" xmlns:a16="http://schemas.microsoft.com/office/drawing/2014/main" id="{231ABB1E-7E34-432C-967E-2BE669C5F9BB}"/>
              </a:ext>
            </a:extLst>
          </p:cNvPr>
          <p:cNvCxnSpPr>
            <a:cxnSpLocks/>
          </p:cNvCxnSpPr>
          <p:nvPr/>
        </p:nvCxnSpPr>
        <p:spPr>
          <a:xfrm>
            <a:off x="2513810" y="3205007"/>
            <a:ext cx="0" cy="712144"/>
          </a:xfrm>
          <a:prstGeom prst="straightConnector1">
            <a:avLst/>
          </a:prstGeom>
          <a:ln w="19050">
            <a:prstDash val="solid"/>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5" name="直接箭头连接符 124">
            <a:extLst>
              <a:ext uri="{FF2B5EF4-FFF2-40B4-BE49-F238E27FC236}">
                <a16:creationId xmlns="" xmlns:a14="http://schemas.microsoft.com/office/drawing/2010/main" xmlns:p14="http://schemas.microsoft.com/office/powerpoint/2010/main" xmlns:a16="http://schemas.microsoft.com/office/drawing/2014/main" id="{5490064D-3533-4AE8-80C7-EB3E4D3036E3}"/>
              </a:ext>
            </a:extLst>
          </p:cNvPr>
          <p:cNvCxnSpPr>
            <a:cxnSpLocks/>
          </p:cNvCxnSpPr>
          <p:nvPr/>
        </p:nvCxnSpPr>
        <p:spPr>
          <a:xfrm>
            <a:off x="3884956" y="3146352"/>
            <a:ext cx="0" cy="770799"/>
          </a:xfrm>
          <a:prstGeom prst="straightConnector1">
            <a:avLst/>
          </a:prstGeom>
          <a:ln w="19050">
            <a:prstDash val="solid"/>
            <a:headEnd type="none"/>
            <a:tailEnd type="triangle"/>
          </a:ln>
        </p:spPr>
        <p:style>
          <a:lnRef idx="1">
            <a:schemeClr val="accent1"/>
          </a:lnRef>
          <a:fillRef idx="0">
            <a:schemeClr val="accent1"/>
          </a:fillRef>
          <a:effectRef idx="0">
            <a:schemeClr val="accent1"/>
          </a:effectRef>
          <a:fontRef idx="minor">
            <a:schemeClr val="tx1"/>
          </a:fontRef>
        </p:style>
      </p:cxnSp>
      <p:pic>
        <p:nvPicPr>
          <p:cNvPr id="133" name="图片 132">
            <a:extLst>
              <a:ext uri="{FF2B5EF4-FFF2-40B4-BE49-F238E27FC236}">
                <a16:creationId xmlns="" xmlns:a14="http://schemas.microsoft.com/office/drawing/2010/main" xmlns:p14="http://schemas.microsoft.com/office/powerpoint/2010/main" xmlns:a16="http://schemas.microsoft.com/office/drawing/2014/main" id="{4E15E5F3-3D36-4EB6-8B35-D28DDEEBE6E2}"/>
              </a:ext>
            </a:extLst>
          </p:cNvPr>
          <p:cNvPicPr>
            <a:picLocks noChangeAspect="1"/>
          </p:cNvPicPr>
          <p:nvPr/>
        </p:nvPicPr>
        <p:blipFill>
          <a:blip r:embed="rId3"/>
          <a:stretch>
            <a:fillRect/>
          </a:stretch>
        </p:blipFill>
        <p:spPr>
          <a:xfrm>
            <a:off x="2166093" y="2533645"/>
            <a:ext cx="2029193" cy="525203"/>
          </a:xfrm>
          <a:prstGeom prst="rect">
            <a:avLst/>
          </a:prstGeom>
        </p:spPr>
      </p:pic>
      <p:sp>
        <p:nvSpPr>
          <p:cNvPr id="144" name="Oval 4">
            <a:extLst>
              <a:ext uri="{FF2B5EF4-FFF2-40B4-BE49-F238E27FC236}">
                <a16:creationId xmlns="" xmlns:a14="http://schemas.microsoft.com/office/drawing/2010/main" xmlns:p14="http://schemas.microsoft.com/office/powerpoint/2010/main" xmlns:a16="http://schemas.microsoft.com/office/drawing/2014/main" id="{F3711EE7-1FAE-493B-8BB8-0952EF70822D}"/>
              </a:ext>
            </a:extLst>
          </p:cNvPr>
          <p:cNvSpPr>
            <a:spLocks noChangeAspect="1"/>
          </p:cNvSpPr>
          <p:nvPr/>
        </p:nvSpPr>
        <p:spPr>
          <a:xfrm>
            <a:off x="2564006" y="205765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400" b="1" dirty="0">
                <a:solidFill>
                  <a:schemeClr val="bg1"/>
                </a:solidFill>
              </a:rPr>
              <a:t>1</a:t>
            </a:r>
            <a:endParaRPr lang="en-US" altLang="zh-CN" sz="1400" b="1" dirty="0">
              <a:solidFill>
                <a:schemeClr val="bg1"/>
              </a:solidFill>
            </a:endParaRPr>
          </a:p>
        </p:txBody>
      </p:sp>
      <p:sp>
        <p:nvSpPr>
          <p:cNvPr id="145" name="文本框 144">
            <a:extLst>
              <a:ext uri="{FF2B5EF4-FFF2-40B4-BE49-F238E27FC236}">
                <a16:creationId xmlns="" xmlns:a14="http://schemas.microsoft.com/office/drawing/2010/main" xmlns:p14="http://schemas.microsoft.com/office/powerpoint/2010/main" xmlns:a16="http://schemas.microsoft.com/office/drawing/2014/main" id="{8A0F2263-77B8-4E39-9AE4-0C607BC74C67}"/>
              </a:ext>
            </a:extLst>
          </p:cNvPr>
          <p:cNvSpPr txBox="1"/>
          <p:nvPr/>
        </p:nvSpPr>
        <p:spPr>
          <a:xfrm>
            <a:off x="6331567" y="1254442"/>
            <a:ext cx="5491349" cy="3632468"/>
          </a:xfrm>
          <a:prstGeom prst="rect">
            <a:avLst/>
          </a:prstGeom>
        </p:spPr>
        <p:txBody>
          <a:bodyPr>
            <a:noAutofit/>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fontAlgn="ctr">
              <a:buNone/>
            </a:pPr>
            <a:r>
              <a:rPr lang="en-US" sz="1400" dirty="0"/>
              <a:t>ZTP </a:t>
            </a:r>
            <a:r>
              <a:rPr lang="en-US" sz="1400" dirty="0" smtClean="0"/>
              <a:t>process</a:t>
            </a:r>
            <a:r>
              <a:rPr lang="en-US" sz="1400" dirty="0"/>
              <a:t>:</a:t>
            </a:r>
            <a:endParaRPr lang="en-US" altLang="zh-CN" sz="1400" dirty="0"/>
          </a:p>
          <a:p>
            <a:pPr marL="269875" lvl="1" indent="-269875" fontAlgn="ctr">
              <a:buFont typeface="+mj-lt"/>
              <a:buAutoNum type="arabicPeriod"/>
            </a:pPr>
            <a:r>
              <a:rPr lang="en-US" sz="1400" dirty="0"/>
              <a:t>The network administrator </a:t>
            </a:r>
            <a:r>
              <a:rPr lang="en-US" altLang="zh-CN" sz="1400" dirty="0"/>
              <a:t>starts the ZTP task</a:t>
            </a:r>
            <a:r>
              <a:rPr lang="en-US" sz="1400" dirty="0"/>
              <a:t> on the iMaster NCE-Fabric GUI.</a:t>
            </a:r>
          </a:p>
          <a:p>
            <a:pPr marL="269875" lvl="1" indent="-269875" fontAlgn="ctr">
              <a:buFont typeface="+mj-lt"/>
              <a:buAutoNum type="arabicPeriod"/>
            </a:pPr>
            <a:r>
              <a:rPr lang="en-US" sz="1400" dirty="0"/>
              <a:t>A device automatically obtains an IP address to access </a:t>
            </a:r>
            <a:r>
              <a:rPr lang="en-US" sz="1400" dirty="0" err="1"/>
              <a:t>iMaster</a:t>
            </a:r>
            <a:r>
              <a:rPr lang="en-US" sz="1400" dirty="0"/>
              <a:t> NCE-Fabric.</a:t>
            </a:r>
          </a:p>
          <a:p>
            <a:pPr marL="269875" lvl="1" indent="-269875" fontAlgn="ctr">
              <a:buFont typeface="+mj-lt"/>
              <a:buAutoNum type="arabicPeriod"/>
            </a:pPr>
            <a:r>
              <a:rPr lang="en-US" sz="1400" dirty="0"/>
              <a:t>iMaster NCE-Fabric determines the device role (spine or leaf node), delivers configurations such as the management IP address, SNMP configuration, and NETCONF configuration to the device, and manages it through the management IP address.</a:t>
            </a:r>
          </a:p>
          <a:p>
            <a:pPr marL="269875" lvl="1" indent="-269875" fontAlgn="ctr">
              <a:buFont typeface="+mj-lt"/>
              <a:buAutoNum type="arabicPeriod"/>
            </a:pPr>
            <a:r>
              <a:rPr lang="en-US" sz="1400" dirty="0" err="1"/>
              <a:t>iMaster</a:t>
            </a:r>
            <a:r>
              <a:rPr lang="en-US" sz="1400" dirty="0"/>
              <a:t> NCE-Fabric globally delivers interconnection configurations as well as OSPF or BGP configurations.</a:t>
            </a:r>
          </a:p>
          <a:p>
            <a:pPr marL="269875" lvl="1" indent="-269875" fontAlgn="ctr">
              <a:buFont typeface="+mj-lt"/>
              <a:buAutoNum type="arabicPeriod"/>
            </a:pPr>
            <a:r>
              <a:rPr lang="en-US" sz="1400" dirty="0"/>
              <a:t>The device goes online successfully, and the administrator checks network-wide information on iMaster NCE-Fabric.</a:t>
            </a:r>
          </a:p>
        </p:txBody>
      </p:sp>
      <p:sp>
        <p:nvSpPr>
          <p:cNvPr id="146" name="Oval 4">
            <a:extLst>
              <a:ext uri="{FF2B5EF4-FFF2-40B4-BE49-F238E27FC236}">
                <a16:creationId xmlns="" xmlns:a14="http://schemas.microsoft.com/office/drawing/2010/main" xmlns:p14="http://schemas.microsoft.com/office/powerpoint/2010/main" xmlns:a16="http://schemas.microsoft.com/office/drawing/2014/main" id="{BEFE4F51-93D5-4C5C-8032-A0F3EC09AB64}"/>
              </a:ext>
            </a:extLst>
          </p:cNvPr>
          <p:cNvSpPr>
            <a:spLocks noChangeAspect="1"/>
          </p:cNvSpPr>
          <p:nvPr/>
        </p:nvSpPr>
        <p:spPr>
          <a:xfrm>
            <a:off x="2045397" y="3463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400" b="1" dirty="0">
                <a:solidFill>
                  <a:schemeClr val="bg1"/>
                </a:solidFill>
              </a:rPr>
              <a:t>2</a:t>
            </a:r>
            <a:endParaRPr lang="en-US" altLang="zh-CN" sz="1400" b="1" dirty="0">
              <a:solidFill>
                <a:schemeClr val="bg1"/>
              </a:solidFill>
            </a:endParaRPr>
          </a:p>
        </p:txBody>
      </p:sp>
      <p:sp>
        <p:nvSpPr>
          <p:cNvPr id="147" name="Oval 4">
            <a:extLst>
              <a:ext uri="{FF2B5EF4-FFF2-40B4-BE49-F238E27FC236}">
                <a16:creationId xmlns="" xmlns:a14="http://schemas.microsoft.com/office/drawing/2010/main" xmlns:p14="http://schemas.microsoft.com/office/powerpoint/2010/main" xmlns:a16="http://schemas.microsoft.com/office/drawing/2014/main" id="{CB9F1299-AA67-4BEA-9015-03BE3333BD09}"/>
              </a:ext>
            </a:extLst>
          </p:cNvPr>
          <p:cNvSpPr>
            <a:spLocks noChangeAspect="1"/>
          </p:cNvSpPr>
          <p:nvPr/>
        </p:nvSpPr>
        <p:spPr>
          <a:xfrm>
            <a:off x="2730223" y="3463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400" b="1" dirty="0">
                <a:solidFill>
                  <a:schemeClr val="bg1"/>
                </a:solidFill>
              </a:rPr>
              <a:t>3</a:t>
            </a:r>
            <a:endParaRPr lang="en-US" altLang="zh-CN" sz="1400" b="1" dirty="0">
              <a:solidFill>
                <a:schemeClr val="bg1"/>
              </a:solidFill>
            </a:endParaRPr>
          </a:p>
        </p:txBody>
      </p:sp>
      <p:sp>
        <p:nvSpPr>
          <p:cNvPr id="148" name="Oval 4">
            <a:extLst>
              <a:ext uri="{FF2B5EF4-FFF2-40B4-BE49-F238E27FC236}">
                <a16:creationId xmlns="" xmlns:a14="http://schemas.microsoft.com/office/drawing/2010/main" xmlns:p14="http://schemas.microsoft.com/office/powerpoint/2010/main" xmlns:a16="http://schemas.microsoft.com/office/drawing/2014/main" id="{648368A4-34FD-426F-BD88-DA05EDC7F635}"/>
              </a:ext>
            </a:extLst>
          </p:cNvPr>
          <p:cNvSpPr>
            <a:spLocks noChangeAspect="1"/>
          </p:cNvSpPr>
          <p:nvPr/>
        </p:nvSpPr>
        <p:spPr>
          <a:xfrm>
            <a:off x="3416543" y="3463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400" b="1" dirty="0">
                <a:solidFill>
                  <a:schemeClr val="bg1"/>
                </a:solidFill>
              </a:rPr>
              <a:t>4</a:t>
            </a:r>
            <a:endParaRPr lang="en-US" altLang="zh-CN" sz="1400" b="1" dirty="0">
              <a:solidFill>
                <a:schemeClr val="bg1"/>
              </a:solidFill>
            </a:endParaRPr>
          </a:p>
        </p:txBody>
      </p:sp>
      <p:sp>
        <p:nvSpPr>
          <p:cNvPr id="149" name="Oval 4">
            <a:extLst>
              <a:ext uri="{FF2B5EF4-FFF2-40B4-BE49-F238E27FC236}">
                <a16:creationId xmlns="" xmlns:a14="http://schemas.microsoft.com/office/drawing/2010/main" xmlns:p14="http://schemas.microsoft.com/office/powerpoint/2010/main" xmlns:a16="http://schemas.microsoft.com/office/drawing/2014/main" id="{D389411A-2359-4E3C-A088-B835575AEDA7}"/>
              </a:ext>
            </a:extLst>
          </p:cNvPr>
          <p:cNvSpPr>
            <a:spLocks noChangeAspect="1"/>
          </p:cNvSpPr>
          <p:nvPr/>
        </p:nvSpPr>
        <p:spPr>
          <a:xfrm>
            <a:off x="4436302" y="269820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400" b="1" dirty="0">
                <a:solidFill>
                  <a:schemeClr val="bg1"/>
                </a:solidFill>
              </a:rPr>
              <a:t>5</a:t>
            </a:r>
            <a:endParaRPr lang="en-US" altLang="zh-CN" sz="1400" b="1" dirty="0">
              <a:solidFill>
                <a:schemeClr val="bg1"/>
              </a:solidFill>
            </a:endParaRPr>
          </a:p>
        </p:txBody>
      </p:sp>
      <p:sp>
        <p:nvSpPr>
          <p:cNvPr id="160" name="文本框 159">
            <a:extLst>
              <a:ext uri="{FF2B5EF4-FFF2-40B4-BE49-F238E27FC236}">
                <a16:creationId xmlns="" xmlns:a14="http://schemas.microsoft.com/office/drawing/2010/main" xmlns:p14="http://schemas.microsoft.com/office/powerpoint/2010/main" xmlns:a16="http://schemas.microsoft.com/office/drawing/2014/main" id="{1552CD0D-5864-435D-BE4B-477CB082211C}"/>
              </a:ext>
            </a:extLst>
          </p:cNvPr>
          <p:cNvSpPr txBox="1"/>
          <p:nvPr/>
        </p:nvSpPr>
        <p:spPr>
          <a:xfrm>
            <a:off x="7909852" y="6103833"/>
            <a:ext cx="3512086" cy="338554"/>
          </a:xfrm>
          <a:prstGeom prst="rect">
            <a:avLst/>
          </a:prstGeom>
          <a:noFill/>
        </p:spPr>
        <p:txBody>
          <a:bodyPr wrap="none" rtlCol="0">
            <a:noAutofit/>
          </a:bodyPr>
          <a:lstStyle/>
          <a:p>
            <a:pPr fontAlgn="ctr"/>
            <a:r>
              <a:rPr lang="en-US" altLang="zh-CN" sz="1400" dirty="0"/>
              <a:t>Note: The DC uses the spine-leaf architecture.</a:t>
            </a:r>
          </a:p>
        </p:txBody>
      </p:sp>
      <p:sp>
        <p:nvSpPr>
          <p:cNvPr id="161" name="文本框 160">
            <a:extLst>
              <a:ext uri="{FF2B5EF4-FFF2-40B4-BE49-F238E27FC236}">
                <a16:creationId xmlns="" xmlns:a14="http://schemas.microsoft.com/office/drawing/2010/main" xmlns:p14="http://schemas.microsoft.com/office/powerpoint/2010/main" xmlns:a16="http://schemas.microsoft.com/office/drawing/2014/main" id="{BB501CBB-3788-4627-BA3B-70D779347656}"/>
              </a:ext>
            </a:extLst>
          </p:cNvPr>
          <p:cNvSpPr txBox="1"/>
          <p:nvPr/>
        </p:nvSpPr>
        <p:spPr>
          <a:xfrm>
            <a:off x="2866471" y="4699234"/>
            <a:ext cx="869149" cy="338554"/>
          </a:xfrm>
          <a:prstGeom prst="rect">
            <a:avLst/>
          </a:prstGeom>
          <a:noFill/>
        </p:spPr>
        <p:txBody>
          <a:bodyPr wrap="none" rtlCol="0">
            <a:noAutofit/>
          </a:bodyPr>
          <a:lstStyle>
            <a:defPPr>
              <a:defRPr lang="zh-CN"/>
            </a:defPPr>
            <a:lvl1pPr>
              <a:defRPr sz="600" u="sng">
                <a:solidFill>
                  <a:srgbClr val="0070C0"/>
                </a:solidFill>
              </a:defRPr>
            </a:lvl1pPr>
          </a:lstStyle>
          <a:p>
            <a:pPr defTabSz="914400" fontAlgn="ctr">
              <a:spcBef>
                <a:spcPct val="0"/>
              </a:spcBef>
              <a:spcAft>
                <a:spcPct val="0"/>
              </a:spcAft>
            </a:pPr>
            <a:r>
              <a:rPr lang="en-US" sz="1600" b="1" u="none" dirty="0">
                <a:solidFill>
                  <a:srgbClr val="474747"/>
                </a:solidFill>
              </a:rPr>
              <a:t>VXLAN</a:t>
            </a:r>
            <a:endParaRPr lang="en-US" altLang="zh-CN" sz="1600" b="1" u="none" dirty="0">
              <a:solidFill>
                <a:srgbClr val="474747"/>
              </a:solidFill>
            </a:endParaRPr>
          </a:p>
        </p:txBody>
      </p:sp>
    </p:spTree>
    <p:extLst>
      <p:ext uri="{BB962C8B-B14F-4D97-AF65-F5344CB8AC3E}">
        <p14:creationId xmlns:p14="http://schemas.microsoft.com/office/powerpoint/2010/main" val="2771117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a:prstGeom prst="rect">
            <a:avLst/>
          </a:prstGeom>
        </p:spPr>
        <p:txBody>
          <a:bodyPr>
            <a:noAutofit/>
          </a:bodyPr>
          <a:lstStyle/>
          <a:p>
            <a:pPr fontAlgn="ctr"/>
            <a:r>
              <a:rPr lang="en-US" dirty="0"/>
              <a:t>On completion of this course, you will be able to:</a:t>
            </a:r>
            <a:endParaRPr lang="en-US" altLang="zh-CN" dirty="0"/>
          </a:p>
          <a:p>
            <a:pPr marL="654050" lvl="1" indent="-323850" fontAlgn="ctr"/>
            <a:r>
              <a:rPr lang="en-US" dirty="0"/>
              <a:t>Describe the development of SDN.</a:t>
            </a:r>
            <a:endParaRPr lang="en-US" altLang="zh-CN" dirty="0"/>
          </a:p>
          <a:p>
            <a:pPr marL="654050" lvl="1" indent="-323850" fontAlgn="ctr"/>
            <a:r>
              <a:rPr lang="en-US" dirty="0"/>
              <a:t>Describe Huawei SDN solutions.</a:t>
            </a:r>
            <a:endParaRPr lang="en-US" altLang="zh-CN" dirty="0"/>
          </a:p>
          <a:p>
            <a:pPr fontAlgn="ctr"/>
            <a:endParaRPr lang="en-US" altLang="zh-CN" dirty="0"/>
          </a:p>
        </p:txBody>
      </p:sp>
    </p:spTree>
    <p:extLst>
      <p:ext uri="{BB962C8B-B14F-4D97-AF65-F5344CB8AC3E}">
        <p14:creationId xmlns:p14="http://schemas.microsoft.com/office/powerpoint/2010/main" val="716411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8">
            <a:extLst>
              <a:ext uri="{FF2B5EF4-FFF2-40B4-BE49-F238E27FC236}">
                <a16:creationId xmlns="" xmlns:p14="http://schemas.microsoft.com/office/powerpoint/2010/main" xmlns:a16="http://schemas.microsoft.com/office/drawing/2014/main" id="{5306ED12-F539-41C1-AB5B-271782E7738C}"/>
              </a:ext>
            </a:extLst>
          </p:cNvPr>
          <p:cNvSpPr/>
          <p:nvPr/>
        </p:nvSpPr>
        <p:spPr>
          <a:xfrm>
            <a:off x="1240266" y="2938184"/>
            <a:ext cx="9878837" cy="2793492"/>
          </a:xfrm>
          <a:prstGeom prst="roundRect">
            <a:avLst>
              <a:gd name="adj" fmla="val 4211"/>
            </a:avLst>
          </a:prstGeom>
          <a:noFill/>
          <a:ln w="38100" cap="flat" cmpd="sng" algn="ctr">
            <a:solidFill>
              <a:srgbClr val="EC7061"/>
            </a:solidFill>
            <a:prstDash val="solid"/>
          </a:ln>
          <a:effectLst/>
        </p:spPr>
        <p:txBody>
          <a:bodyPr wrap="square" rtlCol="0" anchor="ctr">
            <a:noAutofit/>
          </a:bodyPr>
          <a:lstStyle/>
          <a:p>
            <a:pPr fontAlgn="ctr"/>
            <a:endParaRPr lang="en-US" altLang="zh-CN" dirty="0"/>
          </a:p>
        </p:txBody>
      </p:sp>
      <p:sp>
        <p:nvSpPr>
          <p:cNvPr id="2" name="标题 1">
            <a:extLst>
              <a:ext uri="{FF2B5EF4-FFF2-40B4-BE49-F238E27FC236}">
                <a16:creationId xmlns="" xmlns:p14="http://schemas.microsoft.com/office/powerpoint/2010/main" xmlns:a16="http://schemas.microsoft.com/office/drawing/2014/main" id="{23F8558D-34AF-4C64-A391-D2B8F82E2709}"/>
              </a:ext>
            </a:extLst>
          </p:cNvPr>
          <p:cNvSpPr>
            <a:spLocks noGrp="1"/>
          </p:cNvSpPr>
          <p:nvPr>
            <p:ph type="title"/>
          </p:nvPr>
        </p:nvSpPr>
        <p:spPr/>
        <p:txBody>
          <a:bodyPr/>
          <a:lstStyle/>
          <a:p>
            <a:r>
              <a:rPr lang="en-US" dirty="0"/>
              <a:t>Network Intent Self-Understanding and Fast Service Provisioning</a:t>
            </a:r>
          </a:p>
        </p:txBody>
      </p:sp>
      <p:sp>
        <p:nvSpPr>
          <p:cNvPr id="5" name="圆角矩形">
            <a:extLst>
              <a:ext uri="{FF2B5EF4-FFF2-40B4-BE49-F238E27FC236}">
                <a16:creationId xmlns="" xmlns:p14="http://schemas.microsoft.com/office/powerpoint/2010/main" xmlns:a16="http://schemas.microsoft.com/office/drawing/2014/main" id="{3CADF32A-4994-4DF1-BF22-25220596CA4C}"/>
              </a:ext>
            </a:extLst>
          </p:cNvPr>
          <p:cNvSpPr/>
          <p:nvPr/>
        </p:nvSpPr>
        <p:spPr>
          <a:xfrm>
            <a:off x="1453078" y="3733906"/>
            <a:ext cx="3809651" cy="541500"/>
          </a:xfrm>
          <a:prstGeom prst="roundRect">
            <a:avLst>
              <a:gd name="adj" fmla="val 13607"/>
            </a:avLst>
          </a:prstGeom>
          <a:noFill/>
          <a:ln w="19050" cap="flat" cmpd="sng" algn="ctr">
            <a:solidFill>
              <a:schemeClr val="accent5">
                <a:lumMod val="75000"/>
              </a:schemeClr>
            </a:solidFill>
            <a:prstDash val="sysDash"/>
          </a:ln>
          <a:effectLst/>
        </p:spPr>
        <p:txBody>
          <a:bodyPr wrap="none" rIns="45720" rtlCol="0" anchor="ctr">
            <a:noAutofit/>
          </a:bodyPr>
          <a:lstStyle/>
          <a:p>
            <a:pPr algn="r" defTabSz="914400" fontAlgn="ctr"/>
            <a:endParaRPr lang="en-US" sz="1600" b="1" kern="0" dirty="0">
              <a:solidFill>
                <a:srgbClr val="FFFFFF"/>
              </a:solidFill>
              <a:effectLst>
                <a:outerShdw blurRad="38100" dist="38100" dir="2700000" algn="tl">
                  <a:srgbClr val="000000">
                    <a:alpha val="43137"/>
                  </a:srgbClr>
                </a:outerShdw>
              </a:effectLst>
            </a:endParaRPr>
          </a:p>
        </p:txBody>
      </p:sp>
      <p:sp>
        <p:nvSpPr>
          <p:cNvPr id="6" name="圆角矩形 11">
            <a:extLst>
              <a:ext uri="{FF2B5EF4-FFF2-40B4-BE49-F238E27FC236}">
                <a16:creationId xmlns="" xmlns:p14="http://schemas.microsoft.com/office/powerpoint/2010/main" xmlns:a16="http://schemas.microsoft.com/office/drawing/2014/main" id="{2B1630BA-4B47-46D0-B8D0-5AB72BC9FD68}"/>
              </a:ext>
            </a:extLst>
          </p:cNvPr>
          <p:cNvSpPr/>
          <p:nvPr/>
        </p:nvSpPr>
        <p:spPr>
          <a:xfrm>
            <a:off x="1834389" y="3796410"/>
            <a:ext cx="1406121" cy="425989"/>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noAutofit/>
          </a:bodyPr>
          <a:lstStyle/>
          <a:p>
            <a:pPr algn="ctr" defTabSz="371127" fontAlgn="ctr">
              <a:spcBef>
                <a:spcPts val="244"/>
              </a:spcBef>
              <a:spcAft>
                <a:spcPct val="0"/>
              </a:spcAft>
            </a:pPr>
            <a:r>
              <a:rPr lang="en-US" sz="1200" dirty="0">
                <a:solidFill>
                  <a:srgbClr val="EC7061"/>
                </a:solidFill>
              </a:rPr>
              <a:t>Intent conversion</a:t>
            </a:r>
            <a:endParaRPr lang="en-US" altLang="zh-CN" sz="1200" dirty="0">
              <a:solidFill>
                <a:srgbClr val="EC7061"/>
              </a:solidFill>
            </a:endParaRPr>
          </a:p>
        </p:txBody>
      </p:sp>
      <p:sp>
        <p:nvSpPr>
          <p:cNvPr id="7" name="圆角矩形">
            <a:extLst>
              <a:ext uri="{FF2B5EF4-FFF2-40B4-BE49-F238E27FC236}">
                <a16:creationId xmlns="" xmlns:p14="http://schemas.microsoft.com/office/powerpoint/2010/main" xmlns:a16="http://schemas.microsoft.com/office/drawing/2014/main" id="{E52C249A-2297-4C8A-BCA7-C685803E019A}"/>
              </a:ext>
            </a:extLst>
          </p:cNvPr>
          <p:cNvSpPr/>
          <p:nvPr/>
        </p:nvSpPr>
        <p:spPr>
          <a:xfrm>
            <a:off x="5631834" y="3735803"/>
            <a:ext cx="2219973" cy="547165"/>
          </a:xfrm>
          <a:prstGeom prst="roundRect">
            <a:avLst>
              <a:gd name="adj" fmla="val 17892"/>
            </a:avLst>
          </a:prstGeom>
          <a:noFill/>
          <a:ln w="19050" cap="flat" cmpd="sng" algn="ctr">
            <a:solidFill>
              <a:schemeClr val="accent5">
                <a:lumMod val="75000"/>
              </a:schemeClr>
            </a:solidFill>
            <a:prstDash val="sysDash"/>
          </a:ln>
          <a:effectLst/>
        </p:spPr>
        <p:txBody>
          <a:bodyPr wrap="none" rIns="45720" rtlCol="0" anchor="ctr">
            <a:noAutofit/>
          </a:bodyPr>
          <a:lstStyle/>
          <a:p>
            <a:pPr algn="r" defTabSz="914400" fontAlgn="ctr"/>
            <a:endParaRPr lang="en-US" sz="1600" b="1" kern="0" dirty="0">
              <a:solidFill>
                <a:srgbClr val="FFFFFF"/>
              </a:solidFill>
              <a:effectLst>
                <a:outerShdw blurRad="38100" dist="38100" dir="2700000" algn="tl">
                  <a:srgbClr val="000000">
                    <a:alpha val="43137"/>
                  </a:srgbClr>
                </a:outerShdw>
              </a:effectLst>
            </a:endParaRPr>
          </a:p>
        </p:txBody>
      </p:sp>
      <p:sp>
        <p:nvSpPr>
          <p:cNvPr id="8" name="圆角矩形 14">
            <a:extLst>
              <a:ext uri="{FF2B5EF4-FFF2-40B4-BE49-F238E27FC236}">
                <a16:creationId xmlns="" xmlns:p14="http://schemas.microsoft.com/office/powerpoint/2010/main" xmlns:a16="http://schemas.microsoft.com/office/drawing/2014/main" id="{F01BF206-D566-4481-9A86-FE7FA5173579}"/>
              </a:ext>
            </a:extLst>
          </p:cNvPr>
          <p:cNvSpPr/>
          <p:nvPr/>
        </p:nvSpPr>
        <p:spPr>
          <a:xfrm>
            <a:off x="5957359" y="3796410"/>
            <a:ext cx="1785504" cy="425989"/>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noAutofit/>
          </a:bodyPr>
          <a:lstStyle/>
          <a:p>
            <a:pPr algn="ctr" defTabSz="371127" fontAlgn="ctr">
              <a:spcBef>
                <a:spcPts val="244"/>
              </a:spcBef>
              <a:spcAft>
                <a:spcPct val="0"/>
              </a:spcAft>
            </a:pPr>
            <a:r>
              <a:rPr lang="en-US" sz="1200" dirty="0">
                <a:solidFill>
                  <a:srgbClr val="EC7061"/>
                </a:solidFill>
              </a:rPr>
              <a:t>Simulation verification</a:t>
            </a:r>
            <a:endParaRPr lang="en-US" altLang="zh-CN" sz="1200" dirty="0">
              <a:solidFill>
                <a:srgbClr val="EC7061"/>
              </a:solidFill>
            </a:endParaRPr>
          </a:p>
        </p:txBody>
      </p:sp>
      <p:sp>
        <p:nvSpPr>
          <p:cNvPr id="9" name="圆角矩形 15">
            <a:extLst>
              <a:ext uri="{FF2B5EF4-FFF2-40B4-BE49-F238E27FC236}">
                <a16:creationId xmlns="" xmlns:p14="http://schemas.microsoft.com/office/powerpoint/2010/main" xmlns:a16="http://schemas.microsoft.com/office/drawing/2014/main" id="{C621E56B-DC57-4D2E-B2D7-D9009B92651C}"/>
              </a:ext>
            </a:extLst>
          </p:cNvPr>
          <p:cNvSpPr/>
          <p:nvPr/>
        </p:nvSpPr>
        <p:spPr>
          <a:xfrm>
            <a:off x="3581592" y="3796410"/>
            <a:ext cx="1406121" cy="425989"/>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noAutofit/>
          </a:bodyPr>
          <a:lstStyle/>
          <a:p>
            <a:pPr algn="ctr" fontAlgn="ctr">
              <a:spcBef>
                <a:spcPts val="244"/>
              </a:spcBef>
              <a:spcAft>
                <a:spcPct val="0"/>
              </a:spcAft>
            </a:pPr>
            <a:r>
              <a:rPr lang="en-US" sz="1200" dirty="0">
                <a:solidFill>
                  <a:schemeClr val="bg2">
                    <a:lumMod val="10000"/>
                  </a:schemeClr>
                </a:solidFill>
              </a:rPr>
              <a:t>Network design</a:t>
            </a:r>
            <a:endParaRPr lang="en-US" altLang="zh-CN" sz="1200" dirty="0">
              <a:solidFill>
                <a:schemeClr val="bg2">
                  <a:lumMod val="10000"/>
                </a:schemeClr>
              </a:solidFill>
            </a:endParaRPr>
          </a:p>
        </p:txBody>
      </p:sp>
      <p:sp>
        <p:nvSpPr>
          <p:cNvPr id="10" name="燕尾形 67">
            <a:extLst>
              <a:ext uri="{FF2B5EF4-FFF2-40B4-BE49-F238E27FC236}">
                <a16:creationId xmlns="" xmlns:p14="http://schemas.microsoft.com/office/powerpoint/2010/main" xmlns:a16="http://schemas.microsoft.com/office/drawing/2014/main" id="{AA32B7D6-4833-40AD-9CE6-715BCA218770}"/>
              </a:ext>
            </a:extLst>
          </p:cNvPr>
          <p:cNvSpPr/>
          <p:nvPr/>
        </p:nvSpPr>
        <p:spPr>
          <a:xfrm>
            <a:off x="3322887" y="3876417"/>
            <a:ext cx="140275" cy="191829"/>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651" fontAlgn="ctr">
              <a:defRPr sz="3400" b="0"/>
            </a:pPr>
            <a:endParaRPr lang="en-US" sz="1600" dirty="0"/>
          </a:p>
        </p:txBody>
      </p:sp>
      <p:sp>
        <p:nvSpPr>
          <p:cNvPr id="11" name="文本框 10">
            <a:extLst>
              <a:ext uri="{FF2B5EF4-FFF2-40B4-BE49-F238E27FC236}">
                <a16:creationId xmlns="" xmlns:p14="http://schemas.microsoft.com/office/powerpoint/2010/main" xmlns:a16="http://schemas.microsoft.com/office/drawing/2014/main" id="{DCDBFF8A-EDF0-4F43-9E0F-F5109EBCF891}"/>
              </a:ext>
            </a:extLst>
          </p:cNvPr>
          <p:cNvSpPr txBox="1"/>
          <p:nvPr/>
        </p:nvSpPr>
        <p:spPr>
          <a:xfrm>
            <a:off x="3488562" y="3043560"/>
            <a:ext cx="3928238" cy="338554"/>
          </a:xfrm>
          <a:prstGeom prst="rect">
            <a:avLst/>
          </a:prstGeom>
        </p:spPr>
        <p:txBody>
          <a:bodyPr wrap="square">
            <a:noAutofit/>
          </a:bodyPr>
          <a:lstStyle>
            <a:defPPr lvl="0">
              <a:defRPr lang="zh-CN"/>
            </a:defPPr>
            <a:lvl1pPr algn="ctr" defTabSz="495178">
              <a:defRPr sz="900" b="1">
                <a:solidFill>
                  <a:srgbClr val="000000"/>
                </a:solidFill>
              </a:defRPr>
            </a:lvl1pPr>
          </a:lstStyle>
          <a:p>
            <a:pPr lvl="0" fontAlgn="ctr"/>
            <a:r>
              <a:rPr lang="en-US" sz="1600" dirty="0"/>
              <a:t>       </a:t>
            </a:r>
            <a:r>
              <a:rPr lang="en-US" sz="1600" dirty="0" err="1"/>
              <a:t>iMaster</a:t>
            </a:r>
            <a:r>
              <a:rPr lang="en-US" sz="1600" dirty="0"/>
              <a:t> NCE-Fabric</a:t>
            </a:r>
          </a:p>
        </p:txBody>
      </p:sp>
      <p:sp>
        <p:nvSpPr>
          <p:cNvPr id="12" name="燕尾形 67">
            <a:extLst>
              <a:ext uri="{FF2B5EF4-FFF2-40B4-BE49-F238E27FC236}">
                <a16:creationId xmlns="" xmlns:p14="http://schemas.microsoft.com/office/powerpoint/2010/main" xmlns:a16="http://schemas.microsoft.com/office/drawing/2014/main" id="{FAC36DF6-A1A2-41B8-BFD1-FFBDC0EAF303}"/>
              </a:ext>
            </a:extLst>
          </p:cNvPr>
          <p:cNvSpPr/>
          <p:nvPr/>
        </p:nvSpPr>
        <p:spPr>
          <a:xfrm>
            <a:off x="5425354" y="3873273"/>
            <a:ext cx="140275" cy="191829"/>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651" fontAlgn="ctr">
              <a:defRPr sz="3400" b="0"/>
            </a:pPr>
            <a:endParaRPr lang="en-US" sz="1600" dirty="0"/>
          </a:p>
        </p:txBody>
      </p:sp>
      <p:sp>
        <p:nvSpPr>
          <p:cNvPr id="13" name="燕尾形 67">
            <a:extLst>
              <a:ext uri="{FF2B5EF4-FFF2-40B4-BE49-F238E27FC236}">
                <a16:creationId xmlns="" xmlns:p14="http://schemas.microsoft.com/office/powerpoint/2010/main" xmlns:a16="http://schemas.microsoft.com/office/drawing/2014/main" id="{A22EAF01-810A-4071-A9CA-7C8F1CFF3131}"/>
              </a:ext>
            </a:extLst>
          </p:cNvPr>
          <p:cNvSpPr/>
          <p:nvPr/>
        </p:nvSpPr>
        <p:spPr>
          <a:xfrm>
            <a:off x="8045746" y="3876417"/>
            <a:ext cx="140275" cy="191829"/>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651" fontAlgn="ctr">
              <a:defRPr sz="3400" b="0"/>
            </a:pPr>
            <a:endParaRPr lang="en-US" sz="1600" dirty="0"/>
          </a:p>
        </p:txBody>
      </p:sp>
      <p:sp>
        <p:nvSpPr>
          <p:cNvPr id="14" name="圆角矩形">
            <a:extLst>
              <a:ext uri="{FF2B5EF4-FFF2-40B4-BE49-F238E27FC236}">
                <a16:creationId xmlns="" xmlns:p14="http://schemas.microsoft.com/office/powerpoint/2010/main" xmlns:a16="http://schemas.microsoft.com/office/drawing/2014/main" id="{FD4DC778-EB7C-4A48-83E0-C4CAED979714}"/>
              </a:ext>
            </a:extLst>
          </p:cNvPr>
          <p:cNvSpPr/>
          <p:nvPr/>
        </p:nvSpPr>
        <p:spPr>
          <a:xfrm>
            <a:off x="8256987" y="3735803"/>
            <a:ext cx="2219973" cy="547165"/>
          </a:xfrm>
          <a:prstGeom prst="roundRect">
            <a:avLst>
              <a:gd name="adj" fmla="val 17892"/>
            </a:avLst>
          </a:prstGeom>
          <a:noFill/>
          <a:ln w="19050" cap="flat" cmpd="sng" algn="ctr">
            <a:solidFill>
              <a:schemeClr val="accent5">
                <a:lumMod val="75000"/>
              </a:schemeClr>
            </a:solidFill>
            <a:prstDash val="sysDash"/>
          </a:ln>
          <a:effectLst/>
        </p:spPr>
        <p:txBody>
          <a:bodyPr wrap="none" rIns="45720" rtlCol="0" anchor="ctr">
            <a:noAutofit/>
          </a:bodyPr>
          <a:lstStyle/>
          <a:p>
            <a:pPr algn="r" defTabSz="914400" fontAlgn="ctr"/>
            <a:endParaRPr lang="en-US" sz="1600" b="1" kern="0" dirty="0">
              <a:solidFill>
                <a:srgbClr val="FFFFFF"/>
              </a:solidFill>
              <a:effectLst>
                <a:outerShdw blurRad="38100" dist="38100" dir="2700000" algn="tl">
                  <a:srgbClr val="000000">
                    <a:alpha val="43137"/>
                  </a:srgbClr>
                </a:outerShdw>
              </a:effectLst>
            </a:endParaRPr>
          </a:p>
        </p:txBody>
      </p:sp>
      <p:sp>
        <p:nvSpPr>
          <p:cNvPr id="15" name="圆角矩形 22">
            <a:extLst>
              <a:ext uri="{FF2B5EF4-FFF2-40B4-BE49-F238E27FC236}">
                <a16:creationId xmlns="" xmlns:p14="http://schemas.microsoft.com/office/powerpoint/2010/main" xmlns:a16="http://schemas.microsoft.com/office/drawing/2014/main" id="{0DACCF86-303B-4F5A-AC26-D0EA19CD9476}"/>
              </a:ext>
            </a:extLst>
          </p:cNvPr>
          <p:cNvSpPr/>
          <p:nvPr/>
        </p:nvSpPr>
        <p:spPr>
          <a:xfrm>
            <a:off x="8582512" y="3796410"/>
            <a:ext cx="1785504" cy="425989"/>
          </a:xfrm>
          <a:prstGeom prst="roundRect">
            <a:avLst>
              <a:gd name="adj" fmla="val 50000"/>
            </a:avLst>
          </a:prstGeom>
          <a:solidFill>
            <a:srgbClr val="FFFFFF"/>
          </a:solidFill>
          <a:ln w="6350" cap="flat" cmpd="sng" algn="ctr">
            <a:solidFill>
              <a:srgbClr val="FFFFFF">
                <a:lumMod val="75000"/>
              </a:srgbClr>
            </a:solidFill>
            <a:prstDash val="solid"/>
          </a:ln>
          <a:effectLst/>
        </p:spPr>
        <p:txBody>
          <a:bodyPr rtlCol="0" anchor="ctr">
            <a:noAutofit/>
          </a:bodyPr>
          <a:lstStyle/>
          <a:p>
            <a:pPr algn="ctr" fontAlgn="ctr">
              <a:spcBef>
                <a:spcPts val="244"/>
              </a:spcBef>
              <a:spcAft>
                <a:spcPct val="0"/>
              </a:spcAft>
            </a:pPr>
            <a:r>
              <a:rPr lang="en-US" sz="1200" dirty="0">
                <a:solidFill>
                  <a:schemeClr val="bg2">
                    <a:lumMod val="10000"/>
                  </a:schemeClr>
                </a:solidFill>
              </a:rPr>
              <a:t>Network configuration</a:t>
            </a:r>
            <a:endParaRPr lang="en-US" altLang="zh-CN" sz="1200" dirty="0">
              <a:solidFill>
                <a:schemeClr val="bg2">
                  <a:lumMod val="10000"/>
                </a:schemeClr>
              </a:solidFill>
            </a:endParaRPr>
          </a:p>
        </p:txBody>
      </p:sp>
      <p:cxnSp>
        <p:nvCxnSpPr>
          <p:cNvPr id="20" name="肘形连接符 36">
            <a:extLst>
              <a:ext uri="{FF2B5EF4-FFF2-40B4-BE49-F238E27FC236}">
                <a16:creationId xmlns="" xmlns:p14="http://schemas.microsoft.com/office/powerpoint/2010/main" xmlns:a16="http://schemas.microsoft.com/office/drawing/2014/main" id="{B76B53A5-A589-4300-BE18-B9D92235EA47}"/>
              </a:ext>
            </a:extLst>
          </p:cNvPr>
          <p:cNvCxnSpPr>
            <a:cxnSpLocks/>
            <a:stCxn id="7" idx="0"/>
            <a:endCxn id="9" idx="0"/>
          </p:cNvCxnSpPr>
          <p:nvPr/>
        </p:nvCxnSpPr>
        <p:spPr>
          <a:xfrm rot="16200000" flipH="1" flipV="1">
            <a:off x="5482933" y="2537522"/>
            <a:ext cx="60607" cy="2457168"/>
          </a:xfrm>
          <a:prstGeom prst="bentConnector3">
            <a:avLst>
              <a:gd name="adj1" fmla="val -377184"/>
            </a:avLst>
          </a:prstGeom>
          <a:ln w="6350">
            <a:solidFill>
              <a:schemeClr val="bg1">
                <a:lumMod val="50000"/>
              </a:schemeClr>
            </a:solidFill>
            <a:headEnd w="sm" len="sm"/>
            <a:tailEnd type="triangle" w="sm" len="sm"/>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p14="http://schemas.microsoft.com/office/powerpoint/2010/main" xmlns:a16="http://schemas.microsoft.com/office/drawing/2014/main" id="{E31B6D0E-AFD5-4675-A7E1-C78395224509}"/>
              </a:ext>
            </a:extLst>
          </p:cNvPr>
          <p:cNvSpPr txBox="1"/>
          <p:nvPr/>
        </p:nvSpPr>
        <p:spPr>
          <a:xfrm>
            <a:off x="1391290" y="4393871"/>
            <a:ext cx="1009452" cy="338554"/>
          </a:xfrm>
          <a:prstGeom prst="rect">
            <a:avLst/>
          </a:prstGeom>
          <a:noFill/>
        </p:spPr>
        <p:txBody>
          <a:bodyPr wrap="square" rtlCol="0">
            <a:noAutofit/>
          </a:bodyPr>
          <a:lstStyle/>
          <a:p>
            <a:pPr defTabSz="1219107" fontAlgn="ctr"/>
            <a:r>
              <a:rPr lang="en-US" sz="1200" dirty="0">
                <a:solidFill>
                  <a:prstClr val="black"/>
                </a:solidFill>
              </a:rPr>
              <a:t>Work order</a:t>
            </a:r>
            <a:endParaRPr lang="en-US" altLang="zh-CN" sz="1200" dirty="0">
              <a:solidFill>
                <a:prstClr val="black"/>
              </a:solidFill>
            </a:endParaRPr>
          </a:p>
        </p:txBody>
      </p:sp>
      <p:cxnSp>
        <p:nvCxnSpPr>
          <p:cNvPr id="22" name="直接箭头连接符 21">
            <a:extLst>
              <a:ext uri="{FF2B5EF4-FFF2-40B4-BE49-F238E27FC236}">
                <a16:creationId xmlns="" xmlns:p14="http://schemas.microsoft.com/office/powerpoint/2010/main" xmlns:a16="http://schemas.microsoft.com/office/drawing/2014/main" id="{7A71FD8F-86B9-4E90-A3CA-861BB397716D}"/>
              </a:ext>
            </a:extLst>
          </p:cNvPr>
          <p:cNvCxnSpPr/>
          <p:nvPr/>
        </p:nvCxnSpPr>
        <p:spPr>
          <a:xfrm>
            <a:off x="2361962" y="4247718"/>
            <a:ext cx="0" cy="609928"/>
          </a:xfrm>
          <a:prstGeom prst="straightConnector1">
            <a:avLst/>
          </a:prstGeom>
          <a:ln w="6350">
            <a:solidFill>
              <a:schemeClr val="bg1">
                <a:lumMod val="50000"/>
              </a:schemeClr>
            </a:solidFill>
            <a:prstDash val="dash"/>
            <a:tailEnd type="triangle" w="sm" len="sm"/>
          </a:ln>
        </p:spPr>
        <p:style>
          <a:lnRef idx="1">
            <a:schemeClr val="accent1"/>
          </a:lnRef>
          <a:fillRef idx="0">
            <a:schemeClr val="accent1"/>
          </a:fillRef>
          <a:effectRef idx="0">
            <a:schemeClr val="accent1"/>
          </a:effectRef>
          <a:fontRef idx="minor">
            <a:schemeClr val="tx1"/>
          </a:fontRef>
        </p:style>
      </p:cxnSp>
      <p:sp>
        <p:nvSpPr>
          <p:cNvPr id="23" name="圆角矩形 43">
            <a:extLst>
              <a:ext uri="{FF2B5EF4-FFF2-40B4-BE49-F238E27FC236}">
                <a16:creationId xmlns="" xmlns:p14="http://schemas.microsoft.com/office/powerpoint/2010/main" xmlns:a16="http://schemas.microsoft.com/office/drawing/2014/main" id="{44ECEF6E-12F9-486C-B46E-32755C6201C8}"/>
              </a:ext>
            </a:extLst>
          </p:cNvPr>
          <p:cNvSpPr/>
          <p:nvPr/>
        </p:nvSpPr>
        <p:spPr>
          <a:xfrm>
            <a:off x="1808582" y="4879137"/>
            <a:ext cx="1423823" cy="337041"/>
          </a:xfrm>
          <a:prstGeom prst="roundRect">
            <a:avLst>
              <a:gd name="adj" fmla="val 50000"/>
            </a:avLst>
          </a:prstGeom>
          <a:solidFill>
            <a:srgbClr val="FFFFFF"/>
          </a:solidFill>
          <a:ln w="6350" cap="flat" cmpd="sng" algn="ctr">
            <a:solidFill>
              <a:srgbClr val="BFBFBF"/>
            </a:solidFill>
            <a:prstDash val="solid"/>
          </a:ln>
          <a:effectLst/>
        </p:spPr>
        <p:txBody>
          <a:bodyPr rtlCol="0" anchor="ctr">
            <a:noAutofit/>
          </a:bodyPr>
          <a:lstStyle/>
          <a:p>
            <a:pPr algn="ctr" defTabSz="371127" fontAlgn="ctr">
              <a:lnSpc>
                <a:spcPct val="120000"/>
              </a:lnSpc>
              <a:spcBef>
                <a:spcPts val="244"/>
              </a:spcBef>
              <a:spcAft>
                <a:spcPct val="0"/>
              </a:spcAft>
            </a:pPr>
            <a:r>
              <a:rPr lang="en-US" sz="1200" dirty="0">
                <a:solidFill>
                  <a:schemeClr val="bg2">
                    <a:lumMod val="10000"/>
                  </a:schemeClr>
                </a:solidFill>
              </a:rPr>
              <a:t>Intent model</a:t>
            </a:r>
          </a:p>
        </p:txBody>
      </p:sp>
      <p:sp>
        <p:nvSpPr>
          <p:cNvPr id="24" name="圆角矩形 44">
            <a:extLst>
              <a:ext uri="{FF2B5EF4-FFF2-40B4-BE49-F238E27FC236}">
                <a16:creationId xmlns="" xmlns:p14="http://schemas.microsoft.com/office/powerpoint/2010/main" xmlns:a16="http://schemas.microsoft.com/office/drawing/2014/main" id="{64C92B8C-2E3A-4004-92CB-D3949FDD8A72}"/>
              </a:ext>
            </a:extLst>
          </p:cNvPr>
          <p:cNvSpPr/>
          <p:nvPr/>
        </p:nvSpPr>
        <p:spPr>
          <a:xfrm>
            <a:off x="3428776" y="4487244"/>
            <a:ext cx="2667224" cy="1033660"/>
          </a:xfrm>
          <a:prstGeom prst="roundRect">
            <a:avLst>
              <a:gd name="adj" fmla="val 13430"/>
            </a:avLst>
          </a:prstGeom>
          <a:noFill/>
        </p:spPr>
        <p:txBody>
          <a:bodyPr wrap="square" rtlCol="0">
            <a:noAutofit/>
          </a:bodyPr>
          <a:lstStyle/>
          <a:p>
            <a:pPr defTabSz="495210" fontAlgn="ctr">
              <a:lnSpc>
                <a:spcPct val="120000"/>
              </a:lnSpc>
            </a:pPr>
            <a:r>
              <a:rPr lang="en-US" sz="1400" dirty="0">
                <a:solidFill>
                  <a:srgbClr val="0070C0"/>
                </a:solidFill>
              </a:rPr>
              <a:t>Built-in model:</a:t>
            </a:r>
          </a:p>
          <a:p>
            <a:pPr marL="269875" indent="-269875" defTabSz="495210" fontAlgn="ctr">
              <a:lnSpc>
                <a:spcPct val="120000"/>
              </a:lnSpc>
              <a:buFont typeface="Wingdings" panose="05000000000000000000" pitchFamily="2" charset="2"/>
              <a:buChar char="ü"/>
            </a:pPr>
            <a:r>
              <a:rPr lang="en-US" sz="1400" dirty="0">
                <a:solidFill>
                  <a:srgbClr val="0070C0"/>
                </a:solidFill>
              </a:rPr>
              <a:t>ACL deployment</a:t>
            </a:r>
            <a:endParaRPr lang="en-US" altLang="zh-CN" sz="1400" dirty="0">
              <a:solidFill>
                <a:srgbClr val="0070C0"/>
              </a:solidFill>
            </a:endParaRPr>
          </a:p>
          <a:p>
            <a:pPr marL="269875" indent="-269875" defTabSz="495210" fontAlgn="ctr">
              <a:lnSpc>
                <a:spcPct val="120000"/>
              </a:lnSpc>
              <a:buFont typeface="Wingdings" panose="05000000000000000000" pitchFamily="2" charset="2"/>
              <a:buChar char="ü"/>
            </a:pPr>
            <a:r>
              <a:rPr lang="en-US" sz="1400" dirty="0">
                <a:solidFill>
                  <a:srgbClr val="0070C0"/>
                </a:solidFill>
              </a:rPr>
              <a:t>Network provisioning</a:t>
            </a:r>
            <a:endParaRPr lang="en-US" altLang="zh-CN" sz="1400" dirty="0">
              <a:solidFill>
                <a:srgbClr val="0070C0"/>
              </a:solidFill>
            </a:endParaRPr>
          </a:p>
        </p:txBody>
      </p:sp>
      <p:cxnSp>
        <p:nvCxnSpPr>
          <p:cNvPr id="27" name="直接连接符 26">
            <a:extLst>
              <a:ext uri="{FF2B5EF4-FFF2-40B4-BE49-F238E27FC236}">
                <a16:creationId xmlns="" xmlns:p14="http://schemas.microsoft.com/office/powerpoint/2010/main" xmlns:a16="http://schemas.microsoft.com/office/drawing/2014/main" id="{3B8FA7A5-E550-4E39-88CD-23F98E4BDD86}"/>
              </a:ext>
            </a:extLst>
          </p:cNvPr>
          <p:cNvCxnSpPr>
            <a:cxnSpLocks/>
          </p:cNvCxnSpPr>
          <p:nvPr/>
        </p:nvCxnSpPr>
        <p:spPr>
          <a:xfrm flipV="1">
            <a:off x="4161646" y="1379822"/>
            <a:ext cx="0" cy="1129622"/>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 xmlns:p14="http://schemas.microsoft.com/office/powerpoint/2010/main" xmlns:a16="http://schemas.microsoft.com/office/drawing/2014/main" id="{0F9BF8E1-BEF0-4CDD-A355-913E5F008E7C}"/>
              </a:ext>
            </a:extLst>
          </p:cNvPr>
          <p:cNvSpPr txBox="1"/>
          <p:nvPr/>
        </p:nvSpPr>
        <p:spPr>
          <a:xfrm>
            <a:off x="1976184" y="1866744"/>
            <a:ext cx="1738225" cy="480773"/>
          </a:xfrm>
          <a:prstGeom prst="rect">
            <a:avLst/>
          </a:prstGeom>
          <a:noFill/>
        </p:spPr>
        <p:txBody>
          <a:bodyPr wrap="square" rtlCol="0">
            <a:noAutofit/>
          </a:bodyPr>
          <a:lstStyle/>
          <a:p>
            <a:pPr algn="ctr" defTabSz="913746" fontAlgn="ctr">
              <a:lnSpc>
                <a:spcPts val="3438"/>
              </a:lnSpc>
            </a:pPr>
            <a:r>
              <a:rPr lang="en-US" b="1" dirty="0">
                <a:solidFill>
                  <a:srgbClr val="00B0F0"/>
                </a:solidFill>
              </a:rPr>
              <a:t>2 to 3 days</a:t>
            </a:r>
          </a:p>
        </p:txBody>
      </p:sp>
      <p:sp>
        <p:nvSpPr>
          <p:cNvPr id="29" name="文本框 28">
            <a:extLst>
              <a:ext uri="{FF2B5EF4-FFF2-40B4-BE49-F238E27FC236}">
                <a16:creationId xmlns="" xmlns:p14="http://schemas.microsoft.com/office/powerpoint/2010/main" xmlns:a16="http://schemas.microsoft.com/office/drawing/2014/main" id="{1B6B2773-BDEB-4BA4-9153-1FF275A9B7A6}"/>
              </a:ext>
            </a:extLst>
          </p:cNvPr>
          <p:cNvSpPr txBox="1"/>
          <p:nvPr/>
        </p:nvSpPr>
        <p:spPr>
          <a:xfrm>
            <a:off x="4610496" y="1866744"/>
            <a:ext cx="2218493" cy="480773"/>
          </a:xfrm>
          <a:prstGeom prst="rect">
            <a:avLst/>
          </a:prstGeom>
          <a:noFill/>
        </p:spPr>
        <p:txBody>
          <a:bodyPr wrap="square" rtlCol="0">
            <a:noAutofit/>
          </a:bodyPr>
          <a:lstStyle/>
          <a:p>
            <a:pPr algn="ctr" defTabSz="913746" fontAlgn="ctr">
              <a:lnSpc>
                <a:spcPts val="3438"/>
              </a:lnSpc>
            </a:pPr>
            <a:r>
              <a:rPr lang="en-US" b="1" dirty="0">
                <a:solidFill>
                  <a:srgbClr val="EC7061"/>
                </a:solidFill>
              </a:rPr>
              <a:t>10 minutes</a:t>
            </a:r>
          </a:p>
        </p:txBody>
      </p:sp>
      <p:sp>
        <p:nvSpPr>
          <p:cNvPr id="30" name="文本框 29">
            <a:extLst>
              <a:ext uri="{FF2B5EF4-FFF2-40B4-BE49-F238E27FC236}">
                <a16:creationId xmlns="" xmlns:p14="http://schemas.microsoft.com/office/powerpoint/2010/main" xmlns:a16="http://schemas.microsoft.com/office/drawing/2014/main" id="{4CC93618-B0E9-4FC6-86A2-E814442AA6C5}"/>
              </a:ext>
            </a:extLst>
          </p:cNvPr>
          <p:cNvSpPr txBox="1"/>
          <p:nvPr/>
        </p:nvSpPr>
        <p:spPr>
          <a:xfrm>
            <a:off x="8090563" y="1866744"/>
            <a:ext cx="1962494" cy="480773"/>
          </a:xfrm>
          <a:prstGeom prst="rect">
            <a:avLst/>
          </a:prstGeom>
          <a:noFill/>
        </p:spPr>
        <p:txBody>
          <a:bodyPr wrap="square" rtlCol="0">
            <a:noAutofit/>
          </a:bodyPr>
          <a:lstStyle/>
          <a:p>
            <a:pPr algn="ctr" defTabSz="913746" fontAlgn="ctr">
              <a:lnSpc>
                <a:spcPts val="3438"/>
              </a:lnSpc>
            </a:pPr>
            <a:r>
              <a:rPr lang="en-US" b="1" dirty="0">
                <a:solidFill>
                  <a:srgbClr val="00B0F0"/>
                </a:solidFill>
              </a:rPr>
              <a:t>1 to 2 days</a:t>
            </a:r>
          </a:p>
        </p:txBody>
      </p:sp>
      <p:cxnSp>
        <p:nvCxnSpPr>
          <p:cNvPr id="37" name="直接连接符 36">
            <a:extLst>
              <a:ext uri="{FF2B5EF4-FFF2-40B4-BE49-F238E27FC236}">
                <a16:creationId xmlns="" xmlns:p14="http://schemas.microsoft.com/office/powerpoint/2010/main" xmlns:a16="http://schemas.microsoft.com/office/drawing/2014/main" id="{25176548-B584-4858-9936-CD28685788B6}"/>
              </a:ext>
            </a:extLst>
          </p:cNvPr>
          <p:cNvCxnSpPr>
            <a:cxnSpLocks/>
          </p:cNvCxnSpPr>
          <p:nvPr/>
        </p:nvCxnSpPr>
        <p:spPr>
          <a:xfrm flipV="1">
            <a:off x="7272491" y="1407133"/>
            <a:ext cx="0" cy="1140085"/>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 xmlns:p14="http://schemas.microsoft.com/office/powerpoint/2010/main" xmlns:a16="http://schemas.microsoft.com/office/drawing/2014/main" id="{6B7E15F1-3F01-4ADE-94AB-5AD59F81430F}"/>
              </a:ext>
            </a:extLst>
          </p:cNvPr>
          <p:cNvSpPr/>
          <p:nvPr/>
        </p:nvSpPr>
        <p:spPr>
          <a:xfrm>
            <a:off x="1633450" y="1393478"/>
            <a:ext cx="2423692" cy="4020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913746" fontAlgn="ctr"/>
            <a:r>
              <a:rPr lang="en-US" sz="2000" b="1" dirty="0">
                <a:solidFill>
                  <a:schemeClr val="tx1"/>
                </a:solidFill>
              </a:rPr>
              <a:t>Network design</a:t>
            </a:r>
          </a:p>
        </p:txBody>
      </p:sp>
      <p:sp>
        <p:nvSpPr>
          <p:cNvPr id="39" name="矩形 38">
            <a:extLst>
              <a:ext uri="{FF2B5EF4-FFF2-40B4-BE49-F238E27FC236}">
                <a16:creationId xmlns="" xmlns:p14="http://schemas.microsoft.com/office/powerpoint/2010/main" xmlns:a16="http://schemas.microsoft.com/office/drawing/2014/main" id="{BAE07CA8-FB68-4CA8-B12D-50D24889C7A4}"/>
              </a:ext>
            </a:extLst>
          </p:cNvPr>
          <p:cNvSpPr/>
          <p:nvPr/>
        </p:nvSpPr>
        <p:spPr>
          <a:xfrm>
            <a:off x="4169899" y="1393478"/>
            <a:ext cx="3099687" cy="4020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913746" fontAlgn="ctr"/>
            <a:r>
              <a:rPr lang="en-US" sz="2000" b="1" dirty="0">
                <a:solidFill>
                  <a:srgbClr val="EC7061"/>
                </a:solidFill>
              </a:rPr>
              <a:t>Configuration delivery</a:t>
            </a:r>
          </a:p>
        </p:txBody>
      </p:sp>
      <p:sp>
        <p:nvSpPr>
          <p:cNvPr id="40" name="矩形 39">
            <a:extLst>
              <a:ext uri="{FF2B5EF4-FFF2-40B4-BE49-F238E27FC236}">
                <a16:creationId xmlns="" xmlns:p14="http://schemas.microsoft.com/office/powerpoint/2010/main" xmlns:a16="http://schemas.microsoft.com/office/drawing/2014/main" id="{11E1A4B6-71B6-4751-91C0-4EA222BA8FD3}"/>
              </a:ext>
            </a:extLst>
          </p:cNvPr>
          <p:cNvSpPr/>
          <p:nvPr/>
        </p:nvSpPr>
        <p:spPr>
          <a:xfrm>
            <a:off x="7565457" y="1393478"/>
            <a:ext cx="3012707" cy="4020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913746" fontAlgn="ctr"/>
            <a:r>
              <a:rPr lang="en-US" sz="2000" b="1" dirty="0">
                <a:solidFill>
                  <a:schemeClr val="tx1"/>
                </a:solidFill>
              </a:rPr>
              <a:t>Service verification</a:t>
            </a:r>
          </a:p>
        </p:txBody>
      </p:sp>
      <p:sp>
        <p:nvSpPr>
          <p:cNvPr id="41" name="文本框 40">
            <a:extLst>
              <a:ext uri="{FF2B5EF4-FFF2-40B4-BE49-F238E27FC236}">
                <a16:creationId xmlns="" xmlns:p14="http://schemas.microsoft.com/office/powerpoint/2010/main" xmlns:a16="http://schemas.microsoft.com/office/drawing/2014/main" id="{9379AC09-B5B1-48E1-9043-D51CF7AD8C87}"/>
              </a:ext>
            </a:extLst>
          </p:cNvPr>
          <p:cNvSpPr txBox="1"/>
          <p:nvPr/>
        </p:nvSpPr>
        <p:spPr>
          <a:xfrm>
            <a:off x="8864868" y="4821665"/>
            <a:ext cx="1560582" cy="473912"/>
          </a:xfrm>
          <a:prstGeom prst="rect">
            <a:avLst/>
          </a:prstGeom>
          <a:noFill/>
        </p:spPr>
        <p:txBody>
          <a:bodyPr wrap="square" rtlCol="0">
            <a:noAutofit/>
          </a:bodyPr>
          <a:lstStyle/>
          <a:p>
            <a:pPr algn="ctr" defTabSz="913746" fontAlgn="ctr">
              <a:lnSpc>
                <a:spcPts val="3438"/>
              </a:lnSpc>
            </a:pPr>
            <a:r>
              <a:rPr lang="en-US" sz="1400" b="1" dirty="0">
                <a:solidFill>
                  <a:srgbClr val="EC7061"/>
                </a:solidFill>
              </a:rPr>
              <a:t>10 minutes</a:t>
            </a:r>
          </a:p>
        </p:txBody>
      </p:sp>
      <p:grpSp>
        <p:nvGrpSpPr>
          <p:cNvPr id="42" name="组合 41">
            <a:extLst>
              <a:ext uri="{FF2B5EF4-FFF2-40B4-BE49-F238E27FC236}">
                <a16:creationId xmlns="" xmlns:p14="http://schemas.microsoft.com/office/powerpoint/2010/main" xmlns:a16="http://schemas.microsoft.com/office/drawing/2014/main" id="{656E5A3A-57C2-4289-AB8C-498069F2ED93}"/>
              </a:ext>
            </a:extLst>
          </p:cNvPr>
          <p:cNvGrpSpPr/>
          <p:nvPr/>
        </p:nvGrpSpPr>
        <p:grpSpPr>
          <a:xfrm rot="5400000">
            <a:off x="5590163" y="2509255"/>
            <a:ext cx="171307" cy="274556"/>
            <a:chOff x="4816772" y="3193742"/>
            <a:chExt cx="171307" cy="274556"/>
          </a:xfrm>
        </p:grpSpPr>
        <p:sp>
          <p:nvSpPr>
            <p:cNvPr id="43" name="燕尾形 67">
              <a:extLst>
                <a:ext uri="{FF2B5EF4-FFF2-40B4-BE49-F238E27FC236}">
                  <a16:creationId xmlns="" xmlns:p14="http://schemas.microsoft.com/office/powerpoint/2010/main" xmlns:a16="http://schemas.microsoft.com/office/drawing/2014/main" id="{D601CD4D-B6E9-45B1-8AAF-77AAE3A35F39}"/>
                </a:ext>
              </a:extLst>
            </p:cNvPr>
            <p:cNvSpPr/>
            <p:nvPr/>
          </p:nvSpPr>
          <p:spPr>
            <a:xfrm>
              <a:off x="4816772" y="3194146"/>
              <a:ext cx="100581" cy="274152"/>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380" fontAlgn="ctr">
                <a:defRPr sz="3400" b="0"/>
              </a:pPr>
              <a:endParaRPr lang="en-US" sz="1600" dirty="0"/>
            </a:p>
          </p:txBody>
        </p:sp>
        <p:sp>
          <p:nvSpPr>
            <p:cNvPr id="44" name="燕尾形 67">
              <a:extLst>
                <a:ext uri="{FF2B5EF4-FFF2-40B4-BE49-F238E27FC236}">
                  <a16:creationId xmlns="" xmlns:p14="http://schemas.microsoft.com/office/powerpoint/2010/main" xmlns:a16="http://schemas.microsoft.com/office/drawing/2014/main" id="{28E34ABE-53F8-4BC5-950E-EAEFC6F9A967}"/>
                </a:ext>
              </a:extLst>
            </p:cNvPr>
            <p:cNvSpPr/>
            <p:nvPr/>
          </p:nvSpPr>
          <p:spPr>
            <a:xfrm>
              <a:off x="4887498" y="3193742"/>
              <a:ext cx="100581" cy="274152"/>
            </a:xfrm>
            <a:prstGeom prst="chevron">
              <a:avLst>
                <a:gd name="adj" fmla="val 50000"/>
              </a:avLst>
            </a:prstGeom>
            <a:solidFill>
              <a:srgbClr val="FF0000">
                <a:alpha val="60000"/>
              </a:srgbClr>
            </a:solidFill>
            <a:ln w="3175" cap="flat">
              <a:noFill/>
              <a:miter lim="400000"/>
            </a:ln>
            <a:effectLst/>
          </p:spPr>
          <p:txBody>
            <a:bodyPr wrap="square" lIns="85359" tIns="85359" rIns="85359" bIns="85359" numCol="1" anchor="ctr">
              <a:noAutofit/>
            </a:bodyPr>
            <a:lstStyle/>
            <a:p>
              <a:pPr algn="ctr" defTabSz="4200380" fontAlgn="ctr">
                <a:defRPr sz="3400" b="0"/>
              </a:pPr>
              <a:endParaRPr lang="en-US" sz="1600" dirty="0"/>
            </a:p>
          </p:txBody>
        </p:sp>
      </p:grpSp>
      <p:sp>
        <p:nvSpPr>
          <p:cNvPr id="3" name="文本框 2">
            <a:extLst>
              <a:ext uri="{FF2B5EF4-FFF2-40B4-BE49-F238E27FC236}">
                <a16:creationId xmlns="" xmlns:p14="http://schemas.microsoft.com/office/powerpoint/2010/main" xmlns:a16="http://schemas.microsoft.com/office/drawing/2014/main" id="{BBD475D4-E1E0-4F22-BE27-85EE56974246}"/>
              </a:ext>
            </a:extLst>
          </p:cNvPr>
          <p:cNvSpPr txBox="1"/>
          <p:nvPr/>
        </p:nvSpPr>
        <p:spPr>
          <a:xfrm>
            <a:off x="1245800" y="5804758"/>
            <a:ext cx="9873303" cy="576991"/>
          </a:xfrm>
          <a:prstGeom prst="rect">
            <a:avLst/>
          </a:prstGeom>
          <a:solidFill>
            <a:srgbClr val="F4FBFE"/>
          </a:solidFill>
          <a:ln>
            <a:solidFill>
              <a:srgbClr val="99DFF9"/>
            </a:solidFill>
          </a:ln>
        </p:spPr>
        <p:txBody>
          <a:bodyPr wrap="square" rtlCol="0">
            <a:noAutofit/>
          </a:bodyPr>
          <a:lstStyle/>
          <a:p>
            <a:pPr fontAlgn="ctr"/>
            <a:r>
              <a:rPr lang="en-US" sz="1600" dirty="0"/>
              <a:t>Huawei </a:t>
            </a:r>
            <a:r>
              <a:rPr lang="en-US" sz="1600" dirty="0" err="1"/>
              <a:t>iMaster</a:t>
            </a:r>
            <a:r>
              <a:rPr lang="en-US" sz="1600" dirty="0"/>
              <a:t> NCE-Fabric supports automatic and fast deployment of virtualization, cloud computing, and container networks.</a:t>
            </a:r>
          </a:p>
        </p:txBody>
      </p:sp>
      <p:sp>
        <p:nvSpPr>
          <p:cNvPr id="35" name="文本框 34">
            <a:extLst>
              <a:ext uri="{FF2B5EF4-FFF2-40B4-BE49-F238E27FC236}">
                <a16:creationId xmlns="" xmlns:p14="http://schemas.microsoft.com/office/powerpoint/2010/main" xmlns:a16="http://schemas.microsoft.com/office/drawing/2014/main" id="{568E5B06-736A-4602-80BF-BD062BB36229}"/>
              </a:ext>
            </a:extLst>
          </p:cNvPr>
          <p:cNvSpPr txBox="1"/>
          <p:nvPr/>
        </p:nvSpPr>
        <p:spPr>
          <a:xfrm>
            <a:off x="6777040" y="3372624"/>
            <a:ext cx="2888056" cy="307777"/>
          </a:xfrm>
          <a:prstGeom prst="rect">
            <a:avLst/>
          </a:prstGeom>
          <a:noFill/>
        </p:spPr>
        <p:txBody>
          <a:bodyPr wrap="square" rtlCol="0">
            <a:noAutofit/>
          </a:bodyPr>
          <a:lstStyle/>
          <a:p>
            <a:pPr defTabSz="1219107" fontAlgn="ctr"/>
            <a:r>
              <a:rPr lang="en-US" sz="1400" dirty="0">
                <a:solidFill>
                  <a:prstClr val="black"/>
                </a:solidFill>
              </a:rPr>
              <a:t>Verification result analysis</a:t>
            </a:r>
            <a:endParaRPr lang="en-US" altLang="zh-CN" sz="1400" dirty="0">
              <a:solidFill>
                <a:prstClr val="black"/>
              </a:solidFill>
            </a:endParaRPr>
          </a:p>
        </p:txBody>
      </p:sp>
    </p:spTree>
    <p:extLst>
      <p:ext uri="{BB962C8B-B14F-4D97-AF65-F5344CB8AC3E}">
        <p14:creationId xmlns:p14="http://schemas.microsoft.com/office/powerpoint/2010/main" val="5792363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a16="http://schemas.microsoft.com/office/drawing/2014/main" id="{2CE430BA-FB7A-430A-8B2E-DDE3BBABD6EE}"/>
              </a:ext>
            </a:extLst>
          </p:cNvPr>
          <p:cNvSpPr>
            <a:spLocks noGrp="1"/>
          </p:cNvSpPr>
          <p:nvPr>
            <p:ph type="title"/>
          </p:nvPr>
        </p:nvSpPr>
        <p:spPr/>
        <p:txBody>
          <a:bodyPr/>
          <a:lstStyle/>
          <a:p>
            <a:r>
              <a:rPr lang="en-US" dirty="0"/>
              <a:t>Network Change Simulation and Change Risk Prediction</a:t>
            </a:r>
          </a:p>
        </p:txBody>
      </p:sp>
      <p:sp>
        <p:nvSpPr>
          <p:cNvPr id="3" name="圆角矩形 67">
            <a:extLst>
              <a:ext uri="{FF2B5EF4-FFF2-40B4-BE49-F238E27FC236}">
                <a16:creationId xmlns="" xmlns:p14="http://schemas.microsoft.com/office/powerpoint/2010/main" xmlns:a16="http://schemas.microsoft.com/office/drawing/2014/main" id="{0DA1E651-4CB3-49DC-BDE4-6E1B79C141F5}"/>
              </a:ext>
            </a:extLst>
          </p:cNvPr>
          <p:cNvSpPr/>
          <p:nvPr/>
        </p:nvSpPr>
        <p:spPr>
          <a:xfrm>
            <a:off x="3934017" y="1813088"/>
            <a:ext cx="3686784" cy="2237128"/>
          </a:xfrm>
          <a:prstGeom prst="roundRect">
            <a:avLst>
              <a:gd name="adj" fmla="val 573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endParaRPr>
          </a:p>
        </p:txBody>
      </p:sp>
      <p:sp>
        <p:nvSpPr>
          <p:cNvPr id="4" name="圆角矩形 68">
            <a:extLst>
              <a:ext uri="{FF2B5EF4-FFF2-40B4-BE49-F238E27FC236}">
                <a16:creationId xmlns="" xmlns:p14="http://schemas.microsoft.com/office/powerpoint/2010/main" xmlns:a16="http://schemas.microsoft.com/office/drawing/2014/main" id="{31D15077-9930-4962-8787-ABE42951F4CD}"/>
              </a:ext>
            </a:extLst>
          </p:cNvPr>
          <p:cNvSpPr/>
          <p:nvPr/>
        </p:nvSpPr>
        <p:spPr>
          <a:xfrm>
            <a:off x="500514" y="2454697"/>
            <a:ext cx="1875147" cy="432048"/>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rPr>
              <a:t>Live-network configuration</a:t>
            </a:r>
          </a:p>
        </p:txBody>
      </p:sp>
      <p:sp>
        <p:nvSpPr>
          <p:cNvPr id="5" name="圆角矩形 69">
            <a:extLst>
              <a:ext uri="{FF2B5EF4-FFF2-40B4-BE49-F238E27FC236}">
                <a16:creationId xmlns="" xmlns:p14="http://schemas.microsoft.com/office/powerpoint/2010/main" xmlns:a16="http://schemas.microsoft.com/office/drawing/2014/main" id="{1A0504DF-5CBA-42F0-AD1E-0D812CEF39E0}"/>
              </a:ext>
            </a:extLst>
          </p:cNvPr>
          <p:cNvSpPr/>
          <p:nvPr/>
        </p:nvSpPr>
        <p:spPr>
          <a:xfrm>
            <a:off x="500514" y="3038674"/>
            <a:ext cx="1875147" cy="432048"/>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rPr>
              <a:t>Live-network topology</a:t>
            </a:r>
          </a:p>
        </p:txBody>
      </p:sp>
      <p:sp>
        <p:nvSpPr>
          <p:cNvPr id="6" name="圆角矩形 70">
            <a:extLst>
              <a:ext uri="{FF2B5EF4-FFF2-40B4-BE49-F238E27FC236}">
                <a16:creationId xmlns="" xmlns:p14="http://schemas.microsoft.com/office/powerpoint/2010/main" xmlns:a16="http://schemas.microsoft.com/office/drawing/2014/main" id="{F77764E7-EE80-4BFD-B39F-56D7707978DD}"/>
              </a:ext>
            </a:extLst>
          </p:cNvPr>
          <p:cNvSpPr/>
          <p:nvPr/>
        </p:nvSpPr>
        <p:spPr>
          <a:xfrm>
            <a:off x="500514" y="3622652"/>
            <a:ext cx="1875147" cy="432048"/>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rPr>
              <a:t>Live-network resource</a:t>
            </a:r>
          </a:p>
        </p:txBody>
      </p:sp>
      <p:sp>
        <p:nvSpPr>
          <p:cNvPr id="7" name="右大括号 6">
            <a:extLst>
              <a:ext uri="{FF2B5EF4-FFF2-40B4-BE49-F238E27FC236}">
                <a16:creationId xmlns="" xmlns:p14="http://schemas.microsoft.com/office/powerpoint/2010/main" xmlns:a16="http://schemas.microsoft.com/office/drawing/2014/main" id="{D4190E1A-0C53-44B4-B03E-5440413302D9}"/>
              </a:ext>
            </a:extLst>
          </p:cNvPr>
          <p:cNvSpPr/>
          <p:nvPr/>
        </p:nvSpPr>
        <p:spPr>
          <a:xfrm>
            <a:off x="2519677" y="2513876"/>
            <a:ext cx="576064" cy="1440160"/>
          </a:xfrm>
          <a:prstGeom prst="rightBrace">
            <a:avLst>
              <a:gd name="adj1" fmla="val 49677"/>
              <a:gd name="adj2" fmla="val 50738"/>
            </a:avLst>
          </a:prstGeom>
          <a:noFill/>
          <a:ln w="19050" cap="flat" cmpd="sng" algn="ctr">
            <a:solidFill>
              <a:sysClr val="window" lastClr="FFFFFF">
                <a:lumMod val="65000"/>
              </a:sysClr>
            </a:solidFill>
            <a:prstDash val="solid"/>
          </a:ln>
          <a:effectLst/>
        </p:spPr>
        <p:txBody>
          <a:bodyPr rtlCol="0" anchor="ctr">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cxnSp>
        <p:nvCxnSpPr>
          <p:cNvPr id="8" name="直接连接符 7">
            <a:extLst>
              <a:ext uri="{FF2B5EF4-FFF2-40B4-BE49-F238E27FC236}">
                <a16:creationId xmlns="" xmlns:p14="http://schemas.microsoft.com/office/powerpoint/2010/main" xmlns:a16="http://schemas.microsoft.com/office/drawing/2014/main" id="{90DDA345-4620-4CFB-BD42-8B38F50A10B1}"/>
              </a:ext>
            </a:extLst>
          </p:cNvPr>
          <p:cNvCxnSpPr/>
          <p:nvPr/>
        </p:nvCxnSpPr>
        <p:spPr>
          <a:xfrm>
            <a:off x="2519677" y="3244584"/>
            <a:ext cx="1080120"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sp>
        <p:nvSpPr>
          <p:cNvPr id="9" name="hierarchy-levels_22588">
            <a:extLst>
              <a:ext uri="{FF2B5EF4-FFF2-40B4-BE49-F238E27FC236}">
                <a16:creationId xmlns="" xmlns:p14="http://schemas.microsoft.com/office/powerpoint/2010/main" xmlns:a16="http://schemas.microsoft.com/office/drawing/2014/main" id="{292CB7BF-CB0C-4196-9D49-456243F741C8}"/>
              </a:ext>
            </a:extLst>
          </p:cNvPr>
          <p:cNvSpPr>
            <a:spLocks noChangeAspect="1"/>
          </p:cNvSpPr>
          <p:nvPr/>
        </p:nvSpPr>
        <p:spPr bwMode="auto">
          <a:xfrm>
            <a:off x="4360129" y="2406854"/>
            <a:ext cx="730993" cy="721119"/>
          </a:xfrm>
          <a:custGeom>
            <a:avLst/>
            <a:gdLst>
              <a:gd name="T0" fmla="*/ 2109 w 2697"/>
              <a:gd name="T1" fmla="*/ 1504 h 2561"/>
              <a:gd name="T2" fmla="*/ 2031 w 2697"/>
              <a:gd name="T3" fmla="*/ 1048 h 2561"/>
              <a:gd name="T4" fmla="*/ 1477 w 2697"/>
              <a:gd name="T5" fmla="*/ 382 h 2561"/>
              <a:gd name="T6" fmla="*/ 1296 w 2697"/>
              <a:gd name="T7" fmla="*/ 0 h 2561"/>
              <a:gd name="T8" fmla="*/ 1131 w 2697"/>
              <a:gd name="T9" fmla="*/ 401 h 2561"/>
              <a:gd name="T10" fmla="*/ 665 w 2697"/>
              <a:gd name="T11" fmla="*/ 1048 h 2561"/>
              <a:gd name="T12" fmla="*/ 592 w 2697"/>
              <a:gd name="T13" fmla="*/ 1505 h 2561"/>
              <a:gd name="T14" fmla="*/ 235 w 2697"/>
              <a:gd name="T15" fmla="*/ 2073 h 2561"/>
              <a:gd name="T16" fmla="*/ 235 w 2697"/>
              <a:gd name="T17" fmla="*/ 2542 h 2561"/>
              <a:gd name="T18" fmla="*/ 322 w 2697"/>
              <a:gd name="T19" fmla="*/ 2090 h 2561"/>
              <a:gd name="T20" fmla="*/ 1022 w 2697"/>
              <a:gd name="T21" fmla="*/ 2105 h 2561"/>
              <a:gd name="T22" fmla="*/ 1097 w 2697"/>
              <a:gd name="T23" fmla="*/ 2561 h 2561"/>
              <a:gd name="T24" fmla="*/ 1104 w 2697"/>
              <a:gd name="T25" fmla="*/ 2092 h 2561"/>
              <a:gd name="T26" fmla="*/ 900 w 2697"/>
              <a:gd name="T27" fmla="*/ 1283 h 2561"/>
              <a:gd name="T28" fmla="*/ 1193 w 2697"/>
              <a:gd name="T29" fmla="*/ 444 h 2561"/>
              <a:gd name="T30" fmla="*/ 1420 w 2697"/>
              <a:gd name="T31" fmla="*/ 433 h 2561"/>
              <a:gd name="T32" fmla="*/ 1796 w 2697"/>
              <a:gd name="T33" fmla="*/ 1283 h 2561"/>
              <a:gd name="T34" fmla="*/ 1609 w 2697"/>
              <a:gd name="T35" fmla="*/ 2074 h 2561"/>
              <a:gd name="T36" fmla="*/ 1365 w 2697"/>
              <a:gd name="T37" fmla="*/ 2307 h 2561"/>
              <a:gd name="T38" fmla="*/ 1835 w 2697"/>
              <a:gd name="T39" fmla="*/ 2307 h 2561"/>
              <a:gd name="T40" fmla="*/ 2033 w 2697"/>
              <a:gd name="T41" fmla="*/ 1526 h 2561"/>
              <a:gd name="T42" fmla="*/ 2227 w 2697"/>
              <a:gd name="T43" fmla="*/ 2326 h 2561"/>
              <a:gd name="T44" fmla="*/ 2697 w 2697"/>
              <a:gd name="T45" fmla="*/ 2326 h 2561"/>
              <a:gd name="T46" fmla="*/ 394 w 2697"/>
              <a:gd name="T47" fmla="*/ 2307 h 2561"/>
              <a:gd name="T48" fmla="*/ 76 w 2697"/>
              <a:gd name="T49" fmla="*/ 2307 h 2561"/>
              <a:gd name="T50" fmla="*/ 394 w 2697"/>
              <a:gd name="T51" fmla="*/ 2307 h 2561"/>
              <a:gd name="T52" fmla="*/ 1096 w 2697"/>
              <a:gd name="T53" fmla="*/ 2485 h 2561"/>
              <a:gd name="T54" fmla="*/ 1096 w 2697"/>
              <a:gd name="T55" fmla="*/ 2168 h 2561"/>
              <a:gd name="T56" fmla="*/ 665 w 2697"/>
              <a:gd name="T57" fmla="*/ 1442 h 2561"/>
              <a:gd name="T58" fmla="*/ 665 w 2697"/>
              <a:gd name="T59" fmla="*/ 1124 h 2561"/>
              <a:gd name="T60" fmla="*/ 665 w 2697"/>
              <a:gd name="T61" fmla="*/ 1442 h 2561"/>
              <a:gd name="T62" fmla="*/ 1600 w 2697"/>
              <a:gd name="T63" fmla="*/ 2466 h 2561"/>
              <a:gd name="T64" fmla="*/ 1600 w 2697"/>
              <a:gd name="T65" fmla="*/ 2149 h 2561"/>
              <a:gd name="T66" fmla="*/ 1138 w 2697"/>
              <a:gd name="T67" fmla="*/ 234 h 2561"/>
              <a:gd name="T68" fmla="*/ 1455 w 2697"/>
              <a:gd name="T69" fmla="*/ 234 h 2561"/>
              <a:gd name="T70" fmla="*/ 1138 w 2697"/>
              <a:gd name="T71" fmla="*/ 234 h 2561"/>
              <a:gd name="T72" fmla="*/ 2031 w 2697"/>
              <a:gd name="T73" fmla="*/ 1124 h 2561"/>
              <a:gd name="T74" fmla="*/ 2031 w 2697"/>
              <a:gd name="T75" fmla="*/ 1442 h 2561"/>
              <a:gd name="T76" fmla="*/ 2462 w 2697"/>
              <a:gd name="T77" fmla="*/ 2485 h 2561"/>
              <a:gd name="T78" fmla="*/ 2462 w 2697"/>
              <a:gd name="T79" fmla="*/ 2168 h 2561"/>
              <a:gd name="T80" fmla="*/ 2462 w 2697"/>
              <a:gd name="T81" fmla="*/ 2485 h 2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97" h="2561">
                <a:moveTo>
                  <a:pt x="2469" y="2092"/>
                </a:moveTo>
                <a:lnTo>
                  <a:pt x="2109" y="1504"/>
                </a:lnTo>
                <a:cubicBezTo>
                  <a:pt x="2200" y="1472"/>
                  <a:pt x="2266" y="1385"/>
                  <a:pt x="2266" y="1283"/>
                </a:cubicBezTo>
                <a:cubicBezTo>
                  <a:pt x="2266" y="1154"/>
                  <a:pt x="2160" y="1048"/>
                  <a:pt x="2031" y="1048"/>
                </a:cubicBezTo>
                <a:cubicBezTo>
                  <a:pt x="1991" y="1048"/>
                  <a:pt x="1955" y="1059"/>
                  <a:pt x="1922" y="1076"/>
                </a:cubicBezTo>
                <a:lnTo>
                  <a:pt x="1477" y="382"/>
                </a:lnTo>
                <a:cubicBezTo>
                  <a:pt x="1510" y="342"/>
                  <a:pt x="1531" y="291"/>
                  <a:pt x="1531" y="234"/>
                </a:cubicBezTo>
                <a:cubicBezTo>
                  <a:pt x="1531" y="105"/>
                  <a:pt x="1426" y="0"/>
                  <a:pt x="1296" y="0"/>
                </a:cubicBezTo>
                <a:cubicBezTo>
                  <a:pt x="1167" y="0"/>
                  <a:pt x="1062" y="105"/>
                  <a:pt x="1062" y="234"/>
                </a:cubicBezTo>
                <a:cubicBezTo>
                  <a:pt x="1062" y="299"/>
                  <a:pt x="1088" y="358"/>
                  <a:pt x="1131" y="401"/>
                </a:cubicBezTo>
                <a:lnTo>
                  <a:pt x="713" y="1053"/>
                </a:lnTo>
                <a:cubicBezTo>
                  <a:pt x="698" y="1050"/>
                  <a:pt x="682" y="1048"/>
                  <a:pt x="665" y="1048"/>
                </a:cubicBezTo>
                <a:cubicBezTo>
                  <a:pt x="536" y="1048"/>
                  <a:pt x="431" y="1154"/>
                  <a:pt x="431" y="1283"/>
                </a:cubicBezTo>
                <a:cubicBezTo>
                  <a:pt x="431" y="1387"/>
                  <a:pt x="499" y="1474"/>
                  <a:pt x="592" y="1505"/>
                </a:cubicBezTo>
                <a:lnTo>
                  <a:pt x="244" y="2074"/>
                </a:lnTo>
                <a:cubicBezTo>
                  <a:pt x="241" y="2073"/>
                  <a:pt x="238" y="2073"/>
                  <a:pt x="235" y="2073"/>
                </a:cubicBezTo>
                <a:cubicBezTo>
                  <a:pt x="105" y="2073"/>
                  <a:pt x="0" y="2178"/>
                  <a:pt x="0" y="2307"/>
                </a:cubicBezTo>
                <a:cubicBezTo>
                  <a:pt x="0" y="2437"/>
                  <a:pt x="105" y="2542"/>
                  <a:pt x="235" y="2542"/>
                </a:cubicBezTo>
                <a:cubicBezTo>
                  <a:pt x="364" y="2542"/>
                  <a:pt x="470" y="2437"/>
                  <a:pt x="470" y="2307"/>
                </a:cubicBezTo>
                <a:cubicBezTo>
                  <a:pt x="470" y="2209"/>
                  <a:pt x="409" y="2125"/>
                  <a:pt x="322" y="2090"/>
                </a:cubicBezTo>
                <a:lnTo>
                  <a:pt x="668" y="1526"/>
                </a:lnTo>
                <a:lnTo>
                  <a:pt x="1022" y="2105"/>
                </a:lnTo>
                <a:cubicBezTo>
                  <a:pt x="929" y="2136"/>
                  <a:pt x="862" y="2223"/>
                  <a:pt x="862" y="2326"/>
                </a:cubicBezTo>
                <a:cubicBezTo>
                  <a:pt x="862" y="2456"/>
                  <a:pt x="967" y="2561"/>
                  <a:pt x="1097" y="2561"/>
                </a:cubicBezTo>
                <a:cubicBezTo>
                  <a:pt x="1226" y="2561"/>
                  <a:pt x="1331" y="2456"/>
                  <a:pt x="1331" y="2326"/>
                </a:cubicBezTo>
                <a:cubicBezTo>
                  <a:pt x="1331" y="2199"/>
                  <a:pt x="1230" y="2096"/>
                  <a:pt x="1104" y="2092"/>
                </a:cubicBezTo>
                <a:lnTo>
                  <a:pt x="743" y="1504"/>
                </a:lnTo>
                <a:cubicBezTo>
                  <a:pt x="834" y="1472"/>
                  <a:pt x="900" y="1385"/>
                  <a:pt x="900" y="1283"/>
                </a:cubicBezTo>
                <a:cubicBezTo>
                  <a:pt x="900" y="1198"/>
                  <a:pt x="853" y="1123"/>
                  <a:pt x="785" y="1082"/>
                </a:cubicBezTo>
                <a:lnTo>
                  <a:pt x="1193" y="444"/>
                </a:lnTo>
                <a:cubicBezTo>
                  <a:pt x="1225" y="460"/>
                  <a:pt x="1259" y="469"/>
                  <a:pt x="1296" y="469"/>
                </a:cubicBezTo>
                <a:cubicBezTo>
                  <a:pt x="1342" y="469"/>
                  <a:pt x="1384" y="456"/>
                  <a:pt x="1420" y="433"/>
                </a:cubicBezTo>
                <a:lnTo>
                  <a:pt x="1861" y="1122"/>
                </a:lnTo>
                <a:cubicBezTo>
                  <a:pt x="1821" y="1164"/>
                  <a:pt x="1796" y="1221"/>
                  <a:pt x="1796" y="1283"/>
                </a:cubicBezTo>
                <a:cubicBezTo>
                  <a:pt x="1796" y="1387"/>
                  <a:pt x="1864" y="1474"/>
                  <a:pt x="1957" y="1505"/>
                </a:cubicBezTo>
                <a:lnTo>
                  <a:pt x="1609" y="2074"/>
                </a:lnTo>
                <a:cubicBezTo>
                  <a:pt x="1606" y="2073"/>
                  <a:pt x="1603" y="2073"/>
                  <a:pt x="1600" y="2073"/>
                </a:cubicBezTo>
                <a:cubicBezTo>
                  <a:pt x="1471" y="2073"/>
                  <a:pt x="1365" y="2178"/>
                  <a:pt x="1365" y="2307"/>
                </a:cubicBezTo>
                <a:cubicBezTo>
                  <a:pt x="1365" y="2437"/>
                  <a:pt x="1471" y="2542"/>
                  <a:pt x="1600" y="2542"/>
                </a:cubicBezTo>
                <a:cubicBezTo>
                  <a:pt x="1730" y="2542"/>
                  <a:pt x="1835" y="2437"/>
                  <a:pt x="1835" y="2307"/>
                </a:cubicBezTo>
                <a:cubicBezTo>
                  <a:pt x="1835" y="2209"/>
                  <a:pt x="1774" y="2125"/>
                  <a:pt x="1688" y="2090"/>
                </a:cubicBezTo>
                <a:lnTo>
                  <a:pt x="2033" y="1526"/>
                </a:lnTo>
                <a:lnTo>
                  <a:pt x="2388" y="2105"/>
                </a:lnTo>
                <a:cubicBezTo>
                  <a:pt x="2295" y="2136"/>
                  <a:pt x="2227" y="2223"/>
                  <a:pt x="2227" y="2326"/>
                </a:cubicBezTo>
                <a:cubicBezTo>
                  <a:pt x="2227" y="2456"/>
                  <a:pt x="2333" y="2561"/>
                  <a:pt x="2462" y="2561"/>
                </a:cubicBezTo>
                <a:cubicBezTo>
                  <a:pt x="2592" y="2561"/>
                  <a:pt x="2697" y="2456"/>
                  <a:pt x="2697" y="2326"/>
                </a:cubicBezTo>
                <a:cubicBezTo>
                  <a:pt x="2697" y="2199"/>
                  <a:pt x="2595" y="2096"/>
                  <a:pt x="2469" y="2092"/>
                </a:cubicBezTo>
                <a:close/>
                <a:moveTo>
                  <a:pt x="394" y="2307"/>
                </a:moveTo>
                <a:cubicBezTo>
                  <a:pt x="394" y="2395"/>
                  <a:pt x="322" y="2466"/>
                  <a:pt x="235" y="2466"/>
                </a:cubicBezTo>
                <a:cubicBezTo>
                  <a:pt x="147" y="2466"/>
                  <a:pt x="76" y="2395"/>
                  <a:pt x="76" y="2307"/>
                </a:cubicBezTo>
                <a:cubicBezTo>
                  <a:pt x="76" y="2220"/>
                  <a:pt x="147" y="2149"/>
                  <a:pt x="235" y="2149"/>
                </a:cubicBezTo>
                <a:cubicBezTo>
                  <a:pt x="322" y="2149"/>
                  <a:pt x="394" y="2220"/>
                  <a:pt x="394" y="2307"/>
                </a:cubicBezTo>
                <a:close/>
                <a:moveTo>
                  <a:pt x="1255" y="2327"/>
                </a:moveTo>
                <a:cubicBezTo>
                  <a:pt x="1255" y="2414"/>
                  <a:pt x="1184" y="2485"/>
                  <a:pt x="1096" y="2485"/>
                </a:cubicBezTo>
                <a:cubicBezTo>
                  <a:pt x="1009" y="2485"/>
                  <a:pt x="938" y="2414"/>
                  <a:pt x="938" y="2327"/>
                </a:cubicBezTo>
                <a:cubicBezTo>
                  <a:pt x="938" y="2239"/>
                  <a:pt x="1009" y="2168"/>
                  <a:pt x="1096" y="2168"/>
                </a:cubicBezTo>
                <a:cubicBezTo>
                  <a:pt x="1184" y="2168"/>
                  <a:pt x="1255" y="2239"/>
                  <a:pt x="1255" y="2327"/>
                </a:cubicBezTo>
                <a:close/>
                <a:moveTo>
                  <a:pt x="665" y="1442"/>
                </a:moveTo>
                <a:cubicBezTo>
                  <a:pt x="578" y="1442"/>
                  <a:pt x="506" y="1371"/>
                  <a:pt x="506" y="1283"/>
                </a:cubicBezTo>
                <a:cubicBezTo>
                  <a:pt x="506" y="1196"/>
                  <a:pt x="578" y="1124"/>
                  <a:pt x="665" y="1124"/>
                </a:cubicBezTo>
                <a:cubicBezTo>
                  <a:pt x="753" y="1124"/>
                  <a:pt x="824" y="1196"/>
                  <a:pt x="824" y="1283"/>
                </a:cubicBezTo>
                <a:cubicBezTo>
                  <a:pt x="824" y="1371"/>
                  <a:pt x="753" y="1442"/>
                  <a:pt x="665" y="1442"/>
                </a:cubicBezTo>
                <a:close/>
                <a:moveTo>
                  <a:pt x="1759" y="2307"/>
                </a:moveTo>
                <a:cubicBezTo>
                  <a:pt x="1759" y="2395"/>
                  <a:pt x="1688" y="2466"/>
                  <a:pt x="1600" y="2466"/>
                </a:cubicBezTo>
                <a:cubicBezTo>
                  <a:pt x="1513" y="2466"/>
                  <a:pt x="1442" y="2395"/>
                  <a:pt x="1442" y="2307"/>
                </a:cubicBezTo>
                <a:cubicBezTo>
                  <a:pt x="1442" y="2220"/>
                  <a:pt x="1513" y="2149"/>
                  <a:pt x="1600" y="2149"/>
                </a:cubicBezTo>
                <a:cubicBezTo>
                  <a:pt x="1688" y="2149"/>
                  <a:pt x="1759" y="2220"/>
                  <a:pt x="1759" y="2307"/>
                </a:cubicBezTo>
                <a:close/>
                <a:moveTo>
                  <a:pt x="1138" y="234"/>
                </a:moveTo>
                <a:cubicBezTo>
                  <a:pt x="1138" y="147"/>
                  <a:pt x="1209" y="76"/>
                  <a:pt x="1296" y="76"/>
                </a:cubicBezTo>
                <a:cubicBezTo>
                  <a:pt x="1384" y="76"/>
                  <a:pt x="1455" y="147"/>
                  <a:pt x="1455" y="234"/>
                </a:cubicBezTo>
                <a:cubicBezTo>
                  <a:pt x="1455" y="322"/>
                  <a:pt x="1384" y="393"/>
                  <a:pt x="1296" y="393"/>
                </a:cubicBezTo>
                <a:cubicBezTo>
                  <a:pt x="1209" y="393"/>
                  <a:pt x="1138" y="322"/>
                  <a:pt x="1138" y="234"/>
                </a:cubicBezTo>
                <a:close/>
                <a:moveTo>
                  <a:pt x="1872" y="1283"/>
                </a:moveTo>
                <a:cubicBezTo>
                  <a:pt x="1872" y="1196"/>
                  <a:pt x="1943" y="1124"/>
                  <a:pt x="2031" y="1124"/>
                </a:cubicBezTo>
                <a:cubicBezTo>
                  <a:pt x="2118" y="1124"/>
                  <a:pt x="2190" y="1196"/>
                  <a:pt x="2190" y="1283"/>
                </a:cubicBezTo>
                <a:cubicBezTo>
                  <a:pt x="2190" y="1371"/>
                  <a:pt x="2118" y="1442"/>
                  <a:pt x="2031" y="1442"/>
                </a:cubicBezTo>
                <a:cubicBezTo>
                  <a:pt x="1943" y="1442"/>
                  <a:pt x="1872" y="1371"/>
                  <a:pt x="1872" y="1283"/>
                </a:cubicBezTo>
                <a:close/>
                <a:moveTo>
                  <a:pt x="2462" y="2485"/>
                </a:moveTo>
                <a:cubicBezTo>
                  <a:pt x="2374" y="2485"/>
                  <a:pt x="2303" y="2414"/>
                  <a:pt x="2303" y="2327"/>
                </a:cubicBezTo>
                <a:cubicBezTo>
                  <a:pt x="2303" y="2239"/>
                  <a:pt x="2374" y="2168"/>
                  <a:pt x="2462" y="2168"/>
                </a:cubicBezTo>
                <a:cubicBezTo>
                  <a:pt x="2550" y="2168"/>
                  <a:pt x="2621" y="2239"/>
                  <a:pt x="2621" y="2327"/>
                </a:cubicBezTo>
                <a:cubicBezTo>
                  <a:pt x="2621" y="2414"/>
                  <a:pt x="2550" y="2485"/>
                  <a:pt x="2462" y="2485"/>
                </a:cubicBezTo>
                <a:close/>
              </a:path>
            </a:pathLst>
          </a:custGeom>
          <a:solidFill>
            <a:srgbClr val="C00000"/>
          </a:solidFill>
          <a:ln w="28575">
            <a:solidFill>
              <a:srgbClr val="C00000"/>
            </a:solidFill>
          </a:ln>
        </p:spPr>
        <p:txBody>
          <a:bodyPr>
            <a:noAutofit/>
          </a:bodyPr>
          <a:lstStyle/>
          <a:p>
            <a:pPr fontAlgn="ctr"/>
            <a:endParaRPr lang="en-US" altLang="zh-CN" sz="1200" dirty="0"/>
          </a:p>
        </p:txBody>
      </p:sp>
      <p:sp>
        <p:nvSpPr>
          <p:cNvPr id="10" name="椭圆 9">
            <a:extLst>
              <a:ext uri="{FF2B5EF4-FFF2-40B4-BE49-F238E27FC236}">
                <a16:creationId xmlns="" xmlns:p14="http://schemas.microsoft.com/office/powerpoint/2010/main" xmlns:a16="http://schemas.microsoft.com/office/drawing/2014/main" id="{7DFAE99E-AFC9-41EC-A9DE-D879FC00AE0E}"/>
              </a:ext>
            </a:extLst>
          </p:cNvPr>
          <p:cNvSpPr/>
          <p:nvPr/>
        </p:nvSpPr>
        <p:spPr>
          <a:xfrm>
            <a:off x="4129652" y="2232390"/>
            <a:ext cx="1211311" cy="1177345"/>
          </a:xfrm>
          <a:prstGeom prst="ellipse">
            <a:avLst/>
          </a:prstGeom>
          <a:noFill/>
          <a:ln w="25400" cap="flat" cmpd="sng" algn="ctr">
            <a:solidFill>
              <a:sysClr val="window" lastClr="FFFFFF">
                <a:lumMod val="50000"/>
              </a:sysClr>
            </a:solidFill>
            <a:prstDash val="solid"/>
          </a:ln>
          <a:effectLst/>
        </p:spPr>
        <p:txBody>
          <a:bodyPr rtlCol="0" anchor="ctr">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endParaRPr>
          </a:p>
        </p:txBody>
      </p:sp>
      <p:cxnSp>
        <p:nvCxnSpPr>
          <p:cNvPr id="11" name="直接连接符 10">
            <a:extLst>
              <a:ext uri="{FF2B5EF4-FFF2-40B4-BE49-F238E27FC236}">
                <a16:creationId xmlns="" xmlns:p14="http://schemas.microsoft.com/office/powerpoint/2010/main" xmlns:a16="http://schemas.microsoft.com/office/drawing/2014/main" id="{428C9C54-687A-4D1F-ADC6-F08486621718}"/>
              </a:ext>
            </a:extLst>
          </p:cNvPr>
          <p:cNvCxnSpPr/>
          <p:nvPr/>
        </p:nvCxnSpPr>
        <p:spPr>
          <a:xfrm>
            <a:off x="5446186" y="2865285"/>
            <a:ext cx="648071"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sp>
        <p:nvSpPr>
          <p:cNvPr id="12" name="椭圆 11">
            <a:extLst>
              <a:ext uri="{FF2B5EF4-FFF2-40B4-BE49-F238E27FC236}">
                <a16:creationId xmlns="" xmlns:p14="http://schemas.microsoft.com/office/powerpoint/2010/main" xmlns:a16="http://schemas.microsoft.com/office/drawing/2014/main" id="{748DA4FC-60F4-4BAB-AFA1-97B569A0B2ED}"/>
              </a:ext>
            </a:extLst>
          </p:cNvPr>
          <p:cNvSpPr/>
          <p:nvPr/>
        </p:nvSpPr>
        <p:spPr>
          <a:xfrm>
            <a:off x="6169889" y="2195842"/>
            <a:ext cx="1260141" cy="1218368"/>
          </a:xfrm>
          <a:prstGeom prst="ellipse">
            <a:avLst/>
          </a:prstGeom>
          <a:noFill/>
          <a:ln w="25400" cap="flat" cmpd="sng" algn="ctr">
            <a:solidFill>
              <a:sysClr val="window" lastClr="FFFFFF">
                <a:lumMod val="50000"/>
              </a:sysClr>
            </a:solidFill>
            <a:prstDash val="solid"/>
          </a:ln>
          <a:effectLst/>
        </p:spPr>
        <p:txBody>
          <a:bodyPr rtlCol="0" anchor="ctr">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endParaRPr>
          </a:p>
        </p:txBody>
      </p:sp>
      <p:sp>
        <p:nvSpPr>
          <p:cNvPr id="13" name="verification-symbol-in-a-square-box_37892">
            <a:extLst>
              <a:ext uri="{FF2B5EF4-FFF2-40B4-BE49-F238E27FC236}">
                <a16:creationId xmlns="" xmlns:p14="http://schemas.microsoft.com/office/powerpoint/2010/main" xmlns:a16="http://schemas.microsoft.com/office/drawing/2014/main" id="{0BD456EB-B2AF-4603-BA3C-072E180F5056}"/>
              </a:ext>
            </a:extLst>
          </p:cNvPr>
          <p:cNvSpPr>
            <a:spLocks noChangeAspect="1"/>
          </p:cNvSpPr>
          <p:nvPr/>
        </p:nvSpPr>
        <p:spPr bwMode="auto">
          <a:xfrm>
            <a:off x="6495116" y="2538856"/>
            <a:ext cx="609685" cy="512465"/>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C00000"/>
          </a:solidFill>
          <a:ln>
            <a:noFill/>
          </a:ln>
        </p:spPr>
        <p:txBody>
          <a:bodyPr>
            <a:noAutofit/>
          </a:bodyPr>
          <a:lstStyle/>
          <a:p>
            <a:pPr fontAlgn="ctr"/>
            <a:endParaRPr lang="en-US" altLang="zh-CN" sz="1200" dirty="0"/>
          </a:p>
        </p:txBody>
      </p:sp>
      <p:cxnSp>
        <p:nvCxnSpPr>
          <p:cNvPr id="14" name="直接连接符 13">
            <a:extLst>
              <a:ext uri="{FF2B5EF4-FFF2-40B4-BE49-F238E27FC236}">
                <a16:creationId xmlns="" xmlns:p14="http://schemas.microsoft.com/office/powerpoint/2010/main" xmlns:a16="http://schemas.microsoft.com/office/drawing/2014/main" id="{219B5BC2-0652-42DC-B1A4-3B96CA5CFEAC}"/>
              </a:ext>
            </a:extLst>
          </p:cNvPr>
          <p:cNvCxnSpPr/>
          <p:nvPr/>
        </p:nvCxnSpPr>
        <p:spPr>
          <a:xfrm>
            <a:off x="7692809" y="2979585"/>
            <a:ext cx="648071"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cxnSp>
        <p:nvCxnSpPr>
          <p:cNvPr id="15" name="直接连接符 14">
            <a:extLst>
              <a:ext uri="{FF2B5EF4-FFF2-40B4-BE49-F238E27FC236}">
                <a16:creationId xmlns="" xmlns:p14="http://schemas.microsoft.com/office/powerpoint/2010/main" xmlns:a16="http://schemas.microsoft.com/office/drawing/2014/main" id="{D46E2C7A-5E88-4DE6-92A3-3CE9CEAD03B4}"/>
              </a:ext>
            </a:extLst>
          </p:cNvPr>
          <p:cNvCxnSpPr/>
          <p:nvPr/>
        </p:nvCxnSpPr>
        <p:spPr>
          <a:xfrm>
            <a:off x="500514" y="4292515"/>
            <a:ext cx="3111392" cy="0"/>
          </a:xfrm>
          <a:prstGeom prst="line">
            <a:avLst/>
          </a:prstGeom>
          <a:noFill/>
          <a:ln w="9525" cap="flat" cmpd="sng" algn="ctr">
            <a:solidFill>
              <a:srgbClr val="C00000"/>
            </a:solidFill>
            <a:prstDash val="solid"/>
          </a:ln>
          <a:effectLst/>
        </p:spPr>
      </p:cxnSp>
      <p:cxnSp>
        <p:nvCxnSpPr>
          <p:cNvPr id="16" name="直接连接符 15">
            <a:extLst>
              <a:ext uri="{FF2B5EF4-FFF2-40B4-BE49-F238E27FC236}">
                <a16:creationId xmlns="" xmlns:p14="http://schemas.microsoft.com/office/powerpoint/2010/main" xmlns:a16="http://schemas.microsoft.com/office/drawing/2014/main" id="{0C7CB991-7D45-44ED-8094-2A1DE469A5F9}"/>
              </a:ext>
            </a:extLst>
          </p:cNvPr>
          <p:cNvCxnSpPr/>
          <p:nvPr/>
        </p:nvCxnSpPr>
        <p:spPr>
          <a:xfrm>
            <a:off x="4236080" y="4292515"/>
            <a:ext cx="3255894" cy="0"/>
          </a:xfrm>
          <a:prstGeom prst="line">
            <a:avLst/>
          </a:prstGeom>
          <a:noFill/>
          <a:ln w="9525" cap="flat" cmpd="sng" algn="ctr">
            <a:solidFill>
              <a:srgbClr val="C00000"/>
            </a:solidFill>
            <a:prstDash val="solid"/>
          </a:ln>
          <a:effectLst/>
        </p:spPr>
      </p:cxnSp>
      <p:cxnSp>
        <p:nvCxnSpPr>
          <p:cNvPr id="17" name="直接连接符 16">
            <a:extLst>
              <a:ext uri="{FF2B5EF4-FFF2-40B4-BE49-F238E27FC236}">
                <a16:creationId xmlns="" xmlns:p14="http://schemas.microsoft.com/office/powerpoint/2010/main" xmlns:a16="http://schemas.microsoft.com/office/drawing/2014/main" id="{1D360828-0ED5-44C0-9DD8-A663AE4DA897}"/>
              </a:ext>
            </a:extLst>
          </p:cNvPr>
          <p:cNvCxnSpPr/>
          <p:nvPr/>
        </p:nvCxnSpPr>
        <p:spPr>
          <a:xfrm>
            <a:off x="8136966" y="4292515"/>
            <a:ext cx="3255894" cy="0"/>
          </a:xfrm>
          <a:prstGeom prst="line">
            <a:avLst/>
          </a:prstGeom>
          <a:noFill/>
          <a:ln w="9525" cap="flat" cmpd="sng" algn="ctr">
            <a:solidFill>
              <a:srgbClr val="C00000"/>
            </a:solidFill>
            <a:prstDash val="solid"/>
          </a:ln>
          <a:effectLst/>
        </p:spPr>
      </p:cxnSp>
      <p:sp>
        <p:nvSpPr>
          <p:cNvPr id="18" name="文本框 17">
            <a:extLst>
              <a:ext uri="{FF2B5EF4-FFF2-40B4-BE49-F238E27FC236}">
                <a16:creationId xmlns="" xmlns:p14="http://schemas.microsoft.com/office/powerpoint/2010/main" xmlns:a16="http://schemas.microsoft.com/office/drawing/2014/main" id="{99E60F1D-BFE8-4BFE-8498-B8794CAD7AF2}"/>
              </a:ext>
            </a:extLst>
          </p:cNvPr>
          <p:cNvSpPr txBox="1"/>
          <p:nvPr/>
        </p:nvSpPr>
        <p:spPr>
          <a:xfrm>
            <a:off x="823849" y="4385811"/>
            <a:ext cx="2220804" cy="338554"/>
          </a:xfrm>
          <a:prstGeom prst="rect">
            <a:avLst/>
          </a:prstGeom>
          <a:noFill/>
        </p:spPr>
        <p:txBody>
          <a:bodyPr wrap="square" rtlCol="0">
            <a:noAutofit/>
          </a:bodyPr>
          <a:lstStyle/>
          <a:p>
            <a:pPr algn="ctr" defTabSz="1219272" fontAlgn="ctr"/>
            <a:r>
              <a:rPr lang="en-US" sz="1400" b="1" dirty="0"/>
              <a:t>Data collection/upload</a:t>
            </a:r>
            <a:endParaRPr lang="en-US" altLang="zh-CN" sz="1400" b="1" dirty="0"/>
          </a:p>
        </p:txBody>
      </p:sp>
      <p:sp>
        <p:nvSpPr>
          <p:cNvPr id="19" name="文本框 18">
            <a:extLst>
              <a:ext uri="{FF2B5EF4-FFF2-40B4-BE49-F238E27FC236}">
                <a16:creationId xmlns="" xmlns:p14="http://schemas.microsoft.com/office/powerpoint/2010/main" xmlns:a16="http://schemas.microsoft.com/office/drawing/2014/main" id="{BBA10DA9-5948-4118-BDF3-249B37A547E8}"/>
              </a:ext>
            </a:extLst>
          </p:cNvPr>
          <p:cNvSpPr txBox="1"/>
          <p:nvPr/>
        </p:nvSpPr>
        <p:spPr>
          <a:xfrm>
            <a:off x="4671928" y="4385811"/>
            <a:ext cx="2432874" cy="338554"/>
          </a:xfrm>
          <a:prstGeom prst="rect">
            <a:avLst/>
          </a:prstGeom>
          <a:noFill/>
        </p:spPr>
        <p:txBody>
          <a:bodyPr wrap="square" rtlCol="0">
            <a:noAutofit/>
          </a:bodyPr>
          <a:lstStyle/>
          <a:p>
            <a:pPr algn="ctr" defTabSz="1219272" fontAlgn="ctr"/>
            <a:r>
              <a:rPr lang="en-US" sz="1400" b="1" dirty="0"/>
              <a:t>Modeling and </a:t>
            </a:r>
            <a:r>
              <a:rPr lang="en-US" altLang="zh-CN" sz="1400" b="1" dirty="0"/>
              <a:t>computing</a:t>
            </a:r>
            <a:endParaRPr lang="en-US" sz="1400" b="1" dirty="0"/>
          </a:p>
        </p:txBody>
      </p:sp>
      <p:sp>
        <p:nvSpPr>
          <p:cNvPr id="20" name="文本框 19">
            <a:extLst>
              <a:ext uri="{FF2B5EF4-FFF2-40B4-BE49-F238E27FC236}">
                <a16:creationId xmlns="" xmlns:p14="http://schemas.microsoft.com/office/powerpoint/2010/main" xmlns:a16="http://schemas.microsoft.com/office/drawing/2014/main" id="{D42864A9-822F-4752-9C7F-0C8F3C8E5019}"/>
              </a:ext>
            </a:extLst>
          </p:cNvPr>
          <p:cNvSpPr txBox="1"/>
          <p:nvPr/>
        </p:nvSpPr>
        <p:spPr>
          <a:xfrm>
            <a:off x="8654511" y="4385811"/>
            <a:ext cx="2220804" cy="338554"/>
          </a:xfrm>
          <a:prstGeom prst="rect">
            <a:avLst/>
          </a:prstGeom>
          <a:noFill/>
        </p:spPr>
        <p:txBody>
          <a:bodyPr wrap="square" rtlCol="0">
            <a:noAutofit/>
          </a:bodyPr>
          <a:lstStyle/>
          <a:p>
            <a:pPr algn="ctr" defTabSz="1219272" fontAlgn="ctr"/>
            <a:r>
              <a:rPr lang="en-US" sz="1400" b="1" dirty="0"/>
              <a:t>Verification result</a:t>
            </a:r>
          </a:p>
        </p:txBody>
      </p:sp>
      <p:sp>
        <p:nvSpPr>
          <p:cNvPr id="21" name="左大括号 20">
            <a:extLst>
              <a:ext uri="{FF2B5EF4-FFF2-40B4-BE49-F238E27FC236}">
                <a16:creationId xmlns="" xmlns:p14="http://schemas.microsoft.com/office/powerpoint/2010/main" xmlns:a16="http://schemas.microsoft.com/office/drawing/2014/main" id="{E1C1D055-7423-4ECE-A5BA-62CE738E791B}"/>
              </a:ext>
            </a:extLst>
          </p:cNvPr>
          <p:cNvSpPr/>
          <p:nvPr/>
        </p:nvSpPr>
        <p:spPr>
          <a:xfrm>
            <a:off x="8459077" y="1974181"/>
            <a:ext cx="504055" cy="1975371"/>
          </a:xfrm>
          <a:prstGeom prst="leftBrace">
            <a:avLst>
              <a:gd name="adj1" fmla="val 25208"/>
              <a:gd name="adj2" fmla="val 50000"/>
            </a:avLst>
          </a:prstGeom>
          <a:noFill/>
          <a:ln w="19050" cap="flat" cmpd="sng" algn="ctr">
            <a:solidFill>
              <a:sysClr val="window" lastClr="FFFFFF">
                <a:lumMod val="65000"/>
              </a:sysClr>
            </a:solidFill>
            <a:prstDash val="solid"/>
          </a:ln>
          <a:effectLst/>
        </p:spPr>
        <p:txBody>
          <a:bodyPr rtlCol="0" anchor="ctr">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22" name="文本框 21">
            <a:extLst>
              <a:ext uri="{FF2B5EF4-FFF2-40B4-BE49-F238E27FC236}">
                <a16:creationId xmlns="" xmlns:p14="http://schemas.microsoft.com/office/powerpoint/2010/main" xmlns:a16="http://schemas.microsoft.com/office/drawing/2014/main" id="{6C68FD10-7CAA-4D93-87B7-2131E2CF3496}"/>
              </a:ext>
            </a:extLst>
          </p:cNvPr>
          <p:cNvSpPr txBox="1"/>
          <p:nvPr/>
        </p:nvSpPr>
        <p:spPr>
          <a:xfrm>
            <a:off x="4223971" y="3568210"/>
            <a:ext cx="1080120" cy="338554"/>
          </a:xfrm>
          <a:prstGeom prst="rect">
            <a:avLst/>
          </a:prstGeom>
          <a:noFill/>
        </p:spPr>
        <p:txBody>
          <a:bodyPr wrap="square" rtlCol="0" anchor="ctr">
            <a:noAutofit/>
          </a:bodyPr>
          <a:lstStyle/>
          <a:p>
            <a:pPr algn="ctr" defTabSz="1219272" fontAlgn="ctr"/>
            <a:r>
              <a:rPr lang="en-US" sz="1200" b="1" dirty="0">
                <a:solidFill>
                  <a:prstClr val="black"/>
                </a:solidFill>
              </a:rPr>
              <a:t>Network modeling</a:t>
            </a:r>
          </a:p>
        </p:txBody>
      </p:sp>
      <p:sp>
        <p:nvSpPr>
          <p:cNvPr id="23" name="文本框 22">
            <a:extLst>
              <a:ext uri="{FF2B5EF4-FFF2-40B4-BE49-F238E27FC236}">
                <a16:creationId xmlns="" xmlns:p14="http://schemas.microsoft.com/office/powerpoint/2010/main" xmlns:a16="http://schemas.microsoft.com/office/drawing/2014/main" id="{6137C42A-6983-489D-B9CE-351697A304F4}"/>
              </a:ext>
            </a:extLst>
          </p:cNvPr>
          <p:cNvSpPr txBox="1"/>
          <p:nvPr/>
        </p:nvSpPr>
        <p:spPr>
          <a:xfrm>
            <a:off x="6065366" y="3445100"/>
            <a:ext cx="1530272" cy="584775"/>
          </a:xfrm>
          <a:prstGeom prst="rect">
            <a:avLst/>
          </a:prstGeom>
          <a:noFill/>
        </p:spPr>
        <p:txBody>
          <a:bodyPr wrap="square" rtlCol="0" anchor="ctr">
            <a:noAutofit/>
          </a:bodyPr>
          <a:lstStyle/>
          <a:p>
            <a:pPr algn="ctr" defTabSz="1219272" fontAlgn="ctr"/>
            <a:r>
              <a:rPr lang="en-US" sz="1200" dirty="0">
                <a:solidFill>
                  <a:prstClr val="black"/>
                </a:solidFill>
              </a:rPr>
              <a:t>Formal verification algorithm</a:t>
            </a:r>
          </a:p>
        </p:txBody>
      </p:sp>
      <p:sp>
        <p:nvSpPr>
          <p:cNvPr id="24" name="文本框 23">
            <a:extLst>
              <a:ext uri="{FF2B5EF4-FFF2-40B4-BE49-F238E27FC236}">
                <a16:creationId xmlns="" xmlns:p14="http://schemas.microsoft.com/office/powerpoint/2010/main" xmlns:a16="http://schemas.microsoft.com/office/drawing/2014/main" id="{3FB844E3-66C0-4042-9D0B-4DBAD90E0F83}"/>
              </a:ext>
            </a:extLst>
          </p:cNvPr>
          <p:cNvSpPr txBox="1"/>
          <p:nvPr/>
        </p:nvSpPr>
        <p:spPr>
          <a:xfrm>
            <a:off x="4038925" y="4844531"/>
            <a:ext cx="3296371" cy="793230"/>
          </a:xfrm>
          <a:prstGeom prst="rect">
            <a:avLst/>
          </a:prstGeom>
          <a:noFill/>
        </p:spPr>
        <p:txBody>
          <a:bodyPr wrap="square" rtlCol="0">
            <a:noAutofit/>
          </a:bodyPr>
          <a:lstStyle/>
          <a:p>
            <a:pPr marL="285750" indent="-285750" defTabSz="1219272" fontAlgn="ctr">
              <a:lnSpc>
                <a:spcPct val="150000"/>
              </a:lnSpc>
              <a:buFont typeface="Arial" panose="020B0604020202020204" pitchFamily="34" charset="0"/>
              <a:buChar char="•"/>
            </a:pPr>
            <a:r>
              <a:rPr lang="en-US" sz="1200" dirty="0"/>
              <a:t>Establish physical, logical, and application network models.</a:t>
            </a:r>
            <a:endParaRPr lang="en-US" altLang="zh-CN" sz="1200" dirty="0"/>
          </a:p>
          <a:p>
            <a:pPr marL="285750" indent="-285750" defTabSz="1219272" fontAlgn="ctr">
              <a:lnSpc>
                <a:spcPct val="150000"/>
              </a:lnSpc>
              <a:buFont typeface="Arial" panose="020B0604020202020204" pitchFamily="34" charset="0"/>
              <a:buChar char="•"/>
            </a:pPr>
            <a:r>
              <a:rPr lang="en-US" sz="1200" dirty="0"/>
              <a:t>Use the formal verification method to solve the problem.</a:t>
            </a:r>
            <a:endParaRPr lang="en-US" altLang="zh-CN" sz="1200" dirty="0"/>
          </a:p>
        </p:txBody>
      </p:sp>
      <p:sp>
        <p:nvSpPr>
          <p:cNvPr id="25" name="文本框 24">
            <a:extLst>
              <a:ext uri="{FF2B5EF4-FFF2-40B4-BE49-F238E27FC236}">
                <a16:creationId xmlns="" xmlns:p14="http://schemas.microsoft.com/office/powerpoint/2010/main" xmlns:a16="http://schemas.microsoft.com/office/drawing/2014/main" id="{C337FF38-08DD-4CED-AC74-E454F896AE15}"/>
              </a:ext>
            </a:extLst>
          </p:cNvPr>
          <p:cNvSpPr txBox="1"/>
          <p:nvPr/>
        </p:nvSpPr>
        <p:spPr>
          <a:xfrm>
            <a:off x="7692810" y="4844531"/>
            <a:ext cx="4053103" cy="793230"/>
          </a:xfrm>
          <a:prstGeom prst="rect">
            <a:avLst/>
          </a:prstGeom>
          <a:noFill/>
        </p:spPr>
        <p:txBody>
          <a:bodyPr wrap="square" rtlCol="0">
            <a:noAutofit/>
          </a:bodyPr>
          <a:lstStyle/>
          <a:p>
            <a:pPr marL="285750" indent="-285750" defTabSz="1219272" fontAlgn="ctr">
              <a:lnSpc>
                <a:spcPct val="150000"/>
              </a:lnSpc>
              <a:buFont typeface="Arial" panose="020B0604020202020204" pitchFamily="34" charset="0"/>
              <a:buChar char="•"/>
            </a:pPr>
            <a:r>
              <a:rPr lang="en-US" sz="1200" dirty="0"/>
              <a:t>Check whether resources on the live network are sufficient and whether the network is connected.</a:t>
            </a:r>
            <a:endParaRPr lang="en-US" altLang="zh-CN" sz="1200" dirty="0"/>
          </a:p>
          <a:p>
            <a:pPr marL="285750" indent="-285750" defTabSz="1219272" fontAlgn="ctr">
              <a:lnSpc>
                <a:spcPct val="150000"/>
              </a:lnSpc>
              <a:buFont typeface="Arial" panose="020B0604020202020204" pitchFamily="34" charset="0"/>
              <a:buChar char="•"/>
            </a:pPr>
            <a:r>
              <a:rPr lang="en-US" sz="1200" dirty="0"/>
              <a:t>Analyze and display the impact of changes on original services.</a:t>
            </a:r>
          </a:p>
        </p:txBody>
      </p:sp>
      <p:cxnSp>
        <p:nvCxnSpPr>
          <p:cNvPr id="26" name="直接连接符 25">
            <a:extLst>
              <a:ext uri="{FF2B5EF4-FFF2-40B4-BE49-F238E27FC236}">
                <a16:creationId xmlns="" xmlns:p14="http://schemas.microsoft.com/office/powerpoint/2010/main" xmlns:a16="http://schemas.microsoft.com/office/drawing/2014/main" id="{5D30676A-C617-40C3-94BF-9B918B735E28}"/>
              </a:ext>
            </a:extLst>
          </p:cNvPr>
          <p:cNvCxnSpPr/>
          <p:nvPr/>
        </p:nvCxnSpPr>
        <p:spPr>
          <a:xfrm>
            <a:off x="2492484" y="2086744"/>
            <a:ext cx="1080120" cy="0"/>
          </a:xfrm>
          <a:prstGeom prst="line">
            <a:avLst/>
          </a:prstGeom>
          <a:noFill/>
          <a:ln w="19050" cap="flat" cmpd="sng" algn="ctr">
            <a:solidFill>
              <a:sysClr val="window" lastClr="FFFFFF">
                <a:lumMod val="65000"/>
              </a:sysClr>
            </a:solidFill>
            <a:prstDash val="solid"/>
            <a:headEnd type="none" w="med" len="med"/>
            <a:tailEnd type="triangle" w="med" len="med"/>
          </a:ln>
          <a:effectLst/>
        </p:spPr>
      </p:cxnSp>
      <p:sp>
        <p:nvSpPr>
          <p:cNvPr id="27" name="圆角矩形 92">
            <a:extLst>
              <a:ext uri="{FF2B5EF4-FFF2-40B4-BE49-F238E27FC236}">
                <a16:creationId xmlns="" xmlns:p14="http://schemas.microsoft.com/office/powerpoint/2010/main" xmlns:a16="http://schemas.microsoft.com/office/drawing/2014/main" id="{12148074-AE56-42FA-9C2F-36A383D46EE1}"/>
              </a:ext>
            </a:extLst>
          </p:cNvPr>
          <p:cNvSpPr/>
          <p:nvPr/>
        </p:nvSpPr>
        <p:spPr>
          <a:xfrm>
            <a:off x="500514" y="1870720"/>
            <a:ext cx="1875147" cy="432048"/>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rPr>
              <a:t>Configuration to be changed</a:t>
            </a:r>
          </a:p>
        </p:txBody>
      </p:sp>
      <p:sp>
        <p:nvSpPr>
          <p:cNvPr id="28" name="圆角矩形 93">
            <a:extLst>
              <a:ext uri="{FF2B5EF4-FFF2-40B4-BE49-F238E27FC236}">
                <a16:creationId xmlns="" xmlns:p14="http://schemas.microsoft.com/office/powerpoint/2010/main" xmlns:a16="http://schemas.microsoft.com/office/drawing/2014/main" id="{BFE22F9F-6394-4AA2-9F64-C8021C134697}"/>
              </a:ext>
            </a:extLst>
          </p:cNvPr>
          <p:cNvSpPr/>
          <p:nvPr/>
        </p:nvSpPr>
        <p:spPr>
          <a:xfrm>
            <a:off x="9208533" y="1898959"/>
            <a:ext cx="1829829" cy="593766"/>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rPr>
              <a:t>Resource sufficiency</a:t>
            </a:r>
          </a:p>
        </p:txBody>
      </p:sp>
      <p:sp>
        <p:nvSpPr>
          <p:cNvPr id="29" name="圆角矩形 94">
            <a:extLst>
              <a:ext uri="{FF2B5EF4-FFF2-40B4-BE49-F238E27FC236}">
                <a16:creationId xmlns="" xmlns:p14="http://schemas.microsoft.com/office/powerpoint/2010/main" xmlns:a16="http://schemas.microsoft.com/office/drawing/2014/main" id="{73E7C921-BB15-4CD8-A85B-4AA9A13BB4F6}"/>
              </a:ext>
            </a:extLst>
          </p:cNvPr>
          <p:cNvSpPr/>
          <p:nvPr/>
        </p:nvSpPr>
        <p:spPr>
          <a:xfrm>
            <a:off x="9208534" y="2642024"/>
            <a:ext cx="1829829" cy="593766"/>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rPr>
              <a:t>Access connectivity</a:t>
            </a:r>
          </a:p>
        </p:txBody>
      </p:sp>
      <p:sp>
        <p:nvSpPr>
          <p:cNvPr id="30" name="圆角矩形 95">
            <a:extLst>
              <a:ext uri="{FF2B5EF4-FFF2-40B4-BE49-F238E27FC236}">
                <a16:creationId xmlns="" xmlns:p14="http://schemas.microsoft.com/office/powerpoint/2010/main" xmlns:a16="http://schemas.microsoft.com/office/drawing/2014/main" id="{13BB4433-EA0E-451E-A65B-167C152E3BB6}"/>
              </a:ext>
            </a:extLst>
          </p:cNvPr>
          <p:cNvSpPr/>
          <p:nvPr/>
        </p:nvSpPr>
        <p:spPr>
          <a:xfrm>
            <a:off x="9218058" y="3387242"/>
            <a:ext cx="1829829" cy="593766"/>
          </a:xfrm>
          <a:prstGeom prst="round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rPr>
              <a:t>Impact on original services</a:t>
            </a:r>
          </a:p>
        </p:txBody>
      </p:sp>
    </p:spTree>
    <p:extLst>
      <p:ext uri="{BB962C8B-B14F-4D97-AF65-F5344CB8AC3E}">
        <p14:creationId xmlns:p14="http://schemas.microsoft.com/office/powerpoint/2010/main" val="16708686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4="http://schemas.microsoft.com/office/drawing/2010/main" xmlns:p14="http://schemas.microsoft.com/office/powerpoint/2010/main" xmlns:a16="http://schemas.microsoft.com/office/drawing/2014/main" id="{7C4D9DD3-ADC3-41F6-8F3B-8D8BA1CBDBC5}"/>
              </a:ext>
            </a:extLst>
          </p:cNvPr>
          <p:cNvSpPr>
            <a:spLocks noGrp="1"/>
          </p:cNvSpPr>
          <p:nvPr>
            <p:ph type="title"/>
          </p:nvPr>
        </p:nvSpPr>
        <p:spPr/>
        <p:txBody>
          <a:bodyPr/>
          <a:lstStyle/>
          <a:p>
            <a:r>
              <a:rPr lang="en-US" dirty="0"/>
              <a:t>AI-powered Intelligent O&amp;M for DCNs</a:t>
            </a:r>
          </a:p>
        </p:txBody>
      </p:sp>
      <p:sp>
        <p:nvSpPr>
          <p:cNvPr id="3" name="圆角矩形 62">
            <a:extLst>
              <a:ext uri="{FF2B5EF4-FFF2-40B4-BE49-F238E27FC236}">
                <a16:creationId xmlns="" xmlns:a14="http://schemas.microsoft.com/office/drawing/2010/main" xmlns:p14="http://schemas.microsoft.com/office/powerpoint/2010/main" xmlns:a16="http://schemas.microsoft.com/office/drawing/2014/main" id="{63F7107B-2E9A-47F8-B767-C70F4B18DCAD}"/>
              </a:ext>
            </a:extLst>
          </p:cNvPr>
          <p:cNvSpPr/>
          <p:nvPr/>
        </p:nvSpPr>
        <p:spPr>
          <a:xfrm>
            <a:off x="6977981" y="2603126"/>
            <a:ext cx="1897133" cy="2073461"/>
          </a:xfrm>
          <a:prstGeom prst="roundRect">
            <a:avLst>
              <a:gd name="adj" fmla="val 4612"/>
            </a:avLst>
          </a:prstGeom>
          <a:solidFill>
            <a:srgbClr val="E4E4E4"/>
          </a:solidFill>
          <a:ln w="19050" cap="flat" cmpd="sng" algn="ctr">
            <a:solidFill>
              <a:sysClr val="window" lastClr="FFFFFF">
                <a:lumMod val="20000"/>
                <a:lumOff val="80000"/>
              </a:sysClr>
            </a:solidFill>
            <a:prstDash val="solid"/>
            <a:miter lim="800000"/>
          </a:ln>
          <a:effectLst/>
        </p:spPr>
        <p:txBody>
          <a:bodyPr rtlCol="0" anchor="ctr">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endParaRPr>
          </a:p>
        </p:txBody>
      </p:sp>
      <p:sp>
        <p:nvSpPr>
          <p:cNvPr id="4" name="圆角矩形 63">
            <a:extLst>
              <a:ext uri="{FF2B5EF4-FFF2-40B4-BE49-F238E27FC236}">
                <a16:creationId xmlns="" xmlns:a14="http://schemas.microsoft.com/office/drawing/2010/main" xmlns:p14="http://schemas.microsoft.com/office/powerpoint/2010/main" xmlns:a16="http://schemas.microsoft.com/office/drawing/2014/main" id="{F4322FCA-4BDD-4EE1-8D76-7AE776B7CCED}"/>
              </a:ext>
            </a:extLst>
          </p:cNvPr>
          <p:cNvSpPr/>
          <p:nvPr/>
        </p:nvSpPr>
        <p:spPr>
          <a:xfrm>
            <a:off x="753943" y="3775698"/>
            <a:ext cx="2259806" cy="754049"/>
          </a:xfrm>
          <a:prstGeom prst="roundRect">
            <a:avLst/>
          </a:prstGeom>
          <a:solidFill>
            <a:schemeClr val="accent1"/>
          </a:solidFill>
          <a:ln w="12700" cap="flat" cmpd="sng" algn="ctr">
            <a:noFill/>
            <a:prstDash val="solid"/>
            <a:miter lim="800000"/>
          </a:ln>
          <a:effectLst/>
        </p:spPr>
        <p:txBody>
          <a:bodyPr rtlCol="0" anchor="ctr">
            <a:noAutofit/>
          </a:bodyPr>
          <a:lstStyle/>
          <a:p>
            <a:pPr algn="ctr" defTabSz="685859" fontAlgn="ctr">
              <a:defRPr/>
            </a:pPr>
            <a:endParaRPr lang="en-US" altLang="zh-CN" sz="1100" kern="0" dirty="0">
              <a:solidFill>
                <a:srgbClr val="1D1D1B"/>
              </a:solidFill>
            </a:endParaRPr>
          </a:p>
        </p:txBody>
      </p:sp>
      <p:sp>
        <p:nvSpPr>
          <p:cNvPr id="5" name="圆角矩形 64">
            <a:extLst>
              <a:ext uri="{FF2B5EF4-FFF2-40B4-BE49-F238E27FC236}">
                <a16:creationId xmlns="" xmlns:a14="http://schemas.microsoft.com/office/drawing/2010/main" xmlns:p14="http://schemas.microsoft.com/office/powerpoint/2010/main" xmlns:a16="http://schemas.microsoft.com/office/drawing/2014/main" id="{9A37E38F-56F3-49BA-86C1-01DA0B3E3835}"/>
              </a:ext>
            </a:extLst>
          </p:cNvPr>
          <p:cNvSpPr/>
          <p:nvPr/>
        </p:nvSpPr>
        <p:spPr>
          <a:xfrm>
            <a:off x="9427046" y="1719748"/>
            <a:ext cx="2322067" cy="4341245"/>
          </a:xfrm>
          <a:prstGeom prst="roundRect">
            <a:avLst>
              <a:gd name="adj" fmla="val 0"/>
            </a:avLst>
          </a:prstGeom>
          <a:noFill/>
          <a:ln w="19050">
            <a:solidFill>
              <a:srgbClr val="888888"/>
            </a:solidFill>
            <a:miter lim="800000"/>
            <a:headEnd/>
            <a:tailEnd/>
          </a:ln>
        </p:spPr>
        <p:txBody>
          <a:bodyPr wrap="square">
            <a:noAutofit/>
          </a:bodyPr>
          <a:lstStyle/>
          <a:p>
            <a:pPr defTabSz="685800" fontAlgn="ctr">
              <a:defRPr/>
            </a:pPr>
            <a:endParaRPr lang="en-US" altLang="zh-CN" sz="1600" kern="0" dirty="0">
              <a:solidFill>
                <a:srgbClr val="1D1D1B"/>
              </a:solidFill>
            </a:endParaRPr>
          </a:p>
        </p:txBody>
      </p:sp>
      <p:sp>
        <p:nvSpPr>
          <p:cNvPr id="6" name="圆角矩形 65">
            <a:extLst>
              <a:ext uri="{FF2B5EF4-FFF2-40B4-BE49-F238E27FC236}">
                <a16:creationId xmlns="" xmlns:a14="http://schemas.microsoft.com/office/drawing/2010/main" xmlns:p14="http://schemas.microsoft.com/office/powerpoint/2010/main" xmlns:a16="http://schemas.microsoft.com/office/drawing/2014/main" id="{FE184CB4-655B-48F6-BE95-FF28791E333D}"/>
              </a:ext>
            </a:extLst>
          </p:cNvPr>
          <p:cNvSpPr/>
          <p:nvPr/>
        </p:nvSpPr>
        <p:spPr>
          <a:xfrm>
            <a:off x="3597667" y="1754753"/>
            <a:ext cx="5371469" cy="4341245"/>
          </a:xfrm>
          <a:prstGeom prst="roundRect">
            <a:avLst>
              <a:gd name="adj" fmla="val 0"/>
            </a:avLst>
          </a:prstGeom>
          <a:noFill/>
          <a:ln w="19050">
            <a:solidFill>
              <a:srgbClr val="888888"/>
            </a:solidFill>
            <a:miter lim="800000"/>
            <a:headEnd/>
            <a:tailEnd/>
          </a:ln>
        </p:spPr>
        <p:txBody>
          <a:bodyPr wrap="square">
            <a:noAutofit/>
          </a:bodyPr>
          <a:lstStyle/>
          <a:p>
            <a:pPr algn="ctr" defTabSz="685800" fontAlgn="ctr">
              <a:defRPr/>
            </a:pPr>
            <a:endParaRPr lang="en-US" altLang="zh-CN" sz="1600" kern="0" dirty="0">
              <a:solidFill>
                <a:srgbClr val="C00000"/>
              </a:solidFill>
            </a:endParaRPr>
          </a:p>
        </p:txBody>
      </p:sp>
      <p:sp>
        <p:nvSpPr>
          <p:cNvPr id="7" name="圆角矩形 66">
            <a:extLst>
              <a:ext uri="{FF2B5EF4-FFF2-40B4-BE49-F238E27FC236}">
                <a16:creationId xmlns="" xmlns:a14="http://schemas.microsoft.com/office/drawing/2010/main" xmlns:p14="http://schemas.microsoft.com/office/powerpoint/2010/main" xmlns:a16="http://schemas.microsoft.com/office/drawing/2014/main" id="{098628BE-B783-4F2B-833F-AC080ADBEED6}"/>
              </a:ext>
            </a:extLst>
          </p:cNvPr>
          <p:cNvSpPr/>
          <p:nvPr/>
        </p:nvSpPr>
        <p:spPr>
          <a:xfrm>
            <a:off x="3661234" y="2411076"/>
            <a:ext cx="5222096" cy="3494622"/>
          </a:xfrm>
          <a:prstGeom prst="roundRect">
            <a:avLst>
              <a:gd name="adj" fmla="val 4838"/>
            </a:avLst>
          </a:prstGeom>
          <a:noFill/>
          <a:ln w="28575" cap="flat" cmpd="thickThin" algn="ctr">
            <a:solidFill>
              <a:srgbClr val="EC7061"/>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endParaRPr>
          </a:p>
        </p:txBody>
      </p:sp>
      <p:sp>
        <p:nvSpPr>
          <p:cNvPr id="8" name="圆角矩形 67">
            <a:extLst>
              <a:ext uri="{FF2B5EF4-FFF2-40B4-BE49-F238E27FC236}">
                <a16:creationId xmlns="" xmlns:a14="http://schemas.microsoft.com/office/drawing/2010/main" xmlns:p14="http://schemas.microsoft.com/office/powerpoint/2010/main" xmlns:a16="http://schemas.microsoft.com/office/drawing/2014/main" id="{E88B550F-9A1D-48C9-8D45-10E8A40D9564}"/>
              </a:ext>
            </a:extLst>
          </p:cNvPr>
          <p:cNvSpPr/>
          <p:nvPr/>
        </p:nvSpPr>
        <p:spPr>
          <a:xfrm>
            <a:off x="3729824" y="2575320"/>
            <a:ext cx="2787183" cy="2138323"/>
          </a:xfrm>
          <a:prstGeom prst="roundRect">
            <a:avLst>
              <a:gd name="adj" fmla="val 4612"/>
            </a:avLst>
          </a:prstGeom>
          <a:solidFill>
            <a:srgbClr val="E4E4E4"/>
          </a:solidFill>
          <a:ln w="19050" cap="flat" cmpd="sng" algn="ctr">
            <a:solidFill>
              <a:sysClr val="window" lastClr="FFFFFF">
                <a:lumMod val="20000"/>
                <a:lumOff val="80000"/>
              </a:sysClr>
            </a:solidFill>
            <a:prstDash val="solid"/>
            <a:miter lim="800000"/>
          </a:ln>
          <a:effectLst/>
        </p:spPr>
        <p:txBody>
          <a:bodyPr rtlCol="0" anchor="ctr">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endParaRPr>
          </a:p>
        </p:txBody>
      </p:sp>
      <p:sp>
        <p:nvSpPr>
          <p:cNvPr id="9" name="圆角矩形 70">
            <a:extLst>
              <a:ext uri="{FF2B5EF4-FFF2-40B4-BE49-F238E27FC236}">
                <a16:creationId xmlns="" xmlns:a14="http://schemas.microsoft.com/office/drawing/2010/main" xmlns:p14="http://schemas.microsoft.com/office/powerpoint/2010/main" xmlns:a16="http://schemas.microsoft.com/office/drawing/2014/main" id="{D3705B97-C3CF-4D4C-AC81-09722557CA84}"/>
              </a:ext>
            </a:extLst>
          </p:cNvPr>
          <p:cNvSpPr/>
          <p:nvPr/>
        </p:nvSpPr>
        <p:spPr>
          <a:xfrm>
            <a:off x="633478" y="1763972"/>
            <a:ext cx="2472182" cy="4341244"/>
          </a:xfrm>
          <a:prstGeom prst="roundRect">
            <a:avLst>
              <a:gd name="adj" fmla="val 0"/>
            </a:avLst>
          </a:prstGeom>
          <a:noFill/>
          <a:ln w="19050">
            <a:solidFill>
              <a:srgbClr val="888888"/>
            </a:solidFill>
            <a:miter lim="800000"/>
            <a:headEnd/>
            <a:tailEnd/>
          </a:ln>
        </p:spPr>
        <p:txBody>
          <a:bodyPr wrap="square">
            <a:noAutofit/>
          </a:bodyPr>
          <a:lstStyle/>
          <a:p>
            <a:pPr defTabSz="685800" fontAlgn="ctr">
              <a:defRPr/>
            </a:pPr>
            <a:endParaRPr lang="en-US" altLang="zh-CN" sz="1600" kern="0" dirty="0">
              <a:solidFill>
                <a:srgbClr val="1D1D1B"/>
              </a:solidFill>
            </a:endParaRPr>
          </a:p>
        </p:txBody>
      </p:sp>
      <p:sp>
        <p:nvSpPr>
          <p:cNvPr id="10" name="圆角矩形 71">
            <a:extLst>
              <a:ext uri="{FF2B5EF4-FFF2-40B4-BE49-F238E27FC236}">
                <a16:creationId xmlns="" xmlns:a14="http://schemas.microsoft.com/office/drawing/2010/main" xmlns:p14="http://schemas.microsoft.com/office/powerpoint/2010/main" xmlns:a16="http://schemas.microsoft.com/office/drawing/2014/main" id="{DD3E4917-90AE-43C7-86E8-10FA0A374CDA}"/>
              </a:ext>
            </a:extLst>
          </p:cNvPr>
          <p:cNvSpPr/>
          <p:nvPr/>
        </p:nvSpPr>
        <p:spPr>
          <a:xfrm>
            <a:off x="738086" y="2738033"/>
            <a:ext cx="2259806" cy="754049"/>
          </a:xfrm>
          <a:prstGeom prst="roundRect">
            <a:avLst/>
          </a:prstGeom>
          <a:solidFill>
            <a:srgbClr val="EC7061"/>
          </a:solidFill>
          <a:ln w="12700" cap="flat" cmpd="sng" algn="ctr">
            <a:noFill/>
            <a:prstDash val="solid"/>
            <a:miter lim="800000"/>
          </a:ln>
          <a:effectLst/>
        </p:spPr>
        <p:txBody>
          <a:bodyPr rtlCol="0" anchor="ctr">
            <a:noAutofit/>
          </a:bodyPr>
          <a:lstStyle/>
          <a:p>
            <a:pPr algn="ctr" defTabSz="685859" fontAlgn="ctr">
              <a:defRPr/>
            </a:pPr>
            <a:endParaRPr lang="en-US" altLang="zh-CN" sz="1100" kern="0" dirty="0">
              <a:solidFill>
                <a:srgbClr val="1D1D1B"/>
              </a:solidFill>
            </a:endParaRPr>
          </a:p>
        </p:txBody>
      </p:sp>
      <p:sp>
        <p:nvSpPr>
          <p:cNvPr id="11" name="椭圆 10">
            <a:extLst>
              <a:ext uri="{FF2B5EF4-FFF2-40B4-BE49-F238E27FC236}">
                <a16:creationId xmlns="" xmlns:a14="http://schemas.microsoft.com/office/drawing/2010/main" xmlns:p14="http://schemas.microsoft.com/office/powerpoint/2010/main" xmlns:a16="http://schemas.microsoft.com/office/drawing/2014/main" id="{9FEAA6AC-D264-4ABF-8EC9-6053C383B2EF}"/>
              </a:ext>
            </a:extLst>
          </p:cNvPr>
          <p:cNvSpPr>
            <a:spLocks noChangeAspect="1"/>
          </p:cNvSpPr>
          <p:nvPr/>
        </p:nvSpPr>
        <p:spPr>
          <a:xfrm>
            <a:off x="1374209" y="1299263"/>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7F7F7F"/>
            </a:solidFill>
            <a:prstDash val="solid"/>
            <a:miter lim="800000"/>
          </a:ln>
          <a:effectLst/>
        </p:spPr>
        <p:txBody>
          <a:bodyPr rtlCol="0" anchor="ctr">
            <a:noAutofit/>
          </a:bodyPr>
          <a:lstStyle/>
          <a:p>
            <a:pPr marL="0" marR="0" lvl="0" indent="0" algn="ctr" defTabSz="914377"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EC7061"/>
              </a:solidFill>
              <a:effectLst/>
              <a:uLnTx/>
              <a:uFillTx/>
            </a:endParaRPr>
          </a:p>
        </p:txBody>
      </p:sp>
      <p:sp>
        <p:nvSpPr>
          <p:cNvPr id="12" name="文本框 11">
            <a:extLst>
              <a:ext uri="{FF2B5EF4-FFF2-40B4-BE49-F238E27FC236}">
                <a16:creationId xmlns="" xmlns:a14="http://schemas.microsoft.com/office/drawing/2010/main" xmlns:p14="http://schemas.microsoft.com/office/powerpoint/2010/main" xmlns:a16="http://schemas.microsoft.com/office/drawing/2014/main" id="{59B9386B-2AB7-4B01-9071-3BB6B7C8574D}"/>
              </a:ext>
            </a:extLst>
          </p:cNvPr>
          <p:cNvSpPr txBox="1"/>
          <p:nvPr/>
        </p:nvSpPr>
        <p:spPr>
          <a:xfrm>
            <a:off x="1225130" y="1388155"/>
            <a:ext cx="1189214" cy="307777"/>
          </a:xfrm>
          <a:prstGeom prst="rect">
            <a:avLst/>
          </a:prstGeom>
          <a:noFill/>
        </p:spPr>
        <p:txBody>
          <a:bodyPr wrap="square" rtlCol="0">
            <a:noAutofit/>
          </a:bodyPr>
          <a:lstStyle/>
          <a:p>
            <a:pPr algn="ctr" defTabSz="685800" fontAlgn="ctr"/>
            <a:r>
              <a:rPr lang="en-US" sz="1100" b="1" dirty="0">
                <a:solidFill>
                  <a:srgbClr val="EC7061"/>
                </a:solidFill>
              </a:rPr>
              <a:t>Collection</a:t>
            </a:r>
            <a:endParaRPr lang="en-US" altLang="zh-CN" sz="1100" b="1" dirty="0">
              <a:solidFill>
                <a:srgbClr val="EC7061"/>
              </a:solidFill>
            </a:endParaRPr>
          </a:p>
        </p:txBody>
      </p:sp>
      <p:sp>
        <p:nvSpPr>
          <p:cNvPr id="13" name="to-do-list_1560">
            <a:extLst>
              <a:ext uri="{FF2B5EF4-FFF2-40B4-BE49-F238E27FC236}">
                <a16:creationId xmlns="" xmlns:a14="http://schemas.microsoft.com/office/drawing/2010/main" xmlns:p14="http://schemas.microsoft.com/office/powerpoint/2010/main" xmlns:a16="http://schemas.microsoft.com/office/drawing/2014/main" id="{0D56BDBF-ED43-40B1-995C-DE00222AB212}"/>
              </a:ext>
            </a:extLst>
          </p:cNvPr>
          <p:cNvSpPr>
            <a:spLocks noChangeAspect="1"/>
          </p:cNvSpPr>
          <p:nvPr/>
        </p:nvSpPr>
        <p:spPr bwMode="auto">
          <a:xfrm>
            <a:off x="1686792" y="1719748"/>
            <a:ext cx="276112" cy="324000"/>
          </a:xfrm>
          <a:custGeom>
            <a:avLst/>
            <a:gdLst>
              <a:gd name="connsiteX0" fmla="*/ 193802 w 467264"/>
              <a:gd name="connsiteY0" fmla="*/ 354845 h 548303"/>
              <a:gd name="connsiteX1" fmla="*/ 372431 w 467264"/>
              <a:gd name="connsiteY1" fmla="*/ 354845 h 548303"/>
              <a:gd name="connsiteX2" fmla="*/ 372431 w 467264"/>
              <a:gd name="connsiteY2" fmla="*/ 397951 h 548303"/>
              <a:gd name="connsiteX3" fmla="*/ 193802 w 467264"/>
              <a:gd name="connsiteY3" fmla="*/ 397951 h 548303"/>
              <a:gd name="connsiteX4" fmla="*/ 101039 w 467264"/>
              <a:gd name="connsiteY4" fmla="*/ 337603 h 548303"/>
              <a:gd name="connsiteX5" fmla="*/ 178629 w 467264"/>
              <a:gd name="connsiteY5" fmla="*/ 337603 h 548303"/>
              <a:gd name="connsiteX6" fmla="*/ 178629 w 467264"/>
              <a:gd name="connsiteY6" fmla="*/ 415193 h 548303"/>
              <a:gd name="connsiteX7" fmla="*/ 101039 w 467264"/>
              <a:gd name="connsiteY7" fmla="*/ 415193 h 548303"/>
              <a:gd name="connsiteX8" fmla="*/ 193802 w 467264"/>
              <a:gd name="connsiteY8" fmla="*/ 251737 h 548303"/>
              <a:gd name="connsiteX9" fmla="*/ 372431 w 467264"/>
              <a:gd name="connsiteY9" fmla="*/ 251737 h 548303"/>
              <a:gd name="connsiteX10" fmla="*/ 372431 w 467264"/>
              <a:gd name="connsiteY10" fmla="*/ 294498 h 548303"/>
              <a:gd name="connsiteX11" fmla="*/ 193802 w 467264"/>
              <a:gd name="connsiteY11" fmla="*/ 294498 h 548303"/>
              <a:gd name="connsiteX12" fmla="*/ 161387 w 467264"/>
              <a:gd name="connsiteY12" fmla="*/ 251660 h 548303"/>
              <a:gd name="connsiteX13" fmla="*/ 133368 w 467264"/>
              <a:gd name="connsiteY13" fmla="*/ 279554 h 548303"/>
              <a:gd name="connsiteX14" fmla="*/ 118281 w 467264"/>
              <a:gd name="connsiteY14" fmla="*/ 264534 h 548303"/>
              <a:gd name="connsiteX15" fmla="*/ 116126 w 467264"/>
              <a:gd name="connsiteY15" fmla="*/ 264534 h 548303"/>
              <a:gd name="connsiteX16" fmla="*/ 109660 w 467264"/>
              <a:gd name="connsiteY16" fmla="*/ 270971 h 548303"/>
              <a:gd name="connsiteX17" fmla="*/ 109660 w 467264"/>
              <a:gd name="connsiteY17" fmla="*/ 273116 h 548303"/>
              <a:gd name="connsiteX18" fmla="*/ 131213 w 467264"/>
              <a:gd name="connsiteY18" fmla="*/ 294573 h 548303"/>
              <a:gd name="connsiteX19" fmla="*/ 135523 w 467264"/>
              <a:gd name="connsiteY19" fmla="*/ 294573 h 548303"/>
              <a:gd name="connsiteX20" fmla="*/ 167852 w 467264"/>
              <a:gd name="connsiteY20" fmla="*/ 260242 h 548303"/>
              <a:gd name="connsiteX21" fmla="*/ 170008 w 467264"/>
              <a:gd name="connsiteY21" fmla="*/ 255951 h 548303"/>
              <a:gd name="connsiteX22" fmla="*/ 163542 w 467264"/>
              <a:gd name="connsiteY22" fmla="*/ 251660 h 548303"/>
              <a:gd name="connsiteX23" fmla="*/ 161387 w 467264"/>
              <a:gd name="connsiteY23" fmla="*/ 251660 h 548303"/>
              <a:gd name="connsiteX24" fmla="*/ 101039 w 467264"/>
              <a:gd name="connsiteY24" fmla="*/ 234494 h 548303"/>
              <a:gd name="connsiteX25" fmla="*/ 178629 w 467264"/>
              <a:gd name="connsiteY25" fmla="*/ 234494 h 548303"/>
              <a:gd name="connsiteX26" fmla="*/ 178629 w 467264"/>
              <a:gd name="connsiteY26" fmla="*/ 311739 h 548303"/>
              <a:gd name="connsiteX27" fmla="*/ 101039 w 467264"/>
              <a:gd name="connsiteY27" fmla="*/ 311739 h 548303"/>
              <a:gd name="connsiteX28" fmla="*/ 193802 w 467264"/>
              <a:gd name="connsiteY28" fmla="*/ 150697 h 548303"/>
              <a:gd name="connsiteX29" fmla="*/ 372431 w 467264"/>
              <a:gd name="connsiteY29" fmla="*/ 150697 h 548303"/>
              <a:gd name="connsiteX30" fmla="*/ 372431 w 467264"/>
              <a:gd name="connsiteY30" fmla="*/ 193458 h 548303"/>
              <a:gd name="connsiteX31" fmla="*/ 193802 w 467264"/>
              <a:gd name="connsiteY31" fmla="*/ 193458 h 548303"/>
              <a:gd name="connsiteX32" fmla="*/ 161387 w 467264"/>
              <a:gd name="connsiteY32" fmla="*/ 150621 h 548303"/>
              <a:gd name="connsiteX33" fmla="*/ 133368 w 467264"/>
              <a:gd name="connsiteY33" fmla="*/ 178515 h 548303"/>
              <a:gd name="connsiteX34" fmla="*/ 118281 w 467264"/>
              <a:gd name="connsiteY34" fmla="*/ 163495 h 548303"/>
              <a:gd name="connsiteX35" fmla="*/ 116126 w 467264"/>
              <a:gd name="connsiteY35" fmla="*/ 163495 h 548303"/>
              <a:gd name="connsiteX36" fmla="*/ 109660 w 467264"/>
              <a:gd name="connsiteY36" fmla="*/ 169932 h 548303"/>
              <a:gd name="connsiteX37" fmla="*/ 109660 w 467264"/>
              <a:gd name="connsiteY37" fmla="*/ 172078 h 548303"/>
              <a:gd name="connsiteX38" fmla="*/ 131213 w 467264"/>
              <a:gd name="connsiteY38" fmla="*/ 193534 h 548303"/>
              <a:gd name="connsiteX39" fmla="*/ 135523 w 467264"/>
              <a:gd name="connsiteY39" fmla="*/ 193534 h 548303"/>
              <a:gd name="connsiteX40" fmla="*/ 167852 w 467264"/>
              <a:gd name="connsiteY40" fmla="*/ 159203 h 548303"/>
              <a:gd name="connsiteX41" fmla="*/ 170008 w 467264"/>
              <a:gd name="connsiteY41" fmla="*/ 157058 h 548303"/>
              <a:gd name="connsiteX42" fmla="*/ 163542 w 467264"/>
              <a:gd name="connsiteY42" fmla="*/ 150621 h 548303"/>
              <a:gd name="connsiteX43" fmla="*/ 161387 w 467264"/>
              <a:gd name="connsiteY43" fmla="*/ 150621 h 548303"/>
              <a:gd name="connsiteX44" fmla="*/ 101039 w 467264"/>
              <a:gd name="connsiteY44" fmla="*/ 133455 h 548303"/>
              <a:gd name="connsiteX45" fmla="*/ 178629 w 467264"/>
              <a:gd name="connsiteY45" fmla="*/ 133455 h 548303"/>
              <a:gd name="connsiteX46" fmla="*/ 178629 w 467264"/>
              <a:gd name="connsiteY46" fmla="*/ 210700 h 548303"/>
              <a:gd name="connsiteX47" fmla="*/ 101039 w 467264"/>
              <a:gd name="connsiteY47" fmla="*/ 210700 h 548303"/>
              <a:gd name="connsiteX48" fmla="*/ 40912 w 467264"/>
              <a:gd name="connsiteY48" fmla="*/ 43004 h 548303"/>
              <a:gd name="connsiteX49" fmla="*/ 40912 w 467264"/>
              <a:gd name="connsiteY49" fmla="*/ 505299 h 548303"/>
              <a:gd name="connsiteX50" fmla="*/ 426352 w 467264"/>
              <a:gd name="connsiteY50" fmla="*/ 505299 h 548303"/>
              <a:gd name="connsiteX51" fmla="*/ 426352 w 467264"/>
              <a:gd name="connsiteY51" fmla="*/ 43004 h 548303"/>
              <a:gd name="connsiteX52" fmla="*/ 19379 w 467264"/>
              <a:gd name="connsiteY52" fmla="*/ 0 h 548303"/>
              <a:gd name="connsiteX53" fmla="*/ 445731 w 467264"/>
              <a:gd name="connsiteY53" fmla="*/ 0 h 548303"/>
              <a:gd name="connsiteX54" fmla="*/ 467264 w 467264"/>
              <a:gd name="connsiteY54" fmla="*/ 21502 h 548303"/>
              <a:gd name="connsiteX55" fmla="*/ 467264 w 467264"/>
              <a:gd name="connsiteY55" fmla="*/ 526801 h 548303"/>
              <a:gd name="connsiteX56" fmla="*/ 445731 w 467264"/>
              <a:gd name="connsiteY56" fmla="*/ 548303 h 548303"/>
              <a:gd name="connsiteX57" fmla="*/ 19379 w 467264"/>
              <a:gd name="connsiteY57" fmla="*/ 548303 h 548303"/>
              <a:gd name="connsiteX58" fmla="*/ 0 w 467264"/>
              <a:gd name="connsiteY58" fmla="*/ 526801 h 548303"/>
              <a:gd name="connsiteX59" fmla="*/ 0 w 467264"/>
              <a:gd name="connsiteY59" fmla="*/ 21502 h 548303"/>
              <a:gd name="connsiteX60" fmla="*/ 19379 w 467264"/>
              <a:gd name="connsiteY60" fmla="*/ 0 h 5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7264" h="548303">
                <a:moveTo>
                  <a:pt x="193802" y="354845"/>
                </a:moveTo>
                <a:lnTo>
                  <a:pt x="372431" y="354845"/>
                </a:lnTo>
                <a:lnTo>
                  <a:pt x="372431" y="397951"/>
                </a:lnTo>
                <a:lnTo>
                  <a:pt x="193802" y="397951"/>
                </a:lnTo>
                <a:close/>
                <a:moveTo>
                  <a:pt x="101039" y="337603"/>
                </a:moveTo>
                <a:lnTo>
                  <a:pt x="178629" y="337603"/>
                </a:lnTo>
                <a:lnTo>
                  <a:pt x="178629" y="415193"/>
                </a:lnTo>
                <a:lnTo>
                  <a:pt x="101039" y="415193"/>
                </a:lnTo>
                <a:close/>
                <a:moveTo>
                  <a:pt x="193802" y="251737"/>
                </a:moveTo>
                <a:lnTo>
                  <a:pt x="372431" y="251737"/>
                </a:lnTo>
                <a:lnTo>
                  <a:pt x="372431" y="294498"/>
                </a:lnTo>
                <a:lnTo>
                  <a:pt x="193802" y="294498"/>
                </a:lnTo>
                <a:close/>
                <a:moveTo>
                  <a:pt x="161387" y="251660"/>
                </a:moveTo>
                <a:lnTo>
                  <a:pt x="133368" y="279554"/>
                </a:lnTo>
                <a:lnTo>
                  <a:pt x="118281" y="264534"/>
                </a:lnTo>
                <a:cubicBezTo>
                  <a:pt x="118281" y="264534"/>
                  <a:pt x="116126" y="264534"/>
                  <a:pt x="116126" y="264534"/>
                </a:cubicBezTo>
                <a:lnTo>
                  <a:pt x="109660" y="270971"/>
                </a:lnTo>
                <a:cubicBezTo>
                  <a:pt x="109660" y="270971"/>
                  <a:pt x="109660" y="273116"/>
                  <a:pt x="109660" y="273116"/>
                </a:cubicBezTo>
                <a:lnTo>
                  <a:pt x="131213" y="294573"/>
                </a:lnTo>
                <a:cubicBezTo>
                  <a:pt x="131213" y="294573"/>
                  <a:pt x="133368" y="294573"/>
                  <a:pt x="135523" y="294573"/>
                </a:cubicBezTo>
                <a:lnTo>
                  <a:pt x="167852" y="260242"/>
                </a:lnTo>
                <a:cubicBezTo>
                  <a:pt x="170008" y="260242"/>
                  <a:pt x="170008" y="258097"/>
                  <a:pt x="170008" y="255951"/>
                </a:cubicBezTo>
                <a:lnTo>
                  <a:pt x="163542" y="251660"/>
                </a:lnTo>
                <a:cubicBezTo>
                  <a:pt x="163542" y="251660"/>
                  <a:pt x="161387" y="251660"/>
                  <a:pt x="161387" y="251660"/>
                </a:cubicBezTo>
                <a:close/>
                <a:moveTo>
                  <a:pt x="101039" y="234494"/>
                </a:moveTo>
                <a:lnTo>
                  <a:pt x="178629" y="234494"/>
                </a:lnTo>
                <a:lnTo>
                  <a:pt x="178629" y="311739"/>
                </a:lnTo>
                <a:lnTo>
                  <a:pt x="101039" y="311739"/>
                </a:lnTo>
                <a:close/>
                <a:moveTo>
                  <a:pt x="193802" y="150697"/>
                </a:moveTo>
                <a:lnTo>
                  <a:pt x="372431" y="150697"/>
                </a:lnTo>
                <a:lnTo>
                  <a:pt x="372431" y="193458"/>
                </a:lnTo>
                <a:lnTo>
                  <a:pt x="193802" y="193458"/>
                </a:lnTo>
                <a:close/>
                <a:moveTo>
                  <a:pt x="161387" y="150621"/>
                </a:moveTo>
                <a:lnTo>
                  <a:pt x="133368" y="178515"/>
                </a:lnTo>
                <a:lnTo>
                  <a:pt x="118281" y="163495"/>
                </a:lnTo>
                <a:cubicBezTo>
                  <a:pt x="118281" y="163495"/>
                  <a:pt x="116126" y="163495"/>
                  <a:pt x="116126" y="163495"/>
                </a:cubicBezTo>
                <a:lnTo>
                  <a:pt x="109660" y="169932"/>
                </a:lnTo>
                <a:cubicBezTo>
                  <a:pt x="109660" y="169932"/>
                  <a:pt x="109660" y="172078"/>
                  <a:pt x="109660" y="172078"/>
                </a:cubicBezTo>
                <a:lnTo>
                  <a:pt x="131213" y="193534"/>
                </a:lnTo>
                <a:cubicBezTo>
                  <a:pt x="131213" y="195680"/>
                  <a:pt x="133368" y="195680"/>
                  <a:pt x="135523" y="193534"/>
                </a:cubicBezTo>
                <a:lnTo>
                  <a:pt x="167852" y="159203"/>
                </a:lnTo>
                <a:cubicBezTo>
                  <a:pt x="170008" y="159203"/>
                  <a:pt x="170008" y="157058"/>
                  <a:pt x="170008" y="157058"/>
                </a:cubicBezTo>
                <a:lnTo>
                  <a:pt x="163542" y="150621"/>
                </a:lnTo>
                <a:cubicBezTo>
                  <a:pt x="163542" y="150621"/>
                  <a:pt x="161387" y="150621"/>
                  <a:pt x="161387" y="150621"/>
                </a:cubicBezTo>
                <a:close/>
                <a:moveTo>
                  <a:pt x="101039" y="133455"/>
                </a:moveTo>
                <a:lnTo>
                  <a:pt x="178629" y="133455"/>
                </a:lnTo>
                <a:lnTo>
                  <a:pt x="178629" y="210700"/>
                </a:lnTo>
                <a:lnTo>
                  <a:pt x="101039" y="210700"/>
                </a:lnTo>
                <a:close/>
                <a:moveTo>
                  <a:pt x="40912" y="43004"/>
                </a:moveTo>
                <a:lnTo>
                  <a:pt x="40912" y="505299"/>
                </a:lnTo>
                <a:lnTo>
                  <a:pt x="426352" y="505299"/>
                </a:lnTo>
                <a:lnTo>
                  <a:pt x="426352" y="43004"/>
                </a:lnTo>
                <a:close/>
                <a:moveTo>
                  <a:pt x="19379" y="0"/>
                </a:moveTo>
                <a:lnTo>
                  <a:pt x="445731" y="0"/>
                </a:lnTo>
                <a:cubicBezTo>
                  <a:pt x="458651" y="0"/>
                  <a:pt x="467264" y="8601"/>
                  <a:pt x="467264" y="21502"/>
                </a:cubicBezTo>
                <a:lnTo>
                  <a:pt x="467264" y="526801"/>
                </a:lnTo>
                <a:cubicBezTo>
                  <a:pt x="467264" y="539702"/>
                  <a:pt x="458651" y="548303"/>
                  <a:pt x="445731" y="548303"/>
                </a:cubicBezTo>
                <a:lnTo>
                  <a:pt x="19379" y="548303"/>
                </a:lnTo>
                <a:cubicBezTo>
                  <a:pt x="8613" y="548303"/>
                  <a:pt x="0" y="539702"/>
                  <a:pt x="0" y="526801"/>
                </a:cubicBezTo>
                <a:lnTo>
                  <a:pt x="0" y="21502"/>
                </a:lnTo>
                <a:cubicBezTo>
                  <a:pt x="0" y="8601"/>
                  <a:pt x="8613" y="0"/>
                  <a:pt x="19379" y="0"/>
                </a:cubicBezTo>
                <a:close/>
              </a:path>
            </a:pathLst>
          </a:custGeom>
          <a:solidFill>
            <a:srgbClr val="C00000"/>
          </a:solidFill>
          <a:ln>
            <a:solidFill>
              <a:srgbClr val="EC7061"/>
            </a:solidFill>
          </a:ln>
        </p:spPr>
        <p:txBody>
          <a:bodyPr>
            <a:noAutofit/>
          </a:bodyPr>
          <a:lstStyle/>
          <a:p>
            <a:pPr fontAlgn="ctr"/>
            <a:endParaRPr lang="en-US" altLang="zh-CN" dirty="0"/>
          </a:p>
        </p:txBody>
      </p:sp>
      <p:sp>
        <p:nvSpPr>
          <p:cNvPr id="14" name="椭圆 13">
            <a:extLst>
              <a:ext uri="{FF2B5EF4-FFF2-40B4-BE49-F238E27FC236}">
                <a16:creationId xmlns="" xmlns:a14="http://schemas.microsoft.com/office/drawing/2010/main" xmlns:p14="http://schemas.microsoft.com/office/powerpoint/2010/main" xmlns:a16="http://schemas.microsoft.com/office/drawing/2014/main" id="{333DBE46-B48E-40B5-BDD3-8242B33BFF37}"/>
              </a:ext>
            </a:extLst>
          </p:cNvPr>
          <p:cNvSpPr>
            <a:spLocks noChangeAspect="1"/>
          </p:cNvSpPr>
          <p:nvPr/>
        </p:nvSpPr>
        <p:spPr>
          <a:xfrm>
            <a:off x="5651615" y="1290526"/>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7F7F7F"/>
            </a:solidFill>
            <a:prstDash val="solid"/>
            <a:miter lim="800000"/>
          </a:ln>
          <a:effectLst/>
        </p:spPr>
        <p:txBody>
          <a:bodyPr rtlCol="0" anchor="ctr">
            <a:noAutofit/>
          </a:bodyPr>
          <a:lstStyle/>
          <a:p>
            <a:pPr marL="0" marR="0" lvl="0" indent="0" algn="ctr" defTabSz="914377"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EC7061"/>
              </a:solidFill>
              <a:effectLst/>
              <a:uLnTx/>
              <a:uFillTx/>
            </a:endParaRPr>
          </a:p>
        </p:txBody>
      </p:sp>
      <p:sp>
        <p:nvSpPr>
          <p:cNvPr id="15" name="boxed-line-stocks-graphic_38835">
            <a:extLst>
              <a:ext uri="{FF2B5EF4-FFF2-40B4-BE49-F238E27FC236}">
                <a16:creationId xmlns="" xmlns:a14="http://schemas.microsoft.com/office/drawing/2010/main" xmlns:p14="http://schemas.microsoft.com/office/powerpoint/2010/main" xmlns:a16="http://schemas.microsoft.com/office/drawing/2014/main" id="{48BB1B6B-30BB-4C0A-9400-8D904C8A6127}"/>
              </a:ext>
            </a:extLst>
          </p:cNvPr>
          <p:cNvSpPr>
            <a:spLocks noChangeAspect="1"/>
          </p:cNvSpPr>
          <p:nvPr/>
        </p:nvSpPr>
        <p:spPr bwMode="auto">
          <a:xfrm>
            <a:off x="5920691" y="1714493"/>
            <a:ext cx="362983" cy="308940"/>
          </a:xfrm>
          <a:custGeom>
            <a:avLst/>
            <a:gdLst>
              <a:gd name="T0" fmla="*/ 1408 w 1450"/>
              <a:gd name="T1" fmla="*/ 213 h 1236"/>
              <a:gd name="T2" fmla="*/ 1244 w 1450"/>
              <a:gd name="T3" fmla="*/ 420 h 1236"/>
              <a:gd name="T4" fmla="*/ 1273 w 1450"/>
              <a:gd name="T5" fmla="*/ 420 h 1236"/>
              <a:gd name="T6" fmla="*/ 1390 w 1450"/>
              <a:gd name="T7" fmla="*/ 613 h 1236"/>
              <a:gd name="T8" fmla="*/ 1244 w 1450"/>
              <a:gd name="T9" fmla="*/ 766 h 1236"/>
              <a:gd name="T10" fmla="*/ 1244 w 1450"/>
              <a:gd name="T11" fmla="*/ 838 h 1236"/>
              <a:gd name="T12" fmla="*/ 1037 w 1450"/>
              <a:gd name="T13" fmla="*/ 420 h 1236"/>
              <a:gd name="T14" fmla="*/ 844 w 1450"/>
              <a:gd name="T15" fmla="*/ 213 h 1236"/>
              <a:gd name="T16" fmla="*/ 844 w 1450"/>
              <a:gd name="T17" fmla="*/ 434 h 1236"/>
              <a:gd name="T18" fmla="*/ 844 w 1450"/>
              <a:gd name="T19" fmla="*/ 613 h 1236"/>
              <a:gd name="T20" fmla="*/ 1044 w 1450"/>
              <a:gd name="T21" fmla="*/ 820 h 1236"/>
              <a:gd name="T22" fmla="*/ 845 w 1450"/>
              <a:gd name="T23" fmla="*/ 768 h 1236"/>
              <a:gd name="T24" fmla="*/ 844 w 1450"/>
              <a:gd name="T25" fmla="*/ 820 h 1236"/>
              <a:gd name="T26" fmla="*/ 637 w 1450"/>
              <a:gd name="T27" fmla="*/ 40 h 1236"/>
              <a:gd name="T28" fmla="*/ 575 w 1450"/>
              <a:gd name="T29" fmla="*/ 313 h 1236"/>
              <a:gd name="T30" fmla="*/ 452 w 1450"/>
              <a:gd name="T31" fmla="*/ 676 h 1236"/>
              <a:gd name="T32" fmla="*/ 637 w 1450"/>
              <a:gd name="T33" fmla="*/ 613 h 1236"/>
              <a:gd name="T34" fmla="*/ 244 w 1450"/>
              <a:gd name="T35" fmla="*/ 613 h 1236"/>
              <a:gd name="T36" fmla="*/ 437 w 1450"/>
              <a:gd name="T37" fmla="*/ 413 h 1236"/>
              <a:gd name="T38" fmla="*/ 244 w 1450"/>
              <a:gd name="T39" fmla="*/ 620 h 1236"/>
              <a:gd name="T40" fmla="*/ 479 w 1450"/>
              <a:gd name="T41" fmla="*/ 676 h 1236"/>
              <a:gd name="T42" fmla="*/ 444 w 1450"/>
              <a:gd name="T43" fmla="*/ 413 h 1236"/>
              <a:gd name="T44" fmla="*/ 506 w 1450"/>
              <a:gd name="T45" fmla="*/ 355 h 1236"/>
              <a:gd name="T46" fmla="*/ 446 w 1450"/>
              <a:gd name="T47" fmla="*/ 347 h 1236"/>
              <a:gd name="T48" fmla="*/ 437 w 1450"/>
              <a:gd name="T49" fmla="*/ 352 h 1236"/>
              <a:gd name="T50" fmla="*/ 244 w 1450"/>
              <a:gd name="T51" fmla="*/ 420 h 1236"/>
              <a:gd name="T52" fmla="*/ 237 w 1450"/>
              <a:gd name="T53" fmla="*/ 1196 h 1236"/>
              <a:gd name="T54" fmla="*/ 237 w 1450"/>
              <a:gd name="T55" fmla="*/ 890 h 1236"/>
              <a:gd name="T56" fmla="*/ 237 w 1450"/>
              <a:gd name="T57" fmla="*/ 794 h 1236"/>
              <a:gd name="T58" fmla="*/ 40 w 1450"/>
              <a:gd name="T59" fmla="*/ 997 h 1236"/>
              <a:gd name="T60" fmla="*/ 151 w 1450"/>
              <a:gd name="T61" fmla="*/ 547 h 1236"/>
              <a:gd name="T62" fmla="*/ 237 w 1450"/>
              <a:gd name="T63" fmla="*/ 491 h 1236"/>
              <a:gd name="T64" fmla="*/ 42 w 1450"/>
              <a:gd name="T65" fmla="*/ 420 h 1236"/>
              <a:gd name="T66" fmla="*/ 42 w 1450"/>
              <a:gd name="T67" fmla="*/ 620 h 1236"/>
              <a:gd name="T68" fmla="*/ 244 w 1450"/>
              <a:gd name="T69" fmla="*/ 1020 h 1236"/>
              <a:gd name="T70" fmla="*/ 282 w 1450"/>
              <a:gd name="T71" fmla="*/ 820 h 1236"/>
              <a:gd name="T72" fmla="*/ 444 w 1450"/>
              <a:gd name="T73" fmla="*/ 1196 h 1236"/>
              <a:gd name="T74" fmla="*/ 637 w 1450"/>
              <a:gd name="T75" fmla="*/ 1013 h 1236"/>
              <a:gd name="T76" fmla="*/ 444 w 1450"/>
              <a:gd name="T77" fmla="*/ 813 h 1236"/>
              <a:gd name="T78" fmla="*/ 644 w 1450"/>
              <a:gd name="T79" fmla="*/ 1196 h 1236"/>
              <a:gd name="T80" fmla="*/ 776 w 1450"/>
              <a:gd name="T81" fmla="*/ 836 h 1236"/>
              <a:gd name="T82" fmla="*/ 837 w 1450"/>
              <a:gd name="T83" fmla="*/ 813 h 1236"/>
              <a:gd name="T84" fmla="*/ 837 w 1450"/>
              <a:gd name="T85" fmla="*/ 619 h 1236"/>
              <a:gd name="T86" fmla="*/ 830 w 1450"/>
              <a:gd name="T87" fmla="*/ 542 h 1236"/>
              <a:gd name="T88" fmla="*/ 830 w 1450"/>
              <a:gd name="T89" fmla="*/ 516 h 1236"/>
              <a:gd name="T90" fmla="*/ 737 w 1450"/>
              <a:gd name="T91" fmla="*/ 413 h 1236"/>
              <a:gd name="T92" fmla="*/ 644 w 1450"/>
              <a:gd name="T93" fmla="*/ 40 h 1236"/>
              <a:gd name="T94" fmla="*/ 844 w 1450"/>
              <a:gd name="T95" fmla="*/ 1013 h 1236"/>
              <a:gd name="T96" fmla="*/ 1044 w 1450"/>
              <a:gd name="T97" fmla="*/ 1196 h 1236"/>
              <a:gd name="T98" fmla="*/ 1155 w 1450"/>
              <a:gd name="T99" fmla="*/ 820 h 1236"/>
              <a:gd name="T100" fmla="*/ 1237 w 1450"/>
              <a:gd name="T101" fmla="*/ 842 h 1236"/>
              <a:gd name="T102" fmla="*/ 1237 w 1450"/>
              <a:gd name="T103" fmla="*/ 735 h 1236"/>
              <a:gd name="T104" fmla="*/ 1237 w 1450"/>
              <a:gd name="T105" fmla="*/ 735 h 1236"/>
              <a:gd name="T106" fmla="*/ 1237 w 1450"/>
              <a:gd name="T107" fmla="*/ 613 h 1236"/>
              <a:gd name="T108" fmla="*/ 1174 w 1450"/>
              <a:gd name="T109" fmla="*/ 413 h 1236"/>
              <a:gd name="T110" fmla="*/ 1044 w 1450"/>
              <a:gd name="T111" fmla="*/ 220 h 1236"/>
              <a:gd name="T112" fmla="*/ 1244 w 1450"/>
              <a:gd name="T113" fmla="*/ 1196 h 1236"/>
              <a:gd name="T114" fmla="*/ 1408 w 1450"/>
              <a:gd name="T115" fmla="*/ 813 h 1236"/>
              <a:gd name="T116" fmla="*/ 1410 w 1450"/>
              <a:gd name="T117" fmla="*/ 610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1236">
                <a:moveTo>
                  <a:pt x="0" y="0"/>
                </a:moveTo>
                <a:lnTo>
                  <a:pt x="0" y="1236"/>
                </a:lnTo>
                <a:lnTo>
                  <a:pt x="1450" y="1236"/>
                </a:lnTo>
                <a:lnTo>
                  <a:pt x="1450" y="0"/>
                </a:lnTo>
                <a:lnTo>
                  <a:pt x="0" y="0"/>
                </a:lnTo>
                <a:close/>
                <a:moveTo>
                  <a:pt x="1244" y="220"/>
                </a:moveTo>
                <a:lnTo>
                  <a:pt x="1408" y="220"/>
                </a:lnTo>
                <a:lnTo>
                  <a:pt x="1408" y="213"/>
                </a:lnTo>
                <a:lnTo>
                  <a:pt x="1244" y="213"/>
                </a:lnTo>
                <a:lnTo>
                  <a:pt x="1244" y="40"/>
                </a:lnTo>
                <a:lnTo>
                  <a:pt x="1410" y="40"/>
                </a:lnTo>
                <a:lnTo>
                  <a:pt x="1410" y="220"/>
                </a:lnTo>
                <a:lnTo>
                  <a:pt x="1260" y="395"/>
                </a:lnTo>
                <a:cubicBezTo>
                  <a:pt x="1255" y="389"/>
                  <a:pt x="1250" y="385"/>
                  <a:pt x="1244" y="381"/>
                </a:cubicBezTo>
                <a:lnTo>
                  <a:pt x="1244" y="220"/>
                </a:lnTo>
                <a:close/>
                <a:moveTo>
                  <a:pt x="1244" y="420"/>
                </a:moveTo>
                <a:lnTo>
                  <a:pt x="1244" y="420"/>
                </a:lnTo>
                <a:cubicBezTo>
                  <a:pt x="1247" y="425"/>
                  <a:pt x="1249" y="432"/>
                  <a:pt x="1249" y="439"/>
                </a:cubicBezTo>
                <a:cubicBezTo>
                  <a:pt x="1249" y="447"/>
                  <a:pt x="1247" y="454"/>
                  <a:pt x="1244" y="460"/>
                </a:cubicBezTo>
                <a:lnTo>
                  <a:pt x="1244" y="420"/>
                </a:lnTo>
                <a:lnTo>
                  <a:pt x="1244" y="420"/>
                </a:lnTo>
                <a:close/>
                <a:moveTo>
                  <a:pt x="1244" y="497"/>
                </a:moveTo>
                <a:cubicBezTo>
                  <a:pt x="1263" y="485"/>
                  <a:pt x="1276" y="464"/>
                  <a:pt x="1276" y="439"/>
                </a:cubicBezTo>
                <a:cubicBezTo>
                  <a:pt x="1276" y="432"/>
                  <a:pt x="1275" y="426"/>
                  <a:pt x="1273" y="420"/>
                </a:cubicBezTo>
                <a:lnTo>
                  <a:pt x="1408" y="420"/>
                </a:lnTo>
                <a:lnTo>
                  <a:pt x="1408" y="413"/>
                </a:lnTo>
                <a:lnTo>
                  <a:pt x="1271" y="413"/>
                </a:lnTo>
                <a:cubicBezTo>
                  <a:pt x="1269" y="408"/>
                  <a:pt x="1266" y="404"/>
                  <a:pt x="1263" y="400"/>
                </a:cubicBezTo>
                <a:lnTo>
                  <a:pt x="1269" y="405"/>
                </a:lnTo>
                <a:lnTo>
                  <a:pt x="1410" y="240"/>
                </a:lnTo>
                <a:lnTo>
                  <a:pt x="1410" y="590"/>
                </a:lnTo>
                <a:lnTo>
                  <a:pt x="1390" y="613"/>
                </a:lnTo>
                <a:lnTo>
                  <a:pt x="1244" y="613"/>
                </a:lnTo>
                <a:lnTo>
                  <a:pt x="1244" y="497"/>
                </a:lnTo>
                <a:close/>
                <a:moveTo>
                  <a:pt x="1244" y="620"/>
                </a:moveTo>
                <a:lnTo>
                  <a:pt x="1384" y="620"/>
                </a:lnTo>
                <a:lnTo>
                  <a:pt x="1270" y="753"/>
                </a:lnTo>
                <a:cubicBezTo>
                  <a:pt x="1262" y="746"/>
                  <a:pt x="1253" y="740"/>
                  <a:pt x="1244" y="737"/>
                </a:cubicBezTo>
                <a:lnTo>
                  <a:pt x="1244" y="620"/>
                </a:lnTo>
                <a:close/>
                <a:moveTo>
                  <a:pt x="1244" y="766"/>
                </a:moveTo>
                <a:cubicBezTo>
                  <a:pt x="1256" y="774"/>
                  <a:pt x="1264" y="787"/>
                  <a:pt x="1264" y="802"/>
                </a:cubicBezTo>
                <a:cubicBezTo>
                  <a:pt x="1264" y="806"/>
                  <a:pt x="1263" y="809"/>
                  <a:pt x="1263" y="813"/>
                </a:cubicBezTo>
                <a:lnTo>
                  <a:pt x="1244" y="813"/>
                </a:lnTo>
                <a:lnTo>
                  <a:pt x="1244" y="766"/>
                </a:lnTo>
                <a:lnTo>
                  <a:pt x="1244" y="766"/>
                </a:lnTo>
                <a:close/>
                <a:moveTo>
                  <a:pt x="1244" y="820"/>
                </a:moveTo>
                <a:lnTo>
                  <a:pt x="1260" y="820"/>
                </a:lnTo>
                <a:cubicBezTo>
                  <a:pt x="1257" y="827"/>
                  <a:pt x="1251" y="834"/>
                  <a:pt x="1244" y="838"/>
                </a:cubicBezTo>
                <a:lnTo>
                  <a:pt x="1244" y="820"/>
                </a:lnTo>
                <a:close/>
                <a:moveTo>
                  <a:pt x="1138" y="439"/>
                </a:moveTo>
                <a:lnTo>
                  <a:pt x="1044" y="455"/>
                </a:lnTo>
                <a:lnTo>
                  <a:pt x="1044" y="420"/>
                </a:lnTo>
                <a:lnTo>
                  <a:pt x="1141" y="420"/>
                </a:lnTo>
                <a:cubicBezTo>
                  <a:pt x="1139" y="426"/>
                  <a:pt x="1138" y="432"/>
                  <a:pt x="1138" y="439"/>
                </a:cubicBezTo>
                <a:close/>
                <a:moveTo>
                  <a:pt x="872" y="420"/>
                </a:moveTo>
                <a:lnTo>
                  <a:pt x="1037" y="420"/>
                </a:lnTo>
                <a:lnTo>
                  <a:pt x="1037" y="456"/>
                </a:lnTo>
                <a:lnTo>
                  <a:pt x="898" y="480"/>
                </a:lnTo>
                <a:cubicBezTo>
                  <a:pt x="898" y="478"/>
                  <a:pt x="899" y="476"/>
                  <a:pt x="899" y="473"/>
                </a:cubicBezTo>
                <a:cubicBezTo>
                  <a:pt x="899" y="451"/>
                  <a:pt x="888" y="432"/>
                  <a:pt x="872" y="420"/>
                </a:cubicBezTo>
                <a:close/>
                <a:moveTo>
                  <a:pt x="844" y="40"/>
                </a:moveTo>
                <a:lnTo>
                  <a:pt x="1037" y="40"/>
                </a:lnTo>
                <a:lnTo>
                  <a:pt x="1037" y="213"/>
                </a:lnTo>
                <a:lnTo>
                  <a:pt x="844" y="213"/>
                </a:lnTo>
                <a:lnTo>
                  <a:pt x="844" y="40"/>
                </a:lnTo>
                <a:close/>
                <a:moveTo>
                  <a:pt x="844" y="220"/>
                </a:moveTo>
                <a:lnTo>
                  <a:pt x="1037" y="220"/>
                </a:lnTo>
                <a:lnTo>
                  <a:pt x="1037" y="413"/>
                </a:lnTo>
                <a:lnTo>
                  <a:pt x="862" y="413"/>
                </a:lnTo>
                <a:cubicBezTo>
                  <a:pt x="856" y="410"/>
                  <a:pt x="850" y="407"/>
                  <a:pt x="844" y="406"/>
                </a:cubicBezTo>
                <a:lnTo>
                  <a:pt x="844" y="220"/>
                </a:lnTo>
                <a:close/>
                <a:moveTo>
                  <a:pt x="844" y="434"/>
                </a:moveTo>
                <a:cubicBezTo>
                  <a:pt x="860" y="440"/>
                  <a:pt x="872" y="455"/>
                  <a:pt x="872" y="473"/>
                </a:cubicBezTo>
                <a:cubicBezTo>
                  <a:pt x="872" y="492"/>
                  <a:pt x="860" y="507"/>
                  <a:pt x="844" y="513"/>
                </a:cubicBezTo>
                <a:lnTo>
                  <a:pt x="844" y="434"/>
                </a:lnTo>
                <a:close/>
                <a:moveTo>
                  <a:pt x="844" y="541"/>
                </a:moveTo>
                <a:cubicBezTo>
                  <a:pt x="868" y="536"/>
                  <a:pt x="888" y="518"/>
                  <a:pt x="895" y="494"/>
                </a:cubicBezTo>
                <a:lnTo>
                  <a:pt x="1037" y="470"/>
                </a:lnTo>
                <a:lnTo>
                  <a:pt x="1037" y="613"/>
                </a:lnTo>
                <a:lnTo>
                  <a:pt x="844" y="613"/>
                </a:lnTo>
                <a:lnTo>
                  <a:pt x="844" y="541"/>
                </a:lnTo>
                <a:close/>
                <a:moveTo>
                  <a:pt x="911" y="820"/>
                </a:moveTo>
                <a:lnTo>
                  <a:pt x="1037" y="820"/>
                </a:lnTo>
                <a:lnTo>
                  <a:pt x="1037" y="821"/>
                </a:lnTo>
                <a:lnTo>
                  <a:pt x="913" y="842"/>
                </a:lnTo>
                <a:cubicBezTo>
                  <a:pt x="913" y="840"/>
                  <a:pt x="913" y="838"/>
                  <a:pt x="913" y="836"/>
                </a:cubicBezTo>
                <a:cubicBezTo>
                  <a:pt x="913" y="831"/>
                  <a:pt x="913" y="825"/>
                  <a:pt x="911" y="820"/>
                </a:cubicBezTo>
                <a:close/>
                <a:moveTo>
                  <a:pt x="1044" y="820"/>
                </a:moveTo>
                <a:lnTo>
                  <a:pt x="1046" y="820"/>
                </a:lnTo>
                <a:lnTo>
                  <a:pt x="1044" y="820"/>
                </a:lnTo>
                <a:lnTo>
                  <a:pt x="1044" y="820"/>
                </a:lnTo>
                <a:close/>
                <a:moveTo>
                  <a:pt x="844" y="620"/>
                </a:moveTo>
                <a:lnTo>
                  <a:pt x="1037" y="620"/>
                </a:lnTo>
                <a:lnTo>
                  <a:pt x="1037" y="813"/>
                </a:lnTo>
                <a:lnTo>
                  <a:pt x="909" y="813"/>
                </a:lnTo>
                <a:cubicBezTo>
                  <a:pt x="899" y="787"/>
                  <a:pt x="874" y="768"/>
                  <a:pt x="845" y="768"/>
                </a:cubicBezTo>
                <a:cubicBezTo>
                  <a:pt x="844" y="768"/>
                  <a:pt x="844" y="768"/>
                  <a:pt x="844" y="768"/>
                </a:cubicBezTo>
                <a:lnTo>
                  <a:pt x="844" y="620"/>
                </a:lnTo>
                <a:close/>
                <a:moveTo>
                  <a:pt x="844" y="794"/>
                </a:moveTo>
                <a:cubicBezTo>
                  <a:pt x="844" y="794"/>
                  <a:pt x="844" y="794"/>
                  <a:pt x="845" y="794"/>
                </a:cubicBezTo>
                <a:cubicBezTo>
                  <a:pt x="859" y="794"/>
                  <a:pt x="872" y="802"/>
                  <a:pt x="880" y="813"/>
                </a:cubicBezTo>
                <a:lnTo>
                  <a:pt x="844" y="813"/>
                </a:lnTo>
                <a:lnTo>
                  <a:pt x="844" y="794"/>
                </a:lnTo>
                <a:close/>
                <a:moveTo>
                  <a:pt x="844" y="820"/>
                </a:moveTo>
                <a:lnTo>
                  <a:pt x="883" y="820"/>
                </a:lnTo>
                <a:cubicBezTo>
                  <a:pt x="885" y="825"/>
                  <a:pt x="887" y="830"/>
                  <a:pt x="887" y="836"/>
                </a:cubicBezTo>
                <a:cubicBezTo>
                  <a:pt x="887" y="860"/>
                  <a:pt x="868" y="879"/>
                  <a:pt x="845" y="879"/>
                </a:cubicBezTo>
                <a:cubicBezTo>
                  <a:pt x="844" y="879"/>
                  <a:pt x="844" y="879"/>
                  <a:pt x="844" y="879"/>
                </a:cubicBezTo>
                <a:lnTo>
                  <a:pt x="844" y="820"/>
                </a:lnTo>
                <a:lnTo>
                  <a:pt x="844" y="820"/>
                </a:lnTo>
                <a:close/>
                <a:moveTo>
                  <a:pt x="444" y="40"/>
                </a:moveTo>
                <a:lnTo>
                  <a:pt x="637" y="40"/>
                </a:lnTo>
                <a:lnTo>
                  <a:pt x="637" y="213"/>
                </a:lnTo>
                <a:lnTo>
                  <a:pt x="444" y="213"/>
                </a:lnTo>
                <a:lnTo>
                  <a:pt x="444" y="40"/>
                </a:lnTo>
                <a:close/>
                <a:moveTo>
                  <a:pt x="444" y="220"/>
                </a:moveTo>
                <a:lnTo>
                  <a:pt x="637" y="220"/>
                </a:lnTo>
                <a:lnTo>
                  <a:pt x="637" y="368"/>
                </a:lnTo>
                <a:lnTo>
                  <a:pt x="570" y="338"/>
                </a:lnTo>
                <a:cubicBezTo>
                  <a:pt x="573" y="330"/>
                  <a:pt x="575" y="321"/>
                  <a:pt x="575" y="313"/>
                </a:cubicBezTo>
                <a:cubicBezTo>
                  <a:pt x="575" y="275"/>
                  <a:pt x="544" y="244"/>
                  <a:pt x="506" y="244"/>
                </a:cubicBezTo>
                <a:cubicBezTo>
                  <a:pt x="478" y="244"/>
                  <a:pt x="454" y="260"/>
                  <a:pt x="444" y="284"/>
                </a:cubicBezTo>
                <a:lnTo>
                  <a:pt x="444" y="220"/>
                </a:lnTo>
                <a:close/>
                <a:moveTo>
                  <a:pt x="644" y="385"/>
                </a:moveTo>
                <a:lnTo>
                  <a:pt x="704" y="413"/>
                </a:lnTo>
                <a:lnTo>
                  <a:pt x="644" y="413"/>
                </a:lnTo>
                <a:lnTo>
                  <a:pt x="644" y="385"/>
                </a:lnTo>
                <a:close/>
                <a:moveTo>
                  <a:pt x="452" y="676"/>
                </a:moveTo>
                <a:cubicBezTo>
                  <a:pt x="452" y="687"/>
                  <a:pt x="455" y="698"/>
                  <a:pt x="460" y="707"/>
                </a:cubicBezTo>
                <a:lnTo>
                  <a:pt x="444" y="716"/>
                </a:lnTo>
                <a:lnTo>
                  <a:pt x="444" y="620"/>
                </a:lnTo>
                <a:lnTo>
                  <a:pt x="481" y="620"/>
                </a:lnTo>
                <a:cubicBezTo>
                  <a:pt x="464" y="632"/>
                  <a:pt x="452" y="652"/>
                  <a:pt x="452" y="676"/>
                </a:cubicBezTo>
                <a:close/>
                <a:moveTo>
                  <a:pt x="444" y="420"/>
                </a:moveTo>
                <a:lnTo>
                  <a:pt x="637" y="420"/>
                </a:lnTo>
                <a:lnTo>
                  <a:pt x="637" y="613"/>
                </a:lnTo>
                <a:lnTo>
                  <a:pt x="549" y="613"/>
                </a:lnTo>
                <a:cubicBezTo>
                  <a:pt x="540" y="609"/>
                  <a:pt x="531" y="607"/>
                  <a:pt x="521" y="607"/>
                </a:cubicBezTo>
                <a:cubicBezTo>
                  <a:pt x="511" y="607"/>
                  <a:pt x="501" y="609"/>
                  <a:pt x="493" y="613"/>
                </a:cubicBezTo>
                <a:lnTo>
                  <a:pt x="444" y="613"/>
                </a:lnTo>
                <a:lnTo>
                  <a:pt x="444" y="420"/>
                </a:lnTo>
                <a:close/>
                <a:moveTo>
                  <a:pt x="437" y="420"/>
                </a:moveTo>
                <a:lnTo>
                  <a:pt x="437" y="613"/>
                </a:lnTo>
                <a:lnTo>
                  <a:pt x="244" y="613"/>
                </a:lnTo>
                <a:lnTo>
                  <a:pt x="244" y="544"/>
                </a:lnTo>
                <a:cubicBezTo>
                  <a:pt x="256" y="531"/>
                  <a:pt x="264" y="514"/>
                  <a:pt x="264" y="495"/>
                </a:cubicBezTo>
                <a:cubicBezTo>
                  <a:pt x="264" y="484"/>
                  <a:pt x="261" y="474"/>
                  <a:pt x="257" y="465"/>
                </a:cubicBezTo>
                <a:lnTo>
                  <a:pt x="341" y="420"/>
                </a:lnTo>
                <a:lnTo>
                  <a:pt x="437" y="420"/>
                </a:lnTo>
                <a:close/>
                <a:moveTo>
                  <a:pt x="353" y="413"/>
                </a:moveTo>
                <a:lnTo>
                  <a:pt x="437" y="367"/>
                </a:lnTo>
                <a:lnTo>
                  <a:pt x="437" y="413"/>
                </a:lnTo>
                <a:lnTo>
                  <a:pt x="353" y="413"/>
                </a:lnTo>
                <a:close/>
                <a:moveTo>
                  <a:pt x="244" y="833"/>
                </a:moveTo>
                <a:cubicBezTo>
                  <a:pt x="249" y="840"/>
                  <a:pt x="252" y="848"/>
                  <a:pt x="252" y="858"/>
                </a:cubicBezTo>
                <a:cubicBezTo>
                  <a:pt x="252" y="867"/>
                  <a:pt x="249" y="876"/>
                  <a:pt x="244" y="883"/>
                </a:cubicBezTo>
                <a:lnTo>
                  <a:pt x="244" y="833"/>
                </a:lnTo>
                <a:close/>
                <a:moveTo>
                  <a:pt x="262" y="813"/>
                </a:moveTo>
                <a:cubicBezTo>
                  <a:pt x="257" y="807"/>
                  <a:pt x="250" y="802"/>
                  <a:pt x="244" y="798"/>
                </a:cubicBezTo>
                <a:lnTo>
                  <a:pt x="244" y="620"/>
                </a:lnTo>
                <a:lnTo>
                  <a:pt x="437" y="620"/>
                </a:lnTo>
                <a:lnTo>
                  <a:pt x="437" y="720"/>
                </a:lnTo>
                <a:lnTo>
                  <a:pt x="267" y="813"/>
                </a:lnTo>
                <a:lnTo>
                  <a:pt x="262" y="813"/>
                </a:lnTo>
                <a:close/>
                <a:moveTo>
                  <a:pt x="521" y="633"/>
                </a:moveTo>
                <a:cubicBezTo>
                  <a:pt x="544" y="633"/>
                  <a:pt x="563" y="652"/>
                  <a:pt x="563" y="676"/>
                </a:cubicBezTo>
                <a:cubicBezTo>
                  <a:pt x="563" y="699"/>
                  <a:pt x="544" y="718"/>
                  <a:pt x="521" y="718"/>
                </a:cubicBezTo>
                <a:cubicBezTo>
                  <a:pt x="498" y="718"/>
                  <a:pt x="479" y="699"/>
                  <a:pt x="479" y="676"/>
                </a:cubicBezTo>
                <a:cubicBezTo>
                  <a:pt x="479" y="652"/>
                  <a:pt x="498" y="633"/>
                  <a:pt x="521" y="633"/>
                </a:cubicBezTo>
                <a:close/>
                <a:moveTo>
                  <a:pt x="560" y="620"/>
                </a:moveTo>
                <a:lnTo>
                  <a:pt x="637" y="620"/>
                </a:lnTo>
                <a:lnTo>
                  <a:pt x="637" y="727"/>
                </a:lnTo>
                <a:lnTo>
                  <a:pt x="584" y="703"/>
                </a:lnTo>
                <a:cubicBezTo>
                  <a:pt x="588" y="695"/>
                  <a:pt x="590" y="686"/>
                  <a:pt x="590" y="676"/>
                </a:cubicBezTo>
                <a:cubicBezTo>
                  <a:pt x="590" y="652"/>
                  <a:pt x="578" y="632"/>
                  <a:pt x="560" y="620"/>
                </a:cubicBezTo>
                <a:close/>
                <a:moveTo>
                  <a:pt x="444" y="413"/>
                </a:moveTo>
                <a:lnTo>
                  <a:pt x="444" y="364"/>
                </a:lnTo>
                <a:lnTo>
                  <a:pt x="454" y="358"/>
                </a:lnTo>
                <a:cubicBezTo>
                  <a:pt x="467" y="372"/>
                  <a:pt x="485" y="382"/>
                  <a:pt x="506" y="382"/>
                </a:cubicBezTo>
                <a:cubicBezTo>
                  <a:pt x="530" y="382"/>
                  <a:pt x="552" y="369"/>
                  <a:pt x="564" y="350"/>
                </a:cubicBezTo>
                <a:lnTo>
                  <a:pt x="637" y="382"/>
                </a:lnTo>
                <a:lnTo>
                  <a:pt x="637" y="413"/>
                </a:lnTo>
                <a:lnTo>
                  <a:pt x="444" y="413"/>
                </a:lnTo>
                <a:close/>
                <a:moveTo>
                  <a:pt x="506" y="355"/>
                </a:moveTo>
                <a:cubicBezTo>
                  <a:pt x="483" y="355"/>
                  <a:pt x="464" y="336"/>
                  <a:pt x="464" y="313"/>
                </a:cubicBezTo>
                <a:cubicBezTo>
                  <a:pt x="464" y="289"/>
                  <a:pt x="483" y="270"/>
                  <a:pt x="506" y="270"/>
                </a:cubicBezTo>
                <a:cubicBezTo>
                  <a:pt x="529" y="270"/>
                  <a:pt x="548" y="289"/>
                  <a:pt x="548" y="313"/>
                </a:cubicBezTo>
                <a:cubicBezTo>
                  <a:pt x="548" y="336"/>
                  <a:pt x="529" y="355"/>
                  <a:pt x="506" y="355"/>
                </a:cubicBezTo>
                <a:close/>
                <a:moveTo>
                  <a:pt x="446" y="347"/>
                </a:moveTo>
                <a:lnTo>
                  <a:pt x="444" y="348"/>
                </a:lnTo>
                <a:lnTo>
                  <a:pt x="444" y="341"/>
                </a:lnTo>
                <a:cubicBezTo>
                  <a:pt x="444" y="343"/>
                  <a:pt x="445" y="345"/>
                  <a:pt x="446" y="347"/>
                </a:cubicBezTo>
                <a:close/>
                <a:moveTo>
                  <a:pt x="244" y="40"/>
                </a:moveTo>
                <a:lnTo>
                  <a:pt x="437" y="40"/>
                </a:lnTo>
                <a:lnTo>
                  <a:pt x="437" y="213"/>
                </a:lnTo>
                <a:lnTo>
                  <a:pt x="244" y="213"/>
                </a:lnTo>
                <a:lnTo>
                  <a:pt x="244" y="40"/>
                </a:lnTo>
                <a:close/>
                <a:moveTo>
                  <a:pt x="244" y="220"/>
                </a:moveTo>
                <a:lnTo>
                  <a:pt x="437" y="220"/>
                </a:lnTo>
                <a:lnTo>
                  <a:pt x="437" y="352"/>
                </a:lnTo>
                <a:lnTo>
                  <a:pt x="325" y="413"/>
                </a:lnTo>
                <a:lnTo>
                  <a:pt x="244" y="413"/>
                </a:lnTo>
                <a:lnTo>
                  <a:pt x="244" y="220"/>
                </a:lnTo>
                <a:close/>
                <a:moveTo>
                  <a:pt x="244" y="420"/>
                </a:moveTo>
                <a:lnTo>
                  <a:pt x="313" y="420"/>
                </a:lnTo>
                <a:lnTo>
                  <a:pt x="250" y="454"/>
                </a:lnTo>
                <a:cubicBezTo>
                  <a:pt x="248" y="451"/>
                  <a:pt x="246" y="448"/>
                  <a:pt x="244" y="446"/>
                </a:cubicBezTo>
                <a:lnTo>
                  <a:pt x="244" y="420"/>
                </a:lnTo>
                <a:lnTo>
                  <a:pt x="244" y="420"/>
                </a:lnTo>
                <a:close/>
                <a:moveTo>
                  <a:pt x="237" y="1196"/>
                </a:moveTo>
                <a:lnTo>
                  <a:pt x="40" y="1196"/>
                </a:lnTo>
                <a:lnTo>
                  <a:pt x="40" y="1015"/>
                </a:lnTo>
                <a:lnTo>
                  <a:pt x="42" y="1013"/>
                </a:lnTo>
                <a:lnTo>
                  <a:pt x="42" y="1020"/>
                </a:lnTo>
                <a:lnTo>
                  <a:pt x="237" y="1020"/>
                </a:lnTo>
                <a:lnTo>
                  <a:pt x="237" y="1196"/>
                </a:lnTo>
                <a:lnTo>
                  <a:pt x="237" y="1196"/>
                </a:lnTo>
                <a:close/>
                <a:moveTo>
                  <a:pt x="237" y="1013"/>
                </a:moveTo>
                <a:lnTo>
                  <a:pt x="42" y="1013"/>
                </a:lnTo>
                <a:lnTo>
                  <a:pt x="163" y="908"/>
                </a:lnTo>
                <a:cubicBezTo>
                  <a:pt x="175" y="919"/>
                  <a:pt x="192" y="927"/>
                  <a:pt x="210" y="927"/>
                </a:cubicBezTo>
                <a:cubicBezTo>
                  <a:pt x="219" y="927"/>
                  <a:pt x="229" y="925"/>
                  <a:pt x="237" y="921"/>
                </a:cubicBezTo>
                <a:lnTo>
                  <a:pt x="237" y="1013"/>
                </a:lnTo>
                <a:close/>
                <a:moveTo>
                  <a:pt x="237" y="890"/>
                </a:moveTo>
                <a:cubicBezTo>
                  <a:pt x="230" y="896"/>
                  <a:pt x="220" y="900"/>
                  <a:pt x="210" y="900"/>
                </a:cubicBezTo>
                <a:cubicBezTo>
                  <a:pt x="187" y="900"/>
                  <a:pt x="168" y="881"/>
                  <a:pt x="168" y="858"/>
                </a:cubicBezTo>
                <a:cubicBezTo>
                  <a:pt x="168" y="841"/>
                  <a:pt x="178" y="826"/>
                  <a:pt x="192" y="820"/>
                </a:cubicBezTo>
                <a:lnTo>
                  <a:pt x="227" y="820"/>
                </a:lnTo>
                <a:cubicBezTo>
                  <a:pt x="231" y="821"/>
                  <a:pt x="234" y="823"/>
                  <a:pt x="237" y="826"/>
                </a:cubicBezTo>
                <a:lnTo>
                  <a:pt x="237" y="890"/>
                </a:lnTo>
                <a:lnTo>
                  <a:pt x="237" y="890"/>
                </a:lnTo>
                <a:close/>
                <a:moveTo>
                  <a:pt x="237" y="794"/>
                </a:moveTo>
                <a:cubicBezTo>
                  <a:pt x="229" y="791"/>
                  <a:pt x="219" y="789"/>
                  <a:pt x="210" y="789"/>
                </a:cubicBezTo>
                <a:cubicBezTo>
                  <a:pt x="189" y="789"/>
                  <a:pt x="171" y="798"/>
                  <a:pt x="158" y="813"/>
                </a:cubicBezTo>
                <a:lnTo>
                  <a:pt x="42" y="813"/>
                </a:lnTo>
                <a:lnTo>
                  <a:pt x="42" y="820"/>
                </a:lnTo>
                <a:lnTo>
                  <a:pt x="153" y="820"/>
                </a:lnTo>
                <a:cubicBezTo>
                  <a:pt x="145" y="830"/>
                  <a:pt x="141" y="844"/>
                  <a:pt x="141" y="858"/>
                </a:cubicBezTo>
                <a:cubicBezTo>
                  <a:pt x="141" y="873"/>
                  <a:pt x="146" y="886"/>
                  <a:pt x="154" y="898"/>
                </a:cubicBezTo>
                <a:lnTo>
                  <a:pt x="40" y="997"/>
                </a:lnTo>
                <a:lnTo>
                  <a:pt x="40" y="644"/>
                </a:lnTo>
                <a:lnTo>
                  <a:pt x="68" y="620"/>
                </a:lnTo>
                <a:lnTo>
                  <a:pt x="237" y="620"/>
                </a:lnTo>
                <a:lnTo>
                  <a:pt x="237" y="794"/>
                </a:lnTo>
                <a:lnTo>
                  <a:pt x="237" y="794"/>
                </a:lnTo>
                <a:close/>
                <a:moveTo>
                  <a:pt x="237" y="613"/>
                </a:moveTo>
                <a:lnTo>
                  <a:pt x="76" y="613"/>
                </a:lnTo>
                <a:lnTo>
                  <a:pt x="151" y="547"/>
                </a:lnTo>
                <a:cubicBezTo>
                  <a:pt x="163" y="557"/>
                  <a:pt x="178" y="564"/>
                  <a:pt x="195" y="564"/>
                </a:cubicBezTo>
                <a:cubicBezTo>
                  <a:pt x="211" y="564"/>
                  <a:pt x="225" y="558"/>
                  <a:pt x="237" y="549"/>
                </a:cubicBezTo>
                <a:lnTo>
                  <a:pt x="237" y="613"/>
                </a:lnTo>
                <a:close/>
                <a:moveTo>
                  <a:pt x="237" y="499"/>
                </a:moveTo>
                <a:cubicBezTo>
                  <a:pt x="235" y="520"/>
                  <a:pt x="217" y="537"/>
                  <a:pt x="195" y="537"/>
                </a:cubicBezTo>
                <a:cubicBezTo>
                  <a:pt x="172" y="537"/>
                  <a:pt x="153" y="518"/>
                  <a:pt x="153" y="495"/>
                </a:cubicBezTo>
                <a:cubicBezTo>
                  <a:pt x="153" y="471"/>
                  <a:pt x="172" y="453"/>
                  <a:pt x="195" y="453"/>
                </a:cubicBezTo>
                <a:cubicBezTo>
                  <a:pt x="217" y="453"/>
                  <a:pt x="235" y="469"/>
                  <a:pt x="237" y="491"/>
                </a:cubicBezTo>
                <a:lnTo>
                  <a:pt x="237" y="499"/>
                </a:lnTo>
                <a:close/>
                <a:moveTo>
                  <a:pt x="237" y="213"/>
                </a:moveTo>
                <a:lnTo>
                  <a:pt x="42" y="213"/>
                </a:lnTo>
                <a:lnTo>
                  <a:pt x="42" y="220"/>
                </a:lnTo>
                <a:lnTo>
                  <a:pt x="237" y="220"/>
                </a:lnTo>
                <a:lnTo>
                  <a:pt x="237" y="413"/>
                </a:lnTo>
                <a:lnTo>
                  <a:pt x="42" y="413"/>
                </a:lnTo>
                <a:lnTo>
                  <a:pt x="42" y="420"/>
                </a:lnTo>
                <a:lnTo>
                  <a:pt x="237" y="420"/>
                </a:lnTo>
                <a:lnTo>
                  <a:pt x="237" y="440"/>
                </a:lnTo>
                <a:cubicBezTo>
                  <a:pt x="225" y="431"/>
                  <a:pt x="211" y="426"/>
                  <a:pt x="195" y="426"/>
                </a:cubicBezTo>
                <a:cubicBezTo>
                  <a:pt x="157" y="426"/>
                  <a:pt x="126" y="457"/>
                  <a:pt x="126" y="495"/>
                </a:cubicBezTo>
                <a:cubicBezTo>
                  <a:pt x="126" y="511"/>
                  <a:pt x="132" y="526"/>
                  <a:pt x="141" y="538"/>
                </a:cubicBezTo>
                <a:lnTo>
                  <a:pt x="55" y="613"/>
                </a:lnTo>
                <a:lnTo>
                  <a:pt x="42" y="613"/>
                </a:lnTo>
                <a:lnTo>
                  <a:pt x="42" y="620"/>
                </a:lnTo>
                <a:lnTo>
                  <a:pt x="48" y="620"/>
                </a:lnTo>
                <a:lnTo>
                  <a:pt x="40" y="626"/>
                </a:lnTo>
                <a:lnTo>
                  <a:pt x="40" y="40"/>
                </a:lnTo>
                <a:lnTo>
                  <a:pt x="237" y="40"/>
                </a:lnTo>
                <a:lnTo>
                  <a:pt x="237" y="213"/>
                </a:lnTo>
                <a:close/>
                <a:moveTo>
                  <a:pt x="437" y="1196"/>
                </a:moveTo>
                <a:lnTo>
                  <a:pt x="244" y="1196"/>
                </a:lnTo>
                <a:lnTo>
                  <a:pt x="244" y="1020"/>
                </a:lnTo>
                <a:lnTo>
                  <a:pt x="437" y="1020"/>
                </a:lnTo>
                <a:lnTo>
                  <a:pt x="437" y="1196"/>
                </a:lnTo>
                <a:close/>
                <a:moveTo>
                  <a:pt x="437" y="1013"/>
                </a:moveTo>
                <a:lnTo>
                  <a:pt x="244" y="1013"/>
                </a:lnTo>
                <a:lnTo>
                  <a:pt x="244" y="918"/>
                </a:lnTo>
                <a:cubicBezTo>
                  <a:pt x="264" y="906"/>
                  <a:pt x="279" y="884"/>
                  <a:pt x="279" y="858"/>
                </a:cubicBezTo>
                <a:cubicBezTo>
                  <a:pt x="279" y="846"/>
                  <a:pt x="276" y="835"/>
                  <a:pt x="271" y="826"/>
                </a:cubicBezTo>
                <a:lnTo>
                  <a:pt x="282" y="820"/>
                </a:lnTo>
                <a:lnTo>
                  <a:pt x="437" y="820"/>
                </a:lnTo>
                <a:lnTo>
                  <a:pt x="437" y="1013"/>
                </a:lnTo>
                <a:close/>
                <a:moveTo>
                  <a:pt x="295" y="813"/>
                </a:moveTo>
                <a:lnTo>
                  <a:pt x="437" y="735"/>
                </a:lnTo>
                <a:lnTo>
                  <a:pt x="437" y="813"/>
                </a:lnTo>
                <a:lnTo>
                  <a:pt x="295" y="813"/>
                </a:lnTo>
                <a:close/>
                <a:moveTo>
                  <a:pt x="637" y="1196"/>
                </a:moveTo>
                <a:lnTo>
                  <a:pt x="444" y="1196"/>
                </a:lnTo>
                <a:lnTo>
                  <a:pt x="444" y="1020"/>
                </a:lnTo>
                <a:lnTo>
                  <a:pt x="637" y="1020"/>
                </a:lnTo>
                <a:lnTo>
                  <a:pt x="637" y="1196"/>
                </a:lnTo>
                <a:close/>
                <a:moveTo>
                  <a:pt x="637" y="1013"/>
                </a:moveTo>
                <a:lnTo>
                  <a:pt x="444" y="1013"/>
                </a:lnTo>
                <a:lnTo>
                  <a:pt x="444" y="820"/>
                </a:lnTo>
                <a:lnTo>
                  <a:pt x="637" y="820"/>
                </a:lnTo>
                <a:lnTo>
                  <a:pt x="637" y="1013"/>
                </a:lnTo>
                <a:close/>
                <a:moveTo>
                  <a:pt x="444" y="813"/>
                </a:moveTo>
                <a:lnTo>
                  <a:pt x="444" y="732"/>
                </a:lnTo>
                <a:lnTo>
                  <a:pt x="467" y="719"/>
                </a:lnTo>
                <a:cubicBezTo>
                  <a:pt x="480" y="734"/>
                  <a:pt x="499" y="745"/>
                  <a:pt x="521" y="745"/>
                </a:cubicBezTo>
                <a:cubicBezTo>
                  <a:pt x="544" y="745"/>
                  <a:pt x="565" y="733"/>
                  <a:pt x="577" y="715"/>
                </a:cubicBezTo>
                <a:lnTo>
                  <a:pt x="637" y="742"/>
                </a:lnTo>
                <a:lnTo>
                  <a:pt x="637" y="813"/>
                </a:lnTo>
                <a:lnTo>
                  <a:pt x="444" y="813"/>
                </a:lnTo>
                <a:lnTo>
                  <a:pt x="444" y="813"/>
                </a:lnTo>
                <a:close/>
                <a:moveTo>
                  <a:pt x="644" y="745"/>
                </a:moveTo>
                <a:lnTo>
                  <a:pt x="782" y="808"/>
                </a:lnTo>
                <a:cubicBezTo>
                  <a:pt x="782" y="809"/>
                  <a:pt x="781" y="811"/>
                  <a:pt x="780" y="813"/>
                </a:cubicBezTo>
                <a:lnTo>
                  <a:pt x="644" y="813"/>
                </a:lnTo>
                <a:lnTo>
                  <a:pt x="644" y="745"/>
                </a:lnTo>
                <a:close/>
                <a:moveTo>
                  <a:pt x="837" y="1196"/>
                </a:moveTo>
                <a:lnTo>
                  <a:pt x="644" y="1196"/>
                </a:lnTo>
                <a:lnTo>
                  <a:pt x="644" y="1020"/>
                </a:lnTo>
                <a:lnTo>
                  <a:pt x="837" y="1020"/>
                </a:lnTo>
                <a:lnTo>
                  <a:pt x="837" y="1196"/>
                </a:lnTo>
                <a:close/>
                <a:moveTo>
                  <a:pt x="837" y="1013"/>
                </a:moveTo>
                <a:lnTo>
                  <a:pt x="644" y="1013"/>
                </a:lnTo>
                <a:lnTo>
                  <a:pt x="644" y="820"/>
                </a:lnTo>
                <a:lnTo>
                  <a:pt x="778" y="820"/>
                </a:lnTo>
                <a:cubicBezTo>
                  <a:pt x="777" y="825"/>
                  <a:pt x="776" y="831"/>
                  <a:pt x="776" y="836"/>
                </a:cubicBezTo>
                <a:cubicBezTo>
                  <a:pt x="776" y="872"/>
                  <a:pt x="803" y="901"/>
                  <a:pt x="837" y="905"/>
                </a:cubicBezTo>
                <a:lnTo>
                  <a:pt x="837" y="1013"/>
                </a:lnTo>
                <a:close/>
                <a:moveTo>
                  <a:pt x="837" y="878"/>
                </a:moveTo>
                <a:cubicBezTo>
                  <a:pt x="817" y="874"/>
                  <a:pt x="802" y="857"/>
                  <a:pt x="802" y="837"/>
                </a:cubicBezTo>
                <a:cubicBezTo>
                  <a:pt x="802" y="830"/>
                  <a:pt x="804" y="825"/>
                  <a:pt x="806" y="820"/>
                </a:cubicBezTo>
                <a:lnTo>
                  <a:pt x="837" y="820"/>
                </a:lnTo>
                <a:lnTo>
                  <a:pt x="837" y="878"/>
                </a:lnTo>
                <a:close/>
                <a:moveTo>
                  <a:pt x="837" y="813"/>
                </a:moveTo>
                <a:lnTo>
                  <a:pt x="810" y="813"/>
                </a:lnTo>
                <a:cubicBezTo>
                  <a:pt x="816" y="804"/>
                  <a:pt x="826" y="797"/>
                  <a:pt x="837" y="795"/>
                </a:cubicBezTo>
                <a:lnTo>
                  <a:pt x="837" y="813"/>
                </a:lnTo>
                <a:close/>
                <a:moveTo>
                  <a:pt x="837" y="768"/>
                </a:moveTo>
                <a:cubicBezTo>
                  <a:pt x="817" y="771"/>
                  <a:pt x="800" y="781"/>
                  <a:pt x="789" y="796"/>
                </a:cubicBezTo>
                <a:lnTo>
                  <a:pt x="644" y="730"/>
                </a:lnTo>
                <a:lnTo>
                  <a:pt x="644" y="619"/>
                </a:lnTo>
                <a:lnTo>
                  <a:pt x="837" y="619"/>
                </a:lnTo>
                <a:lnTo>
                  <a:pt x="837" y="768"/>
                </a:lnTo>
                <a:close/>
                <a:moveTo>
                  <a:pt x="837" y="613"/>
                </a:moveTo>
                <a:lnTo>
                  <a:pt x="644" y="613"/>
                </a:lnTo>
                <a:lnTo>
                  <a:pt x="644" y="420"/>
                </a:lnTo>
                <a:lnTo>
                  <a:pt x="719" y="420"/>
                </a:lnTo>
                <a:lnTo>
                  <a:pt x="769" y="442"/>
                </a:lnTo>
                <a:cubicBezTo>
                  <a:pt x="764" y="451"/>
                  <a:pt x="761" y="462"/>
                  <a:pt x="761" y="473"/>
                </a:cubicBezTo>
                <a:cubicBezTo>
                  <a:pt x="761" y="511"/>
                  <a:pt x="792" y="542"/>
                  <a:pt x="830" y="542"/>
                </a:cubicBezTo>
                <a:cubicBezTo>
                  <a:pt x="832" y="542"/>
                  <a:pt x="834" y="542"/>
                  <a:pt x="837" y="542"/>
                </a:cubicBezTo>
                <a:lnTo>
                  <a:pt x="837" y="613"/>
                </a:lnTo>
                <a:close/>
                <a:moveTo>
                  <a:pt x="776" y="431"/>
                </a:moveTo>
                <a:lnTo>
                  <a:pt x="751" y="420"/>
                </a:lnTo>
                <a:lnTo>
                  <a:pt x="787" y="420"/>
                </a:lnTo>
                <a:cubicBezTo>
                  <a:pt x="783" y="423"/>
                  <a:pt x="779" y="427"/>
                  <a:pt x="776" y="431"/>
                </a:cubicBezTo>
                <a:close/>
                <a:moveTo>
                  <a:pt x="837" y="515"/>
                </a:moveTo>
                <a:cubicBezTo>
                  <a:pt x="835" y="515"/>
                  <a:pt x="832" y="516"/>
                  <a:pt x="830" y="516"/>
                </a:cubicBezTo>
                <a:cubicBezTo>
                  <a:pt x="806" y="516"/>
                  <a:pt x="787" y="497"/>
                  <a:pt x="787" y="473"/>
                </a:cubicBezTo>
                <a:cubicBezTo>
                  <a:pt x="787" y="450"/>
                  <a:pt x="806" y="431"/>
                  <a:pt x="830" y="431"/>
                </a:cubicBezTo>
                <a:cubicBezTo>
                  <a:pt x="832" y="431"/>
                  <a:pt x="835" y="432"/>
                  <a:pt x="837" y="432"/>
                </a:cubicBezTo>
                <a:lnTo>
                  <a:pt x="837" y="515"/>
                </a:lnTo>
                <a:close/>
                <a:moveTo>
                  <a:pt x="837" y="405"/>
                </a:moveTo>
                <a:cubicBezTo>
                  <a:pt x="834" y="405"/>
                  <a:pt x="832" y="405"/>
                  <a:pt x="830" y="405"/>
                </a:cubicBezTo>
                <a:cubicBezTo>
                  <a:pt x="818" y="405"/>
                  <a:pt x="807" y="408"/>
                  <a:pt x="798" y="413"/>
                </a:cubicBezTo>
                <a:lnTo>
                  <a:pt x="737" y="413"/>
                </a:lnTo>
                <a:lnTo>
                  <a:pt x="644" y="371"/>
                </a:lnTo>
                <a:lnTo>
                  <a:pt x="644" y="220"/>
                </a:lnTo>
                <a:lnTo>
                  <a:pt x="837" y="220"/>
                </a:lnTo>
                <a:lnTo>
                  <a:pt x="837" y="405"/>
                </a:lnTo>
                <a:lnTo>
                  <a:pt x="837" y="405"/>
                </a:lnTo>
                <a:close/>
                <a:moveTo>
                  <a:pt x="837" y="213"/>
                </a:moveTo>
                <a:lnTo>
                  <a:pt x="644" y="213"/>
                </a:lnTo>
                <a:lnTo>
                  <a:pt x="644" y="40"/>
                </a:lnTo>
                <a:lnTo>
                  <a:pt x="837" y="40"/>
                </a:lnTo>
                <a:lnTo>
                  <a:pt x="837" y="213"/>
                </a:lnTo>
                <a:close/>
                <a:moveTo>
                  <a:pt x="1037" y="1196"/>
                </a:moveTo>
                <a:lnTo>
                  <a:pt x="844" y="1196"/>
                </a:lnTo>
                <a:lnTo>
                  <a:pt x="844" y="1020"/>
                </a:lnTo>
                <a:lnTo>
                  <a:pt x="1037" y="1020"/>
                </a:lnTo>
                <a:lnTo>
                  <a:pt x="1037" y="1196"/>
                </a:lnTo>
                <a:close/>
                <a:moveTo>
                  <a:pt x="844" y="1013"/>
                </a:moveTo>
                <a:lnTo>
                  <a:pt x="844" y="905"/>
                </a:lnTo>
                <a:cubicBezTo>
                  <a:pt x="844" y="905"/>
                  <a:pt x="844" y="905"/>
                  <a:pt x="845" y="905"/>
                </a:cubicBezTo>
                <a:cubicBezTo>
                  <a:pt x="876" y="905"/>
                  <a:pt x="902" y="885"/>
                  <a:pt x="910" y="856"/>
                </a:cubicBezTo>
                <a:lnTo>
                  <a:pt x="1037" y="835"/>
                </a:lnTo>
                <a:lnTo>
                  <a:pt x="1037" y="1013"/>
                </a:lnTo>
                <a:lnTo>
                  <a:pt x="844" y="1013"/>
                </a:lnTo>
                <a:close/>
                <a:moveTo>
                  <a:pt x="1237" y="1196"/>
                </a:moveTo>
                <a:lnTo>
                  <a:pt x="1044" y="1196"/>
                </a:lnTo>
                <a:lnTo>
                  <a:pt x="1044" y="1020"/>
                </a:lnTo>
                <a:lnTo>
                  <a:pt x="1237" y="1020"/>
                </a:lnTo>
                <a:lnTo>
                  <a:pt x="1237" y="1196"/>
                </a:lnTo>
                <a:close/>
                <a:moveTo>
                  <a:pt x="1237" y="1013"/>
                </a:moveTo>
                <a:lnTo>
                  <a:pt x="1044" y="1013"/>
                </a:lnTo>
                <a:lnTo>
                  <a:pt x="1044" y="833"/>
                </a:lnTo>
                <a:lnTo>
                  <a:pt x="1125" y="820"/>
                </a:lnTo>
                <a:lnTo>
                  <a:pt x="1155" y="820"/>
                </a:lnTo>
                <a:cubicBezTo>
                  <a:pt x="1163" y="849"/>
                  <a:pt x="1190" y="871"/>
                  <a:pt x="1222" y="871"/>
                </a:cubicBezTo>
                <a:cubicBezTo>
                  <a:pt x="1227" y="871"/>
                  <a:pt x="1232" y="870"/>
                  <a:pt x="1237" y="869"/>
                </a:cubicBezTo>
                <a:lnTo>
                  <a:pt x="1237" y="1013"/>
                </a:lnTo>
                <a:close/>
                <a:moveTo>
                  <a:pt x="1237" y="842"/>
                </a:moveTo>
                <a:cubicBezTo>
                  <a:pt x="1232" y="843"/>
                  <a:pt x="1227" y="844"/>
                  <a:pt x="1222" y="844"/>
                </a:cubicBezTo>
                <a:cubicBezTo>
                  <a:pt x="1205" y="844"/>
                  <a:pt x="1190" y="834"/>
                  <a:pt x="1183" y="820"/>
                </a:cubicBezTo>
                <a:lnTo>
                  <a:pt x="1237" y="820"/>
                </a:lnTo>
                <a:lnTo>
                  <a:pt x="1237" y="842"/>
                </a:lnTo>
                <a:lnTo>
                  <a:pt x="1237" y="842"/>
                </a:lnTo>
                <a:close/>
                <a:moveTo>
                  <a:pt x="1237" y="813"/>
                </a:moveTo>
                <a:lnTo>
                  <a:pt x="1181" y="813"/>
                </a:lnTo>
                <a:cubicBezTo>
                  <a:pt x="1180" y="809"/>
                  <a:pt x="1180" y="806"/>
                  <a:pt x="1180" y="802"/>
                </a:cubicBezTo>
                <a:cubicBezTo>
                  <a:pt x="1180" y="779"/>
                  <a:pt x="1199" y="760"/>
                  <a:pt x="1222" y="760"/>
                </a:cubicBezTo>
                <a:cubicBezTo>
                  <a:pt x="1227" y="760"/>
                  <a:pt x="1232" y="761"/>
                  <a:pt x="1237" y="763"/>
                </a:cubicBezTo>
                <a:lnTo>
                  <a:pt x="1237" y="813"/>
                </a:lnTo>
                <a:close/>
                <a:moveTo>
                  <a:pt x="1237" y="735"/>
                </a:moveTo>
                <a:cubicBezTo>
                  <a:pt x="1232" y="734"/>
                  <a:pt x="1227" y="733"/>
                  <a:pt x="1222" y="733"/>
                </a:cubicBezTo>
                <a:cubicBezTo>
                  <a:pt x="1184" y="733"/>
                  <a:pt x="1154" y="764"/>
                  <a:pt x="1153" y="801"/>
                </a:cubicBezTo>
                <a:lnTo>
                  <a:pt x="1085" y="813"/>
                </a:lnTo>
                <a:lnTo>
                  <a:pt x="1044" y="813"/>
                </a:lnTo>
                <a:lnTo>
                  <a:pt x="1044" y="620"/>
                </a:lnTo>
                <a:lnTo>
                  <a:pt x="1237" y="620"/>
                </a:lnTo>
                <a:lnTo>
                  <a:pt x="1237" y="735"/>
                </a:lnTo>
                <a:lnTo>
                  <a:pt x="1237" y="735"/>
                </a:lnTo>
                <a:close/>
                <a:moveTo>
                  <a:pt x="1237" y="613"/>
                </a:moveTo>
                <a:lnTo>
                  <a:pt x="1044" y="613"/>
                </a:lnTo>
                <a:lnTo>
                  <a:pt x="1044" y="469"/>
                </a:lnTo>
                <a:lnTo>
                  <a:pt x="1139" y="452"/>
                </a:lnTo>
                <a:cubicBezTo>
                  <a:pt x="1146" y="484"/>
                  <a:pt x="1173" y="508"/>
                  <a:pt x="1207" y="508"/>
                </a:cubicBezTo>
                <a:cubicBezTo>
                  <a:pt x="1218" y="508"/>
                  <a:pt x="1228" y="505"/>
                  <a:pt x="1237" y="501"/>
                </a:cubicBezTo>
                <a:lnTo>
                  <a:pt x="1237" y="613"/>
                </a:lnTo>
                <a:lnTo>
                  <a:pt x="1237" y="613"/>
                </a:lnTo>
                <a:close/>
                <a:moveTo>
                  <a:pt x="1237" y="469"/>
                </a:moveTo>
                <a:cubicBezTo>
                  <a:pt x="1229" y="477"/>
                  <a:pt x="1219" y="481"/>
                  <a:pt x="1207" y="481"/>
                </a:cubicBezTo>
                <a:cubicBezTo>
                  <a:pt x="1184" y="481"/>
                  <a:pt x="1165" y="462"/>
                  <a:pt x="1165" y="439"/>
                </a:cubicBezTo>
                <a:cubicBezTo>
                  <a:pt x="1165" y="432"/>
                  <a:pt x="1167" y="425"/>
                  <a:pt x="1170" y="420"/>
                </a:cubicBezTo>
                <a:lnTo>
                  <a:pt x="1237" y="420"/>
                </a:lnTo>
                <a:lnTo>
                  <a:pt x="1237" y="469"/>
                </a:lnTo>
                <a:close/>
                <a:moveTo>
                  <a:pt x="1237" y="413"/>
                </a:moveTo>
                <a:lnTo>
                  <a:pt x="1174" y="413"/>
                </a:lnTo>
                <a:cubicBezTo>
                  <a:pt x="1182" y="403"/>
                  <a:pt x="1194" y="397"/>
                  <a:pt x="1207" y="397"/>
                </a:cubicBezTo>
                <a:cubicBezTo>
                  <a:pt x="1219" y="397"/>
                  <a:pt x="1229" y="402"/>
                  <a:pt x="1237" y="409"/>
                </a:cubicBezTo>
                <a:lnTo>
                  <a:pt x="1237" y="413"/>
                </a:lnTo>
                <a:close/>
                <a:moveTo>
                  <a:pt x="1237" y="377"/>
                </a:moveTo>
                <a:cubicBezTo>
                  <a:pt x="1228" y="373"/>
                  <a:pt x="1218" y="370"/>
                  <a:pt x="1207" y="370"/>
                </a:cubicBezTo>
                <a:cubicBezTo>
                  <a:pt x="1178" y="370"/>
                  <a:pt x="1154" y="388"/>
                  <a:pt x="1143" y="413"/>
                </a:cubicBezTo>
                <a:lnTo>
                  <a:pt x="1044" y="413"/>
                </a:lnTo>
                <a:lnTo>
                  <a:pt x="1044" y="220"/>
                </a:lnTo>
                <a:lnTo>
                  <a:pt x="1237" y="220"/>
                </a:lnTo>
                <a:lnTo>
                  <a:pt x="1237" y="377"/>
                </a:lnTo>
                <a:close/>
                <a:moveTo>
                  <a:pt x="1237" y="213"/>
                </a:moveTo>
                <a:lnTo>
                  <a:pt x="1044" y="213"/>
                </a:lnTo>
                <a:lnTo>
                  <a:pt x="1044" y="40"/>
                </a:lnTo>
                <a:lnTo>
                  <a:pt x="1237" y="40"/>
                </a:lnTo>
                <a:lnTo>
                  <a:pt x="1237" y="213"/>
                </a:lnTo>
                <a:close/>
                <a:moveTo>
                  <a:pt x="1244" y="1196"/>
                </a:moveTo>
                <a:lnTo>
                  <a:pt x="1244" y="1020"/>
                </a:lnTo>
                <a:lnTo>
                  <a:pt x="1408" y="1020"/>
                </a:lnTo>
                <a:lnTo>
                  <a:pt x="1408" y="1013"/>
                </a:lnTo>
                <a:lnTo>
                  <a:pt x="1244" y="1013"/>
                </a:lnTo>
                <a:lnTo>
                  <a:pt x="1244" y="867"/>
                </a:lnTo>
                <a:cubicBezTo>
                  <a:pt x="1265" y="860"/>
                  <a:pt x="1282" y="842"/>
                  <a:pt x="1288" y="820"/>
                </a:cubicBezTo>
                <a:lnTo>
                  <a:pt x="1408" y="820"/>
                </a:lnTo>
                <a:lnTo>
                  <a:pt x="1408" y="813"/>
                </a:lnTo>
                <a:lnTo>
                  <a:pt x="1290" y="813"/>
                </a:lnTo>
                <a:cubicBezTo>
                  <a:pt x="1290" y="809"/>
                  <a:pt x="1291" y="806"/>
                  <a:pt x="1291" y="802"/>
                </a:cubicBezTo>
                <a:cubicBezTo>
                  <a:pt x="1291" y="788"/>
                  <a:pt x="1286" y="774"/>
                  <a:pt x="1278" y="763"/>
                </a:cubicBezTo>
                <a:lnTo>
                  <a:pt x="1402" y="620"/>
                </a:lnTo>
                <a:lnTo>
                  <a:pt x="1408" y="620"/>
                </a:lnTo>
                <a:lnTo>
                  <a:pt x="1408" y="613"/>
                </a:lnTo>
                <a:lnTo>
                  <a:pt x="1407" y="613"/>
                </a:lnTo>
                <a:lnTo>
                  <a:pt x="1410" y="610"/>
                </a:lnTo>
                <a:lnTo>
                  <a:pt x="1410" y="1196"/>
                </a:lnTo>
                <a:lnTo>
                  <a:pt x="1244" y="1196"/>
                </a:lnTo>
                <a:close/>
              </a:path>
            </a:pathLst>
          </a:custGeom>
          <a:solidFill>
            <a:srgbClr val="C00000"/>
          </a:solidFill>
          <a:ln>
            <a:solidFill>
              <a:srgbClr val="EC7061"/>
            </a:solidFill>
          </a:ln>
        </p:spPr>
        <p:txBody>
          <a:bodyPr>
            <a:noAutofit/>
          </a:bodyPr>
          <a:lstStyle/>
          <a:p>
            <a:pPr fontAlgn="ctr"/>
            <a:endParaRPr lang="en-US" altLang="zh-CN" dirty="0"/>
          </a:p>
        </p:txBody>
      </p:sp>
      <p:sp>
        <p:nvSpPr>
          <p:cNvPr id="16" name="文本框 15">
            <a:extLst>
              <a:ext uri="{FF2B5EF4-FFF2-40B4-BE49-F238E27FC236}">
                <a16:creationId xmlns="" xmlns:a14="http://schemas.microsoft.com/office/drawing/2010/main" xmlns:p14="http://schemas.microsoft.com/office/powerpoint/2010/main" xmlns:a16="http://schemas.microsoft.com/office/drawing/2014/main" id="{973547D2-BD7C-4612-9D43-BFD73D50CACC}"/>
              </a:ext>
            </a:extLst>
          </p:cNvPr>
          <p:cNvSpPr txBox="1"/>
          <p:nvPr/>
        </p:nvSpPr>
        <p:spPr>
          <a:xfrm>
            <a:off x="5546633" y="1388155"/>
            <a:ext cx="1132675" cy="307777"/>
          </a:xfrm>
          <a:prstGeom prst="rect">
            <a:avLst/>
          </a:prstGeom>
          <a:noFill/>
        </p:spPr>
        <p:txBody>
          <a:bodyPr wrap="square" rtlCol="0">
            <a:noAutofit/>
          </a:bodyPr>
          <a:lstStyle/>
          <a:p>
            <a:pPr algn="ctr" defTabSz="685800" fontAlgn="ctr"/>
            <a:r>
              <a:rPr lang="en-US" sz="1100" b="1" dirty="0">
                <a:solidFill>
                  <a:srgbClr val="EC7061"/>
                </a:solidFill>
              </a:rPr>
              <a:t>Analysis</a:t>
            </a:r>
            <a:endParaRPr lang="en-US" altLang="zh-CN" sz="1100" b="1" dirty="0">
              <a:solidFill>
                <a:srgbClr val="EC7061"/>
              </a:solidFill>
            </a:endParaRPr>
          </a:p>
        </p:txBody>
      </p:sp>
      <p:sp>
        <p:nvSpPr>
          <p:cNvPr id="17" name="椭圆 16">
            <a:extLst>
              <a:ext uri="{FF2B5EF4-FFF2-40B4-BE49-F238E27FC236}">
                <a16:creationId xmlns="" xmlns:a14="http://schemas.microsoft.com/office/drawing/2010/main" xmlns:p14="http://schemas.microsoft.com/office/powerpoint/2010/main" xmlns:a16="http://schemas.microsoft.com/office/drawing/2014/main" id="{8B0D162A-41C7-401E-84C5-2957448DDBDA}"/>
              </a:ext>
            </a:extLst>
          </p:cNvPr>
          <p:cNvSpPr>
            <a:spLocks noChangeAspect="1"/>
          </p:cNvSpPr>
          <p:nvPr/>
        </p:nvSpPr>
        <p:spPr>
          <a:xfrm>
            <a:off x="10045152" y="1290527"/>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888888"/>
            </a:solidFill>
            <a:prstDash val="solid"/>
            <a:miter lim="800000"/>
          </a:ln>
          <a:effectLst/>
        </p:spPr>
        <p:txBody>
          <a:bodyPr rtlCol="0" anchor="ctr">
            <a:noAutofit/>
          </a:bodyPr>
          <a:lstStyle/>
          <a:p>
            <a:pPr marL="0" marR="0" lvl="0" indent="0" algn="ctr" defTabSz="914377"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EC7061"/>
              </a:solidFill>
              <a:effectLst/>
              <a:uLnTx/>
              <a:uFillTx/>
            </a:endParaRPr>
          </a:p>
        </p:txBody>
      </p:sp>
      <p:sp>
        <p:nvSpPr>
          <p:cNvPr id="18" name="文本框 17">
            <a:extLst>
              <a:ext uri="{FF2B5EF4-FFF2-40B4-BE49-F238E27FC236}">
                <a16:creationId xmlns="" xmlns:a14="http://schemas.microsoft.com/office/drawing/2010/main" xmlns:p14="http://schemas.microsoft.com/office/powerpoint/2010/main" xmlns:a16="http://schemas.microsoft.com/office/drawing/2014/main" id="{85167E82-1199-421D-A37F-EFE7962E7015}"/>
              </a:ext>
            </a:extLst>
          </p:cNvPr>
          <p:cNvSpPr txBox="1"/>
          <p:nvPr/>
        </p:nvSpPr>
        <p:spPr>
          <a:xfrm>
            <a:off x="9902699" y="1366855"/>
            <a:ext cx="1184970" cy="307777"/>
          </a:xfrm>
          <a:prstGeom prst="rect">
            <a:avLst/>
          </a:prstGeom>
          <a:noFill/>
        </p:spPr>
        <p:txBody>
          <a:bodyPr wrap="square" rtlCol="0">
            <a:noAutofit/>
          </a:bodyPr>
          <a:lstStyle/>
          <a:p>
            <a:pPr algn="ctr" defTabSz="685800" fontAlgn="ctr"/>
            <a:r>
              <a:rPr lang="en-US" sz="1100" b="1" dirty="0">
                <a:solidFill>
                  <a:srgbClr val="EC7061"/>
                </a:solidFill>
              </a:rPr>
              <a:t>Decision</a:t>
            </a:r>
            <a:endParaRPr lang="en-US" altLang="zh-CN" sz="1100" b="1" dirty="0">
              <a:solidFill>
                <a:srgbClr val="EC7061"/>
              </a:solidFill>
            </a:endParaRPr>
          </a:p>
        </p:txBody>
      </p:sp>
      <p:sp>
        <p:nvSpPr>
          <p:cNvPr id="19" name="圆角矩形 90">
            <a:extLst>
              <a:ext uri="{FF2B5EF4-FFF2-40B4-BE49-F238E27FC236}">
                <a16:creationId xmlns="" xmlns:a14="http://schemas.microsoft.com/office/drawing/2010/main" xmlns:p14="http://schemas.microsoft.com/office/powerpoint/2010/main" xmlns:a16="http://schemas.microsoft.com/office/drawing/2014/main" id="{09D92B30-8E0B-441F-8FCB-359BC11A3D0B}"/>
              </a:ext>
            </a:extLst>
          </p:cNvPr>
          <p:cNvSpPr/>
          <p:nvPr/>
        </p:nvSpPr>
        <p:spPr>
          <a:xfrm>
            <a:off x="738086" y="4809623"/>
            <a:ext cx="2259806" cy="795649"/>
          </a:xfrm>
          <a:prstGeom prst="roundRect">
            <a:avLst/>
          </a:prstGeom>
          <a:solidFill>
            <a:sysClr val="windowText" lastClr="000000">
              <a:lumMod val="65000"/>
              <a:lumOff val="35000"/>
            </a:sysClr>
          </a:solidFill>
          <a:ln w="12700" cap="flat" cmpd="sng" algn="ctr">
            <a:solidFill>
              <a:sysClr val="window" lastClr="FFFFFF"/>
            </a:solidFill>
            <a:prstDash val="solid"/>
            <a:miter lim="800000"/>
          </a:ln>
          <a:effectLst/>
        </p:spPr>
        <p:txBody>
          <a:bodyPr rtlCol="0" anchor="ctr">
            <a:noAutofit/>
          </a:bodyPr>
          <a:lstStyle/>
          <a:p>
            <a:pPr marL="0" marR="0" lvl="0" indent="0" algn="ctr" defTabSz="685859"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endParaRPr>
          </a:p>
        </p:txBody>
      </p:sp>
      <p:sp>
        <p:nvSpPr>
          <p:cNvPr id="20" name="文本框 19">
            <a:extLst>
              <a:ext uri="{FF2B5EF4-FFF2-40B4-BE49-F238E27FC236}">
                <a16:creationId xmlns="" xmlns:a14="http://schemas.microsoft.com/office/drawing/2010/main" xmlns:p14="http://schemas.microsoft.com/office/powerpoint/2010/main" xmlns:a16="http://schemas.microsoft.com/office/drawing/2014/main" id="{482FC4CF-6A12-4504-822B-AC5DF3ED512A}"/>
              </a:ext>
            </a:extLst>
          </p:cNvPr>
          <p:cNvSpPr txBox="1"/>
          <p:nvPr/>
        </p:nvSpPr>
        <p:spPr bwMode="gray">
          <a:xfrm>
            <a:off x="1401654" y="4866278"/>
            <a:ext cx="1623526" cy="382477"/>
          </a:xfrm>
          <a:prstGeom prst="rect">
            <a:avLst/>
          </a:prstGeom>
          <a:noFill/>
        </p:spPr>
        <p:txBody>
          <a:bodyPr vert="horz" wrap="square" rtlCol="0" anchor="ctr">
            <a:noAutofit/>
          </a:bodyPr>
          <a:lstStyle>
            <a:defPPr>
              <a:defRPr lang="en-US"/>
            </a:defPPr>
            <a:lvl1pPr fontAlgn="ctr">
              <a:defRPr sz="1200" b="1">
                <a:solidFill>
                  <a:prstClr val="white"/>
                </a:solidFill>
              </a:defRPr>
            </a:lvl1pPr>
          </a:lstStyle>
          <a:p>
            <a:r>
              <a:rPr lang="en-US" dirty="0"/>
              <a:t>DC holographic data</a:t>
            </a:r>
          </a:p>
        </p:txBody>
      </p:sp>
      <p:cxnSp>
        <p:nvCxnSpPr>
          <p:cNvPr id="21" name="直接箭头连接符 20">
            <a:extLst>
              <a:ext uri="{FF2B5EF4-FFF2-40B4-BE49-F238E27FC236}">
                <a16:creationId xmlns="" xmlns:a14="http://schemas.microsoft.com/office/drawing/2010/main" xmlns:p14="http://schemas.microsoft.com/office/powerpoint/2010/main" xmlns:a16="http://schemas.microsoft.com/office/drawing/2014/main" id="{9183EEE4-A110-4592-905E-89E3344118B7}"/>
              </a:ext>
            </a:extLst>
          </p:cNvPr>
          <p:cNvCxnSpPr/>
          <p:nvPr/>
        </p:nvCxnSpPr>
        <p:spPr>
          <a:xfrm>
            <a:off x="3104875" y="3157953"/>
            <a:ext cx="504688" cy="0"/>
          </a:xfrm>
          <a:prstGeom prst="straightConnector1">
            <a:avLst/>
          </a:prstGeom>
          <a:noFill/>
          <a:ln w="57150" cap="flat" cmpd="sng" algn="ctr">
            <a:solidFill>
              <a:srgbClr val="595757"/>
            </a:solidFill>
            <a:prstDash val="solid"/>
            <a:miter lim="800000"/>
            <a:tailEnd type="triangle"/>
          </a:ln>
          <a:effectLst/>
        </p:spPr>
      </p:cxnSp>
      <p:sp>
        <p:nvSpPr>
          <p:cNvPr id="22" name="checking-item_65778">
            <a:extLst>
              <a:ext uri="{FF2B5EF4-FFF2-40B4-BE49-F238E27FC236}">
                <a16:creationId xmlns="" xmlns:a14="http://schemas.microsoft.com/office/drawing/2010/main" xmlns:p14="http://schemas.microsoft.com/office/powerpoint/2010/main" xmlns:a16="http://schemas.microsoft.com/office/drawing/2014/main" id="{F5B17C7F-7FE3-46EB-930B-314ADFB3D24F}"/>
              </a:ext>
            </a:extLst>
          </p:cNvPr>
          <p:cNvSpPr>
            <a:spLocks noChangeAspect="1"/>
          </p:cNvSpPr>
          <p:nvPr/>
        </p:nvSpPr>
        <p:spPr bwMode="auto">
          <a:xfrm>
            <a:off x="10317410" y="1621676"/>
            <a:ext cx="334647" cy="336550"/>
          </a:xfrm>
          <a:custGeom>
            <a:avLst/>
            <a:gdLst>
              <a:gd name="T0" fmla="*/ 564 w 564"/>
              <a:gd name="T1" fmla="*/ 477 h 568"/>
              <a:gd name="T2" fmla="*/ 511 w 564"/>
              <a:gd name="T3" fmla="*/ 530 h 568"/>
              <a:gd name="T4" fmla="*/ 253 w 564"/>
              <a:gd name="T5" fmla="*/ 530 h 568"/>
              <a:gd name="T6" fmla="*/ 200 w 564"/>
              <a:gd name="T7" fmla="*/ 477 h 568"/>
              <a:gd name="T8" fmla="*/ 253 w 564"/>
              <a:gd name="T9" fmla="*/ 424 h 568"/>
              <a:gd name="T10" fmla="*/ 511 w 564"/>
              <a:gd name="T11" fmla="*/ 424 h 568"/>
              <a:gd name="T12" fmla="*/ 564 w 564"/>
              <a:gd name="T13" fmla="*/ 477 h 568"/>
              <a:gd name="T14" fmla="*/ 124 w 564"/>
              <a:gd name="T15" fmla="*/ 386 h 568"/>
              <a:gd name="T16" fmla="*/ 56 w 564"/>
              <a:gd name="T17" fmla="*/ 386 h 568"/>
              <a:gd name="T18" fmla="*/ 0 w 564"/>
              <a:gd name="T19" fmla="*/ 443 h 568"/>
              <a:gd name="T20" fmla="*/ 0 w 564"/>
              <a:gd name="T21" fmla="*/ 511 h 568"/>
              <a:gd name="T22" fmla="*/ 56 w 564"/>
              <a:gd name="T23" fmla="*/ 568 h 568"/>
              <a:gd name="T24" fmla="*/ 124 w 564"/>
              <a:gd name="T25" fmla="*/ 568 h 568"/>
              <a:gd name="T26" fmla="*/ 181 w 564"/>
              <a:gd name="T27" fmla="*/ 511 h 568"/>
              <a:gd name="T28" fmla="*/ 181 w 564"/>
              <a:gd name="T29" fmla="*/ 443 h 568"/>
              <a:gd name="T30" fmla="*/ 124 w 564"/>
              <a:gd name="T31" fmla="*/ 386 h 568"/>
              <a:gd name="T32" fmla="*/ 511 w 564"/>
              <a:gd name="T33" fmla="*/ 230 h 568"/>
              <a:gd name="T34" fmla="*/ 253 w 564"/>
              <a:gd name="T35" fmla="*/ 230 h 568"/>
              <a:gd name="T36" fmla="*/ 200 w 564"/>
              <a:gd name="T37" fmla="*/ 284 h 568"/>
              <a:gd name="T38" fmla="*/ 253 w 564"/>
              <a:gd name="T39" fmla="*/ 337 h 568"/>
              <a:gd name="T40" fmla="*/ 511 w 564"/>
              <a:gd name="T41" fmla="*/ 337 h 568"/>
              <a:gd name="T42" fmla="*/ 564 w 564"/>
              <a:gd name="T43" fmla="*/ 284 h 568"/>
              <a:gd name="T44" fmla="*/ 511 w 564"/>
              <a:gd name="T45" fmla="*/ 230 h 568"/>
              <a:gd name="T46" fmla="*/ 181 w 564"/>
              <a:gd name="T47" fmla="*/ 250 h 568"/>
              <a:gd name="T48" fmla="*/ 181 w 564"/>
              <a:gd name="T49" fmla="*/ 318 h 568"/>
              <a:gd name="T50" fmla="*/ 124 w 564"/>
              <a:gd name="T51" fmla="*/ 375 h 568"/>
              <a:gd name="T52" fmla="*/ 56 w 564"/>
              <a:gd name="T53" fmla="*/ 375 h 568"/>
              <a:gd name="T54" fmla="*/ 0 w 564"/>
              <a:gd name="T55" fmla="*/ 318 h 568"/>
              <a:gd name="T56" fmla="*/ 0 w 564"/>
              <a:gd name="T57" fmla="*/ 250 h 568"/>
              <a:gd name="T58" fmla="*/ 56 w 564"/>
              <a:gd name="T59" fmla="*/ 193 h 568"/>
              <a:gd name="T60" fmla="*/ 124 w 564"/>
              <a:gd name="T61" fmla="*/ 193 h 568"/>
              <a:gd name="T62" fmla="*/ 181 w 564"/>
              <a:gd name="T63" fmla="*/ 250 h 568"/>
              <a:gd name="T64" fmla="*/ 154 w 564"/>
              <a:gd name="T65" fmla="*/ 245 h 568"/>
              <a:gd name="T66" fmla="*/ 126 w 564"/>
              <a:gd name="T67" fmla="*/ 245 h 568"/>
              <a:gd name="T68" fmla="*/ 122 w 564"/>
              <a:gd name="T69" fmla="*/ 250 h 568"/>
              <a:gd name="T70" fmla="*/ 78 w 564"/>
              <a:gd name="T71" fmla="*/ 293 h 568"/>
              <a:gd name="T72" fmla="*/ 56 w 564"/>
              <a:gd name="T73" fmla="*/ 271 h 568"/>
              <a:gd name="T74" fmla="*/ 55 w 564"/>
              <a:gd name="T75" fmla="*/ 269 h 568"/>
              <a:gd name="T76" fmla="*/ 26 w 564"/>
              <a:gd name="T77" fmla="*/ 269 h 568"/>
              <a:gd name="T78" fmla="*/ 26 w 564"/>
              <a:gd name="T79" fmla="*/ 298 h 568"/>
              <a:gd name="T80" fmla="*/ 64 w 564"/>
              <a:gd name="T81" fmla="*/ 336 h 568"/>
              <a:gd name="T82" fmla="*/ 78 w 564"/>
              <a:gd name="T83" fmla="*/ 341 h 568"/>
              <a:gd name="T84" fmla="*/ 92 w 564"/>
              <a:gd name="T85" fmla="*/ 336 h 568"/>
              <a:gd name="T86" fmla="*/ 110 w 564"/>
              <a:gd name="T87" fmla="*/ 318 h 568"/>
              <a:gd name="T88" fmla="*/ 124 w 564"/>
              <a:gd name="T89" fmla="*/ 304 h 568"/>
              <a:gd name="T90" fmla="*/ 154 w 564"/>
              <a:gd name="T91" fmla="*/ 274 h 568"/>
              <a:gd name="T92" fmla="*/ 154 w 564"/>
              <a:gd name="T93" fmla="*/ 245 h 568"/>
              <a:gd name="T94" fmla="*/ 253 w 564"/>
              <a:gd name="T95" fmla="*/ 144 h 568"/>
              <a:gd name="T96" fmla="*/ 511 w 564"/>
              <a:gd name="T97" fmla="*/ 144 h 568"/>
              <a:gd name="T98" fmla="*/ 564 w 564"/>
              <a:gd name="T99" fmla="*/ 91 h 568"/>
              <a:gd name="T100" fmla="*/ 511 w 564"/>
              <a:gd name="T101" fmla="*/ 37 h 568"/>
              <a:gd name="T102" fmla="*/ 253 w 564"/>
              <a:gd name="T103" fmla="*/ 37 h 568"/>
              <a:gd name="T104" fmla="*/ 200 w 564"/>
              <a:gd name="T105" fmla="*/ 91 h 568"/>
              <a:gd name="T106" fmla="*/ 253 w 564"/>
              <a:gd name="T107" fmla="*/ 144 h 568"/>
              <a:gd name="T108" fmla="*/ 124 w 564"/>
              <a:gd name="T109" fmla="*/ 0 h 568"/>
              <a:gd name="T110" fmla="*/ 56 w 564"/>
              <a:gd name="T111" fmla="*/ 0 h 568"/>
              <a:gd name="T112" fmla="*/ 0 w 564"/>
              <a:gd name="T113" fmla="*/ 57 h 568"/>
              <a:gd name="T114" fmla="*/ 0 w 564"/>
              <a:gd name="T115" fmla="*/ 125 h 568"/>
              <a:gd name="T116" fmla="*/ 56 w 564"/>
              <a:gd name="T117" fmla="*/ 181 h 568"/>
              <a:gd name="T118" fmla="*/ 124 w 564"/>
              <a:gd name="T119" fmla="*/ 181 h 568"/>
              <a:gd name="T120" fmla="*/ 181 w 564"/>
              <a:gd name="T121" fmla="*/ 125 h 568"/>
              <a:gd name="T122" fmla="*/ 181 w 564"/>
              <a:gd name="T123" fmla="*/ 57 h 568"/>
              <a:gd name="T124" fmla="*/ 124 w 564"/>
              <a:gd name="T125"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4" h="568">
                <a:moveTo>
                  <a:pt x="564" y="477"/>
                </a:moveTo>
                <a:cubicBezTo>
                  <a:pt x="564" y="506"/>
                  <a:pt x="540" y="530"/>
                  <a:pt x="511" y="530"/>
                </a:cubicBezTo>
                <a:lnTo>
                  <a:pt x="253" y="530"/>
                </a:lnTo>
                <a:cubicBezTo>
                  <a:pt x="224" y="530"/>
                  <a:pt x="200" y="506"/>
                  <a:pt x="200" y="477"/>
                </a:cubicBezTo>
                <a:cubicBezTo>
                  <a:pt x="200" y="447"/>
                  <a:pt x="224" y="424"/>
                  <a:pt x="253" y="424"/>
                </a:cubicBezTo>
                <a:lnTo>
                  <a:pt x="511" y="424"/>
                </a:lnTo>
                <a:cubicBezTo>
                  <a:pt x="540" y="424"/>
                  <a:pt x="564" y="447"/>
                  <a:pt x="564" y="477"/>
                </a:cubicBezTo>
                <a:close/>
                <a:moveTo>
                  <a:pt x="124" y="386"/>
                </a:moveTo>
                <a:lnTo>
                  <a:pt x="56" y="386"/>
                </a:lnTo>
                <a:cubicBezTo>
                  <a:pt x="25" y="386"/>
                  <a:pt x="0" y="412"/>
                  <a:pt x="0" y="443"/>
                </a:cubicBezTo>
                <a:lnTo>
                  <a:pt x="0" y="511"/>
                </a:lnTo>
                <a:cubicBezTo>
                  <a:pt x="0" y="542"/>
                  <a:pt x="25" y="568"/>
                  <a:pt x="56" y="568"/>
                </a:cubicBezTo>
                <a:lnTo>
                  <a:pt x="124" y="568"/>
                </a:lnTo>
                <a:cubicBezTo>
                  <a:pt x="156" y="568"/>
                  <a:pt x="181" y="542"/>
                  <a:pt x="181" y="511"/>
                </a:cubicBezTo>
                <a:lnTo>
                  <a:pt x="181" y="443"/>
                </a:lnTo>
                <a:cubicBezTo>
                  <a:pt x="181" y="412"/>
                  <a:pt x="156" y="386"/>
                  <a:pt x="124" y="386"/>
                </a:cubicBezTo>
                <a:close/>
                <a:moveTo>
                  <a:pt x="511" y="230"/>
                </a:moveTo>
                <a:lnTo>
                  <a:pt x="253" y="230"/>
                </a:lnTo>
                <a:cubicBezTo>
                  <a:pt x="224" y="230"/>
                  <a:pt x="200" y="254"/>
                  <a:pt x="200" y="284"/>
                </a:cubicBezTo>
                <a:cubicBezTo>
                  <a:pt x="200" y="313"/>
                  <a:pt x="224" y="337"/>
                  <a:pt x="253" y="337"/>
                </a:cubicBezTo>
                <a:lnTo>
                  <a:pt x="511" y="337"/>
                </a:lnTo>
                <a:cubicBezTo>
                  <a:pt x="540" y="337"/>
                  <a:pt x="564" y="313"/>
                  <a:pt x="564" y="284"/>
                </a:cubicBezTo>
                <a:cubicBezTo>
                  <a:pt x="564" y="254"/>
                  <a:pt x="540" y="230"/>
                  <a:pt x="511" y="230"/>
                </a:cubicBezTo>
                <a:close/>
                <a:moveTo>
                  <a:pt x="181" y="250"/>
                </a:moveTo>
                <a:lnTo>
                  <a:pt x="181" y="318"/>
                </a:lnTo>
                <a:cubicBezTo>
                  <a:pt x="181" y="349"/>
                  <a:pt x="156" y="375"/>
                  <a:pt x="124" y="375"/>
                </a:cubicBezTo>
                <a:lnTo>
                  <a:pt x="56" y="375"/>
                </a:lnTo>
                <a:cubicBezTo>
                  <a:pt x="25" y="375"/>
                  <a:pt x="0" y="349"/>
                  <a:pt x="0" y="318"/>
                </a:cubicBezTo>
                <a:lnTo>
                  <a:pt x="0" y="250"/>
                </a:lnTo>
                <a:cubicBezTo>
                  <a:pt x="0" y="218"/>
                  <a:pt x="25" y="193"/>
                  <a:pt x="56" y="193"/>
                </a:cubicBezTo>
                <a:lnTo>
                  <a:pt x="124" y="193"/>
                </a:lnTo>
                <a:cubicBezTo>
                  <a:pt x="156" y="193"/>
                  <a:pt x="181" y="218"/>
                  <a:pt x="181" y="250"/>
                </a:cubicBezTo>
                <a:close/>
                <a:moveTo>
                  <a:pt x="154" y="245"/>
                </a:moveTo>
                <a:cubicBezTo>
                  <a:pt x="147" y="238"/>
                  <a:pt x="134" y="238"/>
                  <a:pt x="126" y="245"/>
                </a:cubicBezTo>
                <a:lnTo>
                  <a:pt x="122" y="250"/>
                </a:lnTo>
                <a:lnTo>
                  <a:pt x="78" y="293"/>
                </a:lnTo>
                <a:lnTo>
                  <a:pt x="56" y="271"/>
                </a:lnTo>
                <a:lnTo>
                  <a:pt x="55" y="269"/>
                </a:lnTo>
                <a:cubicBezTo>
                  <a:pt x="47" y="262"/>
                  <a:pt x="34" y="262"/>
                  <a:pt x="26" y="269"/>
                </a:cubicBezTo>
                <a:cubicBezTo>
                  <a:pt x="19" y="277"/>
                  <a:pt x="19" y="290"/>
                  <a:pt x="26" y="298"/>
                </a:cubicBezTo>
                <a:lnTo>
                  <a:pt x="64" y="336"/>
                </a:lnTo>
                <a:cubicBezTo>
                  <a:pt x="68" y="339"/>
                  <a:pt x="73" y="341"/>
                  <a:pt x="78" y="341"/>
                </a:cubicBezTo>
                <a:cubicBezTo>
                  <a:pt x="84" y="341"/>
                  <a:pt x="89" y="339"/>
                  <a:pt x="92" y="336"/>
                </a:cubicBezTo>
                <a:lnTo>
                  <a:pt x="110" y="318"/>
                </a:lnTo>
                <a:lnTo>
                  <a:pt x="124" y="304"/>
                </a:lnTo>
                <a:lnTo>
                  <a:pt x="154" y="274"/>
                </a:lnTo>
                <a:cubicBezTo>
                  <a:pt x="162" y="266"/>
                  <a:pt x="162" y="253"/>
                  <a:pt x="154" y="245"/>
                </a:cubicBezTo>
                <a:close/>
                <a:moveTo>
                  <a:pt x="253" y="144"/>
                </a:moveTo>
                <a:lnTo>
                  <a:pt x="511" y="144"/>
                </a:lnTo>
                <a:cubicBezTo>
                  <a:pt x="540" y="144"/>
                  <a:pt x="564" y="120"/>
                  <a:pt x="564" y="91"/>
                </a:cubicBezTo>
                <a:cubicBezTo>
                  <a:pt x="564" y="61"/>
                  <a:pt x="540" y="37"/>
                  <a:pt x="511" y="37"/>
                </a:cubicBezTo>
                <a:lnTo>
                  <a:pt x="253" y="37"/>
                </a:lnTo>
                <a:cubicBezTo>
                  <a:pt x="224" y="37"/>
                  <a:pt x="200" y="61"/>
                  <a:pt x="200" y="91"/>
                </a:cubicBezTo>
                <a:cubicBezTo>
                  <a:pt x="200" y="120"/>
                  <a:pt x="224" y="144"/>
                  <a:pt x="253" y="144"/>
                </a:cubicBezTo>
                <a:close/>
                <a:moveTo>
                  <a:pt x="124" y="0"/>
                </a:moveTo>
                <a:lnTo>
                  <a:pt x="56" y="0"/>
                </a:lnTo>
                <a:cubicBezTo>
                  <a:pt x="25" y="0"/>
                  <a:pt x="0" y="25"/>
                  <a:pt x="0" y="57"/>
                </a:cubicBezTo>
                <a:lnTo>
                  <a:pt x="0" y="125"/>
                </a:lnTo>
                <a:cubicBezTo>
                  <a:pt x="0" y="156"/>
                  <a:pt x="25" y="181"/>
                  <a:pt x="56" y="181"/>
                </a:cubicBezTo>
                <a:lnTo>
                  <a:pt x="124" y="181"/>
                </a:lnTo>
                <a:cubicBezTo>
                  <a:pt x="156" y="181"/>
                  <a:pt x="181" y="156"/>
                  <a:pt x="181" y="125"/>
                </a:cubicBezTo>
                <a:lnTo>
                  <a:pt x="181" y="57"/>
                </a:lnTo>
                <a:cubicBezTo>
                  <a:pt x="181" y="25"/>
                  <a:pt x="156" y="0"/>
                  <a:pt x="124" y="0"/>
                </a:cubicBezTo>
                <a:close/>
              </a:path>
            </a:pathLst>
          </a:custGeom>
          <a:solidFill>
            <a:srgbClr val="EC7061"/>
          </a:solidFill>
          <a:ln>
            <a:solidFill>
              <a:srgbClr val="EC7061"/>
            </a:solidFill>
          </a:ln>
        </p:spPr>
        <p:txBody>
          <a:bodyPr>
            <a:noAutofit/>
          </a:bodyPr>
          <a:lstStyle/>
          <a:p>
            <a:pPr fontAlgn="ctr"/>
            <a:endParaRPr lang="en-US" altLang="zh-CN" dirty="0"/>
          </a:p>
        </p:txBody>
      </p:sp>
      <p:sp>
        <p:nvSpPr>
          <p:cNvPr id="23" name="矩形 22">
            <a:extLst>
              <a:ext uri="{FF2B5EF4-FFF2-40B4-BE49-F238E27FC236}">
                <a16:creationId xmlns="" xmlns:a14="http://schemas.microsoft.com/office/drawing/2010/main" xmlns:p14="http://schemas.microsoft.com/office/powerpoint/2010/main" xmlns:a16="http://schemas.microsoft.com/office/drawing/2014/main" id="{C2BDA1F2-CA4C-4E9A-98FB-84F6AA6CD0B6}"/>
              </a:ext>
            </a:extLst>
          </p:cNvPr>
          <p:cNvSpPr/>
          <p:nvPr/>
        </p:nvSpPr>
        <p:spPr bwMode="gray">
          <a:xfrm>
            <a:off x="1401654" y="5172162"/>
            <a:ext cx="1623526" cy="523220"/>
          </a:xfrm>
          <a:prstGeom prst="rect">
            <a:avLst/>
          </a:prstGeom>
          <a:noFill/>
        </p:spPr>
        <p:txBody>
          <a:bodyPr vert="horz" wrap="square" rtlCol="0" anchor="ctr">
            <a:noAutofit/>
          </a:bodyPr>
          <a:lstStyle/>
          <a:p>
            <a:pPr fontAlgn="ctr"/>
            <a:r>
              <a:rPr lang="en-US" sz="1200" b="1" dirty="0">
                <a:solidFill>
                  <a:prstClr val="white"/>
                </a:solidFill>
              </a:rPr>
              <a:t>Service flow data /Telemetry data</a:t>
            </a:r>
            <a:endParaRPr lang="en-US" altLang="zh-CN" sz="1200" b="1" dirty="0">
              <a:solidFill>
                <a:prstClr val="white"/>
              </a:solidFill>
            </a:endParaRPr>
          </a:p>
        </p:txBody>
      </p:sp>
      <p:sp>
        <p:nvSpPr>
          <p:cNvPr id="24" name="圆角矩形 95">
            <a:extLst>
              <a:ext uri="{FF2B5EF4-FFF2-40B4-BE49-F238E27FC236}">
                <a16:creationId xmlns="" xmlns:a14="http://schemas.microsoft.com/office/drawing/2010/main" xmlns:p14="http://schemas.microsoft.com/office/powerpoint/2010/main" xmlns:a16="http://schemas.microsoft.com/office/drawing/2014/main" id="{6B10EBC6-B4C9-4104-AFC0-E478CA3AF672}"/>
              </a:ext>
            </a:extLst>
          </p:cNvPr>
          <p:cNvSpPr/>
          <p:nvPr/>
        </p:nvSpPr>
        <p:spPr>
          <a:xfrm>
            <a:off x="3883166" y="5131997"/>
            <a:ext cx="4693630" cy="610759"/>
          </a:xfrm>
          <a:prstGeom prst="roundRect">
            <a:avLst>
              <a:gd name="adj" fmla="val 10463"/>
            </a:avLst>
          </a:prstGeom>
          <a:noFill/>
          <a:ln w="28575" cap="flat" cmpd="sng" algn="ctr">
            <a:solidFill>
              <a:schemeClr val="accent4">
                <a:lumMod val="75000"/>
              </a:schemeClr>
            </a:solidFill>
            <a:prstDash val="solid"/>
            <a:miter lim="800000"/>
          </a:ln>
          <a:effectLst/>
        </p:spPr>
        <p:txBody>
          <a:bodyPr rtlCol="0" anchor="ctr">
            <a:noAutofit/>
          </a:bodyPr>
          <a:lstStyle/>
          <a:p>
            <a:pPr algn="ctr" defTabSz="685859" fontAlgn="ctr">
              <a:defRPr/>
            </a:pPr>
            <a:endParaRPr lang="en-US" altLang="zh-CN" sz="1200" b="1" kern="0" dirty="0">
              <a:solidFill>
                <a:srgbClr val="44546A"/>
              </a:solidFill>
            </a:endParaRPr>
          </a:p>
        </p:txBody>
      </p:sp>
      <p:sp>
        <p:nvSpPr>
          <p:cNvPr id="25" name="文本框 24">
            <a:extLst>
              <a:ext uri="{FF2B5EF4-FFF2-40B4-BE49-F238E27FC236}">
                <a16:creationId xmlns="" xmlns:a14="http://schemas.microsoft.com/office/drawing/2010/main" xmlns:p14="http://schemas.microsoft.com/office/powerpoint/2010/main" xmlns:a16="http://schemas.microsoft.com/office/drawing/2014/main" id="{14757ADA-0FB0-493B-9AE4-009AEF7DF196}"/>
              </a:ext>
            </a:extLst>
          </p:cNvPr>
          <p:cNvSpPr txBox="1"/>
          <p:nvPr/>
        </p:nvSpPr>
        <p:spPr>
          <a:xfrm>
            <a:off x="7364099" y="3973520"/>
            <a:ext cx="1443710" cy="307777"/>
          </a:xfrm>
          <a:prstGeom prst="rect">
            <a:avLst/>
          </a:prstGeom>
          <a:noFill/>
        </p:spPr>
        <p:txBody>
          <a:bodyPr wrap="square" rtlCol="0">
            <a:noAutofit/>
          </a:bodyPr>
          <a:lstStyle/>
          <a:p>
            <a:pPr fontAlgn="ctr"/>
            <a:r>
              <a:rPr lang="en-US" sz="1200" b="1" dirty="0">
                <a:solidFill>
                  <a:prstClr val="black"/>
                </a:solidFill>
              </a:rPr>
              <a:t>Root cause analysis</a:t>
            </a:r>
          </a:p>
        </p:txBody>
      </p:sp>
      <p:sp>
        <p:nvSpPr>
          <p:cNvPr id="26" name="文本框 25">
            <a:extLst>
              <a:ext uri="{FF2B5EF4-FFF2-40B4-BE49-F238E27FC236}">
                <a16:creationId xmlns="" xmlns:a14="http://schemas.microsoft.com/office/drawing/2010/main" xmlns:p14="http://schemas.microsoft.com/office/powerpoint/2010/main" xmlns:a16="http://schemas.microsoft.com/office/drawing/2014/main" id="{3EC91EFD-48C8-4812-8D5A-A52E5EC9BF0A}"/>
              </a:ext>
            </a:extLst>
          </p:cNvPr>
          <p:cNvSpPr txBox="1"/>
          <p:nvPr/>
        </p:nvSpPr>
        <p:spPr>
          <a:xfrm>
            <a:off x="4247500" y="2556675"/>
            <a:ext cx="1572720" cy="338554"/>
          </a:xfrm>
          <a:prstGeom prst="rect">
            <a:avLst/>
          </a:prstGeom>
          <a:noFill/>
        </p:spPr>
        <p:txBody>
          <a:bodyPr wrap="square" rtlCol="0">
            <a:noAutofit/>
          </a:bodyPr>
          <a:lstStyle/>
          <a:p>
            <a:pPr algn="ctr" fontAlgn="ctr"/>
            <a:r>
              <a:rPr lang="en-US" sz="1200" b="1" dirty="0">
                <a:solidFill>
                  <a:prstClr val="black"/>
                </a:solidFill>
              </a:rPr>
              <a:t>Knowledge inference engine</a:t>
            </a:r>
            <a:endParaRPr lang="en-US" altLang="zh-CN" sz="1200" b="1" dirty="0">
              <a:solidFill>
                <a:prstClr val="black"/>
              </a:solidFill>
            </a:endParaRPr>
          </a:p>
        </p:txBody>
      </p:sp>
      <p:cxnSp>
        <p:nvCxnSpPr>
          <p:cNvPr id="27" name="直接箭头连接符 26">
            <a:extLst>
              <a:ext uri="{FF2B5EF4-FFF2-40B4-BE49-F238E27FC236}">
                <a16:creationId xmlns="" xmlns:a14="http://schemas.microsoft.com/office/drawing/2010/main" xmlns:p14="http://schemas.microsoft.com/office/powerpoint/2010/main" xmlns:a16="http://schemas.microsoft.com/office/drawing/2014/main" id="{61218156-2F16-4F91-BD1A-CA1FA93809EC}"/>
              </a:ext>
            </a:extLst>
          </p:cNvPr>
          <p:cNvCxnSpPr/>
          <p:nvPr/>
        </p:nvCxnSpPr>
        <p:spPr>
          <a:xfrm flipV="1">
            <a:off x="5061866" y="4694847"/>
            <a:ext cx="0" cy="288000"/>
          </a:xfrm>
          <a:prstGeom prst="straightConnector1">
            <a:avLst/>
          </a:prstGeom>
          <a:noFill/>
          <a:ln w="57150" cap="flat" cmpd="sng" algn="ctr">
            <a:solidFill>
              <a:srgbClr val="595757"/>
            </a:solidFill>
            <a:prstDash val="solid"/>
            <a:miter lim="800000"/>
            <a:tailEnd type="triangle"/>
          </a:ln>
          <a:effectLst/>
        </p:spPr>
      </p:cxnSp>
      <p:sp>
        <p:nvSpPr>
          <p:cNvPr id="28" name="文本框 27">
            <a:extLst>
              <a:ext uri="{FF2B5EF4-FFF2-40B4-BE49-F238E27FC236}">
                <a16:creationId xmlns="" xmlns:a14="http://schemas.microsoft.com/office/drawing/2010/main" xmlns:p14="http://schemas.microsoft.com/office/powerpoint/2010/main" xmlns:a16="http://schemas.microsoft.com/office/drawing/2014/main" id="{44D2D07C-187D-4780-AAC0-ED769CD947F6}"/>
              </a:ext>
            </a:extLst>
          </p:cNvPr>
          <p:cNvSpPr txBox="1"/>
          <p:nvPr/>
        </p:nvSpPr>
        <p:spPr>
          <a:xfrm>
            <a:off x="5344392" y="2218121"/>
            <a:ext cx="1454150" cy="338554"/>
          </a:xfrm>
          <a:prstGeom prst="rect">
            <a:avLst/>
          </a:prstGeom>
          <a:solidFill>
            <a:srgbClr val="FFFFFF"/>
          </a:solidFill>
        </p:spPr>
        <p:txBody>
          <a:bodyPr wrap="square" rtlCol="0" anchor="ctr">
            <a:noAutofit/>
          </a:bodyPr>
          <a:lstStyle/>
          <a:p>
            <a:pPr algn="ctr" fontAlgn="ctr"/>
            <a:r>
              <a:rPr lang="en-US" sz="1200" b="1" dirty="0">
                <a:solidFill>
                  <a:prstClr val="black"/>
                </a:solidFill>
              </a:rPr>
              <a:t>Intelligent analysis engine</a:t>
            </a:r>
          </a:p>
        </p:txBody>
      </p:sp>
      <p:cxnSp>
        <p:nvCxnSpPr>
          <p:cNvPr id="29" name="直接箭头连接符 28">
            <a:extLst>
              <a:ext uri="{FF2B5EF4-FFF2-40B4-BE49-F238E27FC236}">
                <a16:creationId xmlns="" xmlns:a14="http://schemas.microsoft.com/office/drawing/2010/main" xmlns:p14="http://schemas.microsoft.com/office/powerpoint/2010/main" xmlns:a16="http://schemas.microsoft.com/office/drawing/2014/main" id="{B0E56F3C-3E2E-4E2D-9668-E15B0DADCEA6}"/>
              </a:ext>
            </a:extLst>
          </p:cNvPr>
          <p:cNvCxnSpPr/>
          <p:nvPr/>
        </p:nvCxnSpPr>
        <p:spPr>
          <a:xfrm>
            <a:off x="3114128" y="4182610"/>
            <a:ext cx="506971" cy="0"/>
          </a:xfrm>
          <a:prstGeom prst="straightConnector1">
            <a:avLst/>
          </a:prstGeom>
          <a:noFill/>
          <a:ln w="57150" cap="flat" cmpd="sng" algn="ctr">
            <a:solidFill>
              <a:srgbClr val="595757"/>
            </a:solidFill>
            <a:prstDash val="solid"/>
            <a:miter lim="800000"/>
            <a:tailEnd type="triangle"/>
          </a:ln>
          <a:effectLst/>
        </p:spPr>
      </p:cxnSp>
      <p:sp>
        <p:nvSpPr>
          <p:cNvPr id="30" name="文本框 29">
            <a:extLst>
              <a:ext uri="{FF2B5EF4-FFF2-40B4-BE49-F238E27FC236}">
                <a16:creationId xmlns="" xmlns:a14="http://schemas.microsoft.com/office/drawing/2010/main" xmlns:p14="http://schemas.microsoft.com/office/powerpoint/2010/main" xmlns:a16="http://schemas.microsoft.com/office/drawing/2014/main" id="{CA0240CC-61E0-4859-95E3-900B4DF258D4}"/>
              </a:ext>
            </a:extLst>
          </p:cNvPr>
          <p:cNvSpPr txBox="1"/>
          <p:nvPr/>
        </p:nvSpPr>
        <p:spPr>
          <a:xfrm>
            <a:off x="9838608" y="3034070"/>
            <a:ext cx="1454150" cy="338554"/>
          </a:xfrm>
          <a:prstGeom prst="rect">
            <a:avLst/>
          </a:prstGeom>
          <a:noFill/>
        </p:spPr>
        <p:txBody>
          <a:bodyPr wrap="square" rtlCol="0">
            <a:noAutofit/>
          </a:bodyPr>
          <a:lstStyle/>
          <a:p>
            <a:pPr algn="ctr" fontAlgn="ctr"/>
            <a:r>
              <a:rPr lang="en-US" sz="1600" b="1" dirty="0">
                <a:solidFill>
                  <a:prstClr val="black"/>
                </a:solidFill>
              </a:rPr>
              <a:t>Manual </a:t>
            </a:r>
            <a:r>
              <a:rPr lang="en-US" altLang="zh-CN" sz="1600" b="1" dirty="0">
                <a:solidFill>
                  <a:prstClr val="black"/>
                </a:solidFill>
              </a:rPr>
              <a:t>rectification</a:t>
            </a:r>
            <a:endParaRPr lang="en-US" sz="1600" b="1" dirty="0">
              <a:solidFill>
                <a:prstClr val="black"/>
              </a:solidFill>
            </a:endParaRPr>
          </a:p>
        </p:txBody>
      </p:sp>
      <p:sp>
        <p:nvSpPr>
          <p:cNvPr id="31" name="双括号 30">
            <a:extLst>
              <a:ext uri="{FF2B5EF4-FFF2-40B4-BE49-F238E27FC236}">
                <a16:creationId xmlns="" xmlns:a14="http://schemas.microsoft.com/office/drawing/2010/main" xmlns:p14="http://schemas.microsoft.com/office/powerpoint/2010/main" xmlns:a16="http://schemas.microsoft.com/office/drawing/2014/main" id="{A47A8079-E86F-4D4D-8FBA-E8C8EFDEFE38}"/>
              </a:ext>
            </a:extLst>
          </p:cNvPr>
          <p:cNvSpPr/>
          <p:nvPr/>
        </p:nvSpPr>
        <p:spPr>
          <a:xfrm>
            <a:off x="9815107" y="4649691"/>
            <a:ext cx="1626917" cy="662474"/>
          </a:xfrm>
          <a:prstGeom prst="bracketPair">
            <a:avLst/>
          </a:prstGeom>
          <a:noFill/>
          <a:ln w="28575" cap="flat" cmpd="sng" algn="ctr">
            <a:solidFill>
              <a:sysClr val="window" lastClr="FFFFFF">
                <a:lumMod val="60000"/>
                <a:lumOff val="40000"/>
              </a:sys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endParaRPr>
          </a:p>
        </p:txBody>
      </p:sp>
      <p:sp>
        <p:nvSpPr>
          <p:cNvPr id="32" name="文本框 31">
            <a:extLst>
              <a:ext uri="{FF2B5EF4-FFF2-40B4-BE49-F238E27FC236}">
                <a16:creationId xmlns="" xmlns:a14="http://schemas.microsoft.com/office/drawing/2010/main" xmlns:p14="http://schemas.microsoft.com/office/powerpoint/2010/main" xmlns:a16="http://schemas.microsoft.com/office/drawing/2014/main" id="{B392358A-27BA-4DDF-BAE0-88C04422773F}"/>
              </a:ext>
            </a:extLst>
          </p:cNvPr>
          <p:cNvSpPr txBox="1"/>
          <p:nvPr/>
        </p:nvSpPr>
        <p:spPr>
          <a:xfrm>
            <a:off x="9658986" y="4366097"/>
            <a:ext cx="2151835" cy="1376659"/>
          </a:xfrm>
          <a:prstGeom prst="rect">
            <a:avLst/>
          </a:prstGeom>
          <a:noFill/>
        </p:spPr>
        <p:txBody>
          <a:bodyPr wrap="square" rtlCol="0">
            <a:noAutofit/>
          </a:bodyPr>
          <a:lstStyle/>
          <a:p>
            <a:pPr fontAlgn="ctr">
              <a:lnSpc>
                <a:spcPct val="125000"/>
              </a:lnSpc>
            </a:pPr>
            <a:r>
              <a:rPr lang="en-US" sz="1200" dirty="0">
                <a:solidFill>
                  <a:srgbClr val="0070C0"/>
                </a:solidFill>
              </a:rPr>
              <a:t>Recommended </a:t>
            </a:r>
            <a:r>
              <a:rPr lang="en-US" altLang="zh-CN" sz="1200" dirty="0">
                <a:solidFill>
                  <a:srgbClr val="0070C0"/>
                </a:solidFill>
              </a:rPr>
              <a:t>emergency </a:t>
            </a:r>
            <a:r>
              <a:rPr lang="en-US" sz="1200" dirty="0">
                <a:solidFill>
                  <a:srgbClr val="0070C0"/>
                </a:solidFill>
              </a:rPr>
              <a:t>plans:</a:t>
            </a:r>
            <a:endParaRPr lang="en-US" altLang="zh-CN" sz="1200" dirty="0">
              <a:solidFill>
                <a:srgbClr val="0070C0"/>
              </a:solidFill>
            </a:endParaRPr>
          </a:p>
          <a:p>
            <a:pPr marL="182563" indent="-182563" fontAlgn="ctr">
              <a:lnSpc>
                <a:spcPct val="125000"/>
              </a:lnSpc>
              <a:buFont typeface="Arial" panose="020B0604020202020204" pitchFamily="34" charset="0"/>
              <a:buChar char="•"/>
            </a:pPr>
            <a:r>
              <a:rPr lang="en-US" sz="1200" dirty="0">
                <a:solidFill>
                  <a:srgbClr val="0070C0"/>
                </a:solidFill>
              </a:rPr>
              <a:t>Interface isolation</a:t>
            </a:r>
            <a:endParaRPr lang="en-US" altLang="zh-CN" sz="1200" dirty="0">
              <a:solidFill>
                <a:srgbClr val="0070C0"/>
              </a:solidFill>
            </a:endParaRPr>
          </a:p>
          <a:p>
            <a:pPr marL="182563" indent="-182563" fontAlgn="ctr">
              <a:lnSpc>
                <a:spcPct val="125000"/>
              </a:lnSpc>
              <a:buFont typeface="Arial" panose="020B0604020202020204" pitchFamily="34" charset="0"/>
              <a:buChar char="•"/>
            </a:pPr>
            <a:r>
              <a:rPr lang="en-US" sz="1200" dirty="0">
                <a:solidFill>
                  <a:srgbClr val="0070C0"/>
                </a:solidFill>
              </a:rPr>
              <a:t>Configuration rollback</a:t>
            </a:r>
            <a:endParaRPr lang="en-US" altLang="zh-CN" sz="1200" dirty="0">
              <a:solidFill>
                <a:srgbClr val="0070C0"/>
              </a:solidFill>
            </a:endParaRPr>
          </a:p>
          <a:p>
            <a:pPr marL="182563" indent="-182563" fontAlgn="ctr">
              <a:lnSpc>
                <a:spcPct val="125000"/>
              </a:lnSpc>
              <a:buFont typeface="Arial" panose="020B0604020202020204" pitchFamily="34" charset="0"/>
              <a:buChar char="•"/>
            </a:pPr>
            <a:r>
              <a:rPr lang="en-US" sz="1200" dirty="0">
                <a:solidFill>
                  <a:srgbClr val="0070C0"/>
                </a:solidFill>
              </a:rPr>
              <a:t>Capacity expansion recommendation</a:t>
            </a:r>
            <a:endParaRPr lang="en-US" altLang="zh-CN" sz="1200" dirty="0">
              <a:solidFill>
                <a:srgbClr val="0070C0"/>
              </a:solidFill>
            </a:endParaRPr>
          </a:p>
        </p:txBody>
      </p:sp>
      <p:sp>
        <p:nvSpPr>
          <p:cNvPr id="33" name="sitemap_341050">
            <a:extLst>
              <a:ext uri="{FF2B5EF4-FFF2-40B4-BE49-F238E27FC236}">
                <a16:creationId xmlns="" xmlns:a14="http://schemas.microsoft.com/office/drawing/2010/main" xmlns:p14="http://schemas.microsoft.com/office/powerpoint/2010/main" xmlns:a16="http://schemas.microsoft.com/office/drawing/2014/main" id="{10C911C3-B1EE-4A09-8823-5946D681E8A3}"/>
              </a:ext>
            </a:extLst>
          </p:cNvPr>
          <p:cNvSpPr>
            <a:spLocks noChangeAspect="1"/>
          </p:cNvSpPr>
          <p:nvPr/>
        </p:nvSpPr>
        <p:spPr bwMode="auto">
          <a:xfrm>
            <a:off x="782967" y="3912450"/>
            <a:ext cx="525236" cy="469791"/>
          </a:xfrm>
          <a:custGeom>
            <a:avLst/>
            <a:gdLst>
              <a:gd name="T0" fmla="*/ 6116 w 6827"/>
              <a:gd name="T1" fmla="*/ 4408 h 6115"/>
              <a:gd name="T2" fmla="*/ 5283 w 6827"/>
              <a:gd name="T3" fmla="*/ 2702 h 6115"/>
              <a:gd name="T4" fmla="*/ 3556 w 6827"/>
              <a:gd name="T5" fmla="*/ 1848 h 6115"/>
              <a:gd name="T6" fmla="*/ 4409 w 6827"/>
              <a:gd name="T7" fmla="*/ 1393 h 6115"/>
              <a:gd name="T8" fmla="*/ 3954 w 6827"/>
              <a:gd name="T9" fmla="*/ 0 h 6115"/>
              <a:gd name="T10" fmla="*/ 2418 w 6827"/>
              <a:gd name="T11" fmla="*/ 455 h 6115"/>
              <a:gd name="T12" fmla="*/ 2873 w 6827"/>
              <a:gd name="T13" fmla="*/ 1848 h 6115"/>
              <a:gd name="T14" fmla="*/ 3271 w 6827"/>
              <a:gd name="T15" fmla="*/ 2702 h 6115"/>
              <a:gd name="T16" fmla="*/ 711 w 6827"/>
              <a:gd name="T17" fmla="*/ 3467 h 6115"/>
              <a:gd name="T18" fmla="*/ 455 w 6827"/>
              <a:gd name="T19" fmla="*/ 4408 h 6115"/>
              <a:gd name="T20" fmla="*/ 0 w 6827"/>
              <a:gd name="T21" fmla="*/ 5660 h 6115"/>
              <a:gd name="T22" fmla="*/ 1252 w 6827"/>
              <a:gd name="T23" fmla="*/ 6115 h 6115"/>
              <a:gd name="T24" fmla="*/ 1707 w 6827"/>
              <a:gd name="T25" fmla="*/ 4864 h 6115"/>
              <a:gd name="T26" fmla="*/ 996 w 6827"/>
              <a:gd name="T27" fmla="*/ 4408 h 6115"/>
              <a:gd name="T28" fmla="*/ 1544 w 6827"/>
              <a:gd name="T29" fmla="*/ 2986 h 6115"/>
              <a:gd name="T30" fmla="*/ 3271 w 6827"/>
              <a:gd name="T31" fmla="*/ 4408 h 6115"/>
              <a:gd name="T32" fmla="*/ 2560 w 6827"/>
              <a:gd name="T33" fmla="*/ 4864 h 6115"/>
              <a:gd name="T34" fmla="*/ 3015 w 6827"/>
              <a:gd name="T35" fmla="*/ 6115 h 6115"/>
              <a:gd name="T36" fmla="*/ 4267 w 6827"/>
              <a:gd name="T37" fmla="*/ 5660 h 6115"/>
              <a:gd name="T38" fmla="*/ 3812 w 6827"/>
              <a:gd name="T39" fmla="*/ 4408 h 6115"/>
              <a:gd name="T40" fmla="*/ 3556 w 6827"/>
              <a:gd name="T41" fmla="*/ 2986 h 6115"/>
              <a:gd name="T42" fmla="*/ 5831 w 6827"/>
              <a:gd name="T43" fmla="*/ 3467 h 6115"/>
              <a:gd name="T44" fmla="*/ 5575 w 6827"/>
              <a:gd name="T45" fmla="*/ 4408 h 6115"/>
              <a:gd name="T46" fmla="*/ 5120 w 6827"/>
              <a:gd name="T47" fmla="*/ 5660 h 6115"/>
              <a:gd name="T48" fmla="*/ 6372 w 6827"/>
              <a:gd name="T49" fmla="*/ 6115 h 6115"/>
              <a:gd name="T50" fmla="*/ 6827 w 6827"/>
              <a:gd name="T51" fmla="*/ 4864 h 6115"/>
              <a:gd name="T52" fmla="*/ 1252 w 6827"/>
              <a:gd name="T53" fmla="*/ 4693 h 6115"/>
              <a:gd name="T54" fmla="*/ 1422 w 6827"/>
              <a:gd name="T55" fmla="*/ 5660 h 6115"/>
              <a:gd name="T56" fmla="*/ 455 w 6827"/>
              <a:gd name="T57" fmla="*/ 5831 h 6115"/>
              <a:gd name="T58" fmla="*/ 284 w 6827"/>
              <a:gd name="T59" fmla="*/ 4864 h 6115"/>
              <a:gd name="T60" fmla="*/ 1252 w 6827"/>
              <a:gd name="T61" fmla="*/ 4693 h 6115"/>
              <a:gd name="T62" fmla="*/ 3982 w 6827"/>
              <a:gd name="T63" fmla="*/ 4864 h 6115"/>
              <a:gd name="T64" fmla="*/ 3812 w 6827"/>
              <a:gd name="T65" fmla="*/ 5831 h 6115"/>
              <a:gd name="T66" fmla="*/ 2844 w 6827"/>
              <a:gd name="T67" fmla="*/ 5660 h 6115"/>
              <a:gd name="T68" fmla="*/ 3015 w 6827"/>
              <a:gd name="T69" fmla="*/ 4693 h 6115"/>
              <a:gd name="T70" fmla="*/ 2873 w 6827"/>
              <a:gd name="T71" fmla="*/ 1564 h 6115"/>
              <a:gd name="T72" fmla="*/ 2702 w 6827"/>
              <a:gd name="T73" fmla="*/ 455 h 6115"/>
              <a:gd name="T74" fmla="*/ 3954 w 6827"/>
              <a:gd name="T75" fmla="*/ 284 h 6115"/>
              <a:gd name="T76" fmla="*/ 4124 w 6827"/>
              <a:gd name="T77" fmla="*/ 1393 h 6115"/>
              <a:gd name="T78" fmla="*/ 2873 w 6827"/>
              <a:gd name="T79" fmla="*/ 1564 h 6115"/>
              <a:gd name="T80" fmla="*/ 6372 w 6827"/>
              <a:gd name="T81" fmla="*/ 5831 h 6115"/>
              <a:gd name="T82" fmla="*/ 5404 w 6827"/>
              <a:gd name="T83" fmla="*/ 5660 h 6115"/>
              <a:gd name="T84" fmla="*/ 5575 w 6827"/>
              <a:gd name="T85" fmla="*/ 4693 h 6115"/>
              <a:gd name="T86" fmla="*/ 6542 w 6827"/>
              <a:gd name="T87" fmla="*/ 4864 h 6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27" h="6115">
                <a:moveTo>
                  <a:pt x="6372" y="4408"/>
                </a:moveTo>
                <a:lnTo>
                  <a:pt x="6116" y="4408"/>
                </a:lnTo>
                <a:lnTo>
                  <a:pt x="6116" y="3467"/>
                </a:lnTo>
                <a:cubicBezTo>
                  <a:pt x="6116" y="3059"/>
                  <a:pt x="5726" y="2702"/>
                  <a:pt x="5283" y="2702"/>
                </a:cubicBezTo>
                <a:lnTo>
                  <a:pt x="3556" y="2702"/>
                </a:lnTo>
                <a:lnTo>
                  <a:pt x="3556" y="1848"/>
                </a:lnTo>
                <a:lnTo>
                  <a:pt x="3954" y="1848"/>
                </a:lnTo>
                <a:cubicBezTo>
                  <a:pt x="4205" y="1848"/>
                  <a:pt x="4408" y="1644"/>
                  <a:pt x="4409" y="1393"/>
                </a:cubicBezTo>
                <a:lnTo>
                  <a:pt x="4409" y="455"/>
                </a:lnTo>
                <a:cubicBezTo>
                  <a:pt x="4408" y="204"/>
                  <a:pt x="4205" y="0"/>
                  <a:pt x="3954" y="0"/>
                </a:cubicBezTo>
                <a:lnTo>
                  <a:pt x="2873" y="0"/>
                </a:lnTo>
                <a:cubicBezTo>
                  <a:pt x="2622" y="0"/>
                  <a:pt x="2418" y="204"/>
                  <a:pt x="2418" y="455"/>
                </a:cubicBezTo>
                <a:lnTo>
                  <a:pt x="2418" y="1393"/>
                </a:lnTo>
                <a:cubicBezTo>
                  <a:pt x="2418" y="1644"/>
                  <a:pt x="2622" y="1848"/>
                  <a:pt x="2873" y="1848"/>
                </a:cubicBezTo>
                <a:lnTo>
                  <a:pt x="3271" y="1848"/>
                </a:lnTo>
                <a:lnTo>
                  <a:pt x="3271" y="2702"/>
                </a:lnTo>
                <a:lnTo>
                  <a:pt x="1544" y="2702"/>
                </a:lnTo>
                <a:cubicBezTo>
                  <a:pt x="1100" y="2702"/>
                  <a:pt x="711" y="3059"/>
                  <a:pt x="711" y="3467"/>
                </a:cubicBezTo>
                <a:lnTo>
                  <a:pt x="711" y="4408"/>
                </a:lnTo>
                <a:lnTo>
                  <a:pt x="455" y="4408"/>
                </a:lnTo>
                <a:cubicBezTo>
                  <a:pt x="204" y="4409"/>
                  <a:pt x="0" y="4612"/>
                  <a:pt x="0" y="4864"/>
                </a:cubicBezTo>
                <a:lnTo>
                  <a:pt x="0" y="5660"/>
                </a:lnTo>
                <a:cubicBezTo>
                  <a:pt x="0" y="5911"/>
                  <a:pt x="204" y="6115"/>
                  <a:pt x="455" y="6115"/>
                </a:cubicBezTo>
                <a:lnTo>
                  <a:pt x="1252" y="6115"/>
                </a:lnTo>
                <a:cubicBezTo>
                  <a:pt x="1503" y="6115"/>
                  <a:pt x="1706" y="5911"/>
                  <a:pt x="1707" y="5660"/>
                </a:cubicBezTo>
                <a:lnTo>
                  <a:pt x="1707" y="4864"/>
                </a:lnTo>
                <a:cubicBezTo>
                  <a:pt x="1706" y="4612"/>
                  <a:pt x="1503" y="4409"/>
                  <a:pt x="1252" y="4408"/>
                </a:cubicBezTo>
                <a:lnTo>
                  <a:pt x="996" y="4408"/>
                </a:lnTo>
                <a:lnTo>
                  <a:pt x="996" y="3467"/>
                </a:lnTo>
                <a:cubicBezTo>
                  <a:pt x="996" y="3192"/>
                  <a:pt x="1285" y="2986"/>
                  <a:pt x="1544" y="2986"/>
                </a:cubicBezTo>
                <a:lnTo>
                  <a:pt x="3271" y="2986"/>
                </a:lnTo>
                <a:lnTo>
                  <a:pt x="3271" y="4408"/>
                </a:lnTo>
                <a:lnTo>
                  <a:pt x="3015" y="4408"/>
                </a:lnTo>
                <a:cubicBezTo>
                  <a:pt x="2764" y="4409"/>
                  <a:pt x="2560" y="4612"/>
                  <a:pt x="2560" y="4864"/>
                </a:cubicBezTo>
                <a:lnTo>
                  <a:pt x="2560" y="5660"/>
                </a:lnTo>
                <a:cubicBezTo>
                  <a:pt x="2560" y="5911"/>
                  <a:pt x="2764" y="6115"/>
                  <a:pt x="3015" y="6115"/>
                </a:cubicBezTo>
                <a:lnTo>
                  <a:pt x="3812" y="6115"/>
                </a:lnTo>
                <a:cubicBezTo>
                  <a:pt x="4063" y="6115"/>
                  <a:pt x="4266" y="5911"/>
                  <a:pt x="4267" y="5660"/>
                </a:cubicBezTo>
                <a:lnTo>
                  <a:pt x="4267" y="4864"/>
                </a:lnTo>
                <a:cubicBezTo>
                  <a:pt x="4266" y="4612"/>
                  <a:pt x="4063" y="4409"/>
                  <a:pt x="3812" y="4408"/>
                </a:cubicBezTo>
                <a:lnTo>
                  <a:pt x="3556" y="4408"/>
                </a:lnTo>
                <a:lnTo>
                  <a:pt x="3556" y="2986"/>
                </a:lnTo>
                <a:lnTo>
                  <a:pt x="5283" y="2986"/>
                </a:lnTo>
                <a:cubicBezTo>
                  <a:pt x="5542" y="2986"/>
                  <a:pt x="5831" y="3192"/>
                  <a:pt x="5831" y="3467"/>
                </a:cubicBezTo>
                <a:lnTo>
                  <a:pt x="5831" y="4408"/>
                </a:lnTo>
                <a:lnTo>
                  <a:pt x="5575" y="4408"/>
                </a:lnTo>
                <a:cubicBezTo>
                  <a:pt x="5324" y="4409"/>
                  <a:pt x="5120" y="4612"/>
                  <a:pt x="5120" y="4864"/>
                </a:cubicBezTo>
                <a:lnTo>
                  <a:pt x="5120" y="5660"/>
                </a:lnTo>
                <a:cubicBezTo>
                  <a:pt x="5120" y="5911"/>
                  <a:pt x="5324" y="6115"/>
                  <a:pt x="5575" y="6115"/>
                </a:cubicBezTo>
                <a:lnTo>
                  <a:pt x="6372" y="6115"/>
                </a:lnTo>
                <a:cubicBezTo>
                  <a:pt x="6623" y="6115"/>
                  <a:pt x="6826" y="5911"/>
                  <a:pt x="6827" y="5660"/>
                </a:cubicBezTo>
                <a:lnTo>
                  <a:pt x="6827" y="4864"/>
                </a:lnTo>
                <a:cubicBezTo>
                  <a:pt x="6826" y="4612"/>
                  <a:pt x="6623" y="4409"/>
                  <a:pt x="6372" y="4408"/>
                </a:cubicBezTo>
                <a:close/>
                <a:moveTo>
                  <a:pt x="1252" y="4693"/>
                </a:moveTo>
                <a:cubicBezTo>
                  <a:pt x="1346" y="4693"/>
                  <a:pt x="1422" y="4769"/>
                  <a:pt x="1422" y="4864"/>
                </a:cubicBezTo>
                <a:lnTo>
                  <a:pt x="1422" y="5660"/>
                </a:lnTo>
                <a:cubicBezTo>
                  <a:pt x="1422" y="5754"/>
                  <a:pt x="1346" y="5831"/>
                  <a:pt x="1252" y="5831"/>
                </a:cubicBezTo>
                <a:lnTo>
                  <a:pt x="455" y="5831"/>
                </a:lnTo>
                <a:cubicBezTo>
                  <a:pt x="361" y="5831"/>
                  <a:pt x="284" y="5754"/>
                  <a:pt x="284" y="5660"/>
                </a:cubicBezTo>
                <a:lnTo>
                  <a:pt x="284" y="4864"/>
                </a:lnTo>
                <a:cubicBezTo>
                  <a:pt x="284" y="4769"/>
                  <a:pt x="361" y="4693"/>
                  <a:pt x="455" y="4693"/>
                </a:cubicBezTo>
                <a:lnTo>
                  <a:pt x="1252" y="4693"/>
                </a:lnTo>
                <a:close/>
                <a:moveTo>
                  <a:pt x="3812" y="4693"/>
                </a:moveTo>
                <a:cubicBezTo>
                  <a:pt x="3906" y="4693"/>
                  <a:pt x="3982" y="4769"/>
                  <a:pt x="3982" y="4864"/>
                </a:cubicBezTo>
                <a:lnTo>
                  <a:pt x="3982" y="5660"/>
                </a:lnTo>
                <a:cubicBezTo>
                  <a:pt x="3982" y="5754"/>
                  <a:pt x="3906" y="5831"/>
                  <a:pt x="3812" y="5831"/>
                </a:cubicBezTo>
                <a:lnTo>
                  <a:pt x="3015" y="5831"/>
                </a:lnTo>
                <a:cubicBezTo>
                  <a:pt x="2921" y="5831"/>
                  <a:pt x="2844" y="5754"/>
                  <a:pt x="2844" y="5660"/>
                </a:cubicBezTo>
                <a:lnTo>
                  <a:pt x="2844" y="4864"/>
                </a:lnTo>
                <a:cubicBezTo>
                  <a:pt x="2844" y="4769"/>
                  <a:pt x="2921" y="4693"/>
                  <a:pt x="3015" y="4693"/>
                </a:cubicBezTo>
                <a:lnTo>
                  <a:pt x="3812" y="4693"/>
                </a:lnTo>
                <a:close/>
                <a:moveTo>
                  <a:pt x="2873" y="1564"/>
                </a:moveTo>
                <a:cubicBezTo>
                  <a:pt x="2779" y="1564"/>
                  <a:pt x="2702" y="1488"/>
                  <a:pt x="2702" y="1393"/>
                </a:cubicBezTo>
                <a:lnTo>
                  <a:pt x="2702" y="455"/>
                </a:lnTo>
                <a:cubicBezTo>
                  <a:pt x="2702" y="360"/>
                  <a:pt x="2779" y="284"/>
                  <a:pt x="2873" y="284"/>
                </a:cubicBezTo>
                <a:lnTo>
                  <a:pt x="3954" y="284"/>
                </a:lnTo>
                <a:cubicBezTo>
                  <a:pt x="4048" y="284"/>
                  <a:pt x="4124" y="360"/>
                  <a:pt x="4124" y="455"/>
                </a:cubicBezTo>
                <a:lnTo>
                  <a:pt x="4124" y="1393"/>
                </a:lnTo>
                <a:cubicBezTo>
                  <a:pt x="4124" y="1488"/>
                  <a:pt x="4048" y="1564"/>
                  <a:pt x="3954" y="1564"/>
                </a:cubicBezTo>
                <a:lnTo>
                  <a:pt x="2873" y="1564"/>
                </a:lnTo>
                <a:close/>
                <a:moveTo>
                  <a:pt x="6542" y="5660"/>
                </a:moveTo>
                <a:cubicBezTo>
                  <a:pt x="6542" y="5754"/>
                  <a:pt x="6466" y="5831"/>
                  <a:pt x="6372" y="5831"/>
                </a:cubicBezTo>
                <a:lnTo>
                  <a:pt x="5575" y="5831"/>
                </a:lnTo>
                <a:cubicBezTo>
                  <a:pt x="5481" y="5831"/>
                  <a:pt x="5404" y="5754"/>
                  <a:pt x="5404" y="5660"/>
                </a:cubicBezTo>
                <a:lnTo>
                  <a:pt x="5404" y="4864"/>
                </a:lnTo>
                <a:cubicBezTo>
                  <a:pt x="5404" y="4769"/>
                  <a:pt x="5481" y="4693"/>
                  <a:pt x="5575" y="4693"/>
                </a:cubicBezTo>
                <a:lnTo>
                  <a:pt x="6372" y="4693"/>
                </a:lnTo>
                <a:cubicBezTo>
                  <a:pt x="6466" y="4693"/>
                  <a:pt x="6542" y="4769"/>
                  <a:pt x="6542" y="4864"/>
                </a:cubicBezTo>
                <a:lnTo>
                  <a:pt x="6542" y="5660"/>
                </a:lnTo>
                <a:close/>
              </a:path>
            </a:pathLst>
          </a:custGeom>
          <a:solidFill>
            <a:sysClr val="window" lastClr="FFFFFF"/>
          </a:solidFill>
          <a:ln>
            <a:solidFill>
              <a:sysClr val="window" lastClr="FFFFFF"/>
            </a:solidFill>
          </a:ln>
        </p:spPr>
        <p:txBody>
          <a:bodyPr>
            <a:noAutofit/>
          </a:bodyPr>
          <a:lstStyle/>
          <a:p>
            <a:pPr fontAlgn="ctr"/>
            <a:endParaRPr lang="en-US" altLang="zh-CN" sz="1400" dirty="0"/>
          </a:p>
        </p:txBody>
      </p:sp>
      <p:sp>
        <p:nvSpPr>
          <p:cNvPr id="34" name="three-databases-symbol_51334">
            <a:extLst>
              <a:ext uri="{FF2B5EF4-FFF2-40B4-BE49-F238E27FC236}">
                <a16:creationId xmlns="" xmlns:a14="http://schemas.microsoft.com/office/drawing/2010/main" xmlns:p14="http://schemas.microsoft.com/office/powerpoint/2010/main" xmlns:a16="http://schemas.microsoft.com/office/drawing/2014/main" id="{529872D6-FA46-42C4-977B-77B400BBC43E}"/>
              </a:ext>
            </a:extLst>
          </p:cNvPr>
          <p:cNvSpPr>
            <a:spLocks noChangeAspect="1"/>
          </p:cNvSpPr>
          <p:nvPr/>
        </p:nvSpPr>
        <p:spPr bwMode="auto">
          <a:xfrm>
            <a:off x="825031" y="4973626"/>
            <a:ext cx="496143" cy="499239"/>
          </a:xfrm>
          <a:custGeom>
            <a:avLst/>
            <a:gdLst>
              <a:gd name="connsiteX0" fmla="*/ 0 w 596445"/>
              <a:gd name="connsiteY0" fmla="*/ 460757 h 600166"/>
              <a:gd name="connsiteX1" fmla="*/ 162584 w 596445"/>
              <a:gd name="connsiteY1" fmla="*/ 515661 h 600166"/>
              <a:gd name="connsiteX2" fmla="*/ 325168 w 596445"/>
              <a:gd name="connsiteY2" fmla="*/ 460757 h 600166"/>
              <a:gd name="connsiteX3" fmla="*/ 325168 w 596445"/>
              <a:gd name="connsiteY3" fmla="*/ 540965 h 600166"/>
              <a:gd name="connsiteX4" fmla="*/ 162584 w 596445"/>
              <a:gd name="connsiteY4" fmla="*/ 600166 h 600166"/>
              <a:gd name="connsiteX5" fmla="*/ 0 w 596445"/>
              <a:gd name="connsiteY5" fmla="*/ 540965 h 600166"/>
              <a:gd name="connsiteX6" fmla="*/ 596251 w 596445"/>
              <a:gd name="connsiteY6" fmla="*/ 369557 h 600166"/>
              <a:gd name="connsiteX7" fmla="*/ 596251 w 596445"/>
              <a:gd name="connsiteY7" fmla="*/ 449765 h 600166"/>
              <a:gd name="connsiteX8" fmla="*/ 433673 w 596445"/>
              <a:gd name="connsiteY8" fmla="*/ 508966 h 600166"/>
              <a:gd name="connsiteX9" fmla="*/ 347602 w 596445"/>
              <a:gd name="connsiteY9" fmla="*/ 499895 h 600166"/>
              <a:gd name="connsiteX10" fmla="*/ 347602 w 596445"/>
              <a:gd name="connsiteY10" fmla="*/ 415390 h 600166"/>
              <a:gd name="connsiteX11" fmla="*/ 433673 w 596445"/>
              <a:gd name="connsiteY11" fmla="*/ 424461 h 600166"/>
              <a:gd name="connsiteX12" fmla="*/ 596251 w 596445"/>
              <a:gd name="connsiteY12" fmla="*/ 369557 h 600166"/>
              <a:gd name="connsiteX13" fmla="*/ 0 w 596445"/>
              <a:gd name="connsiteY13" fmla="*/ 346681 h 600166"/>
              <a:gd name="connsiteX14" fmla="*/ 162584 w 596445"/>
              <a:gd name="connsiteY14" fmla="*/ 401108 h 600166"/>
              <a:gd name="connsiteX15" fmla="*/ 325168 w 596445"/>
              <a:gd name="connsiteY15" fmla="*/ 346681 h 600166"/>
              <a:gd name="connsiteX16" fmla="*/ 325168 w 596445"/>
              <a:gd name="connsiteY16" fmla="*/ 426889 h 600166"/>
              <a:gd name="connsiteX17" fmla="*/ 162584 w 596445"/>
              <a:gd name="connsiteY17" fmla="*/ 486090 h 600166"/>
              <a:gd name="connsiteX18" fmla="*/ 0 w 596445"/>
              <a:gd name="connsiteY18" fmla="*/ 426889 h 600166"/>
              <a:gd name="connsiteX19" fmla="*/ 0 w 596445"/>
              <a:gd name="connsiteY19" fmla="*/ 346681 h 600166"/>
              <a:gd name="connsiteX20" fmla="*/ 596233 w 596445"/>
              <a:gd name="connsiteY20" fmla="*/ 254944 h 600166"/>
              <a:gd name="connsiteX21" fmla="*/ 596233 w 596445"/>
              <a:gd name="connsiteY21" fmla="*/ 335664 h 600166"/>
              <a:gd name="connsiteX22" fmla="*/ 433667 w 596445"/>
              <a:gd name="connsiteY22" fmla="*/ 394891 h 600166"/>
              <a:gd name="connsiteX23" fmla="*/ 347602 w 596445"/>
              <a:gd name="connsiteY23" fmla="*/ 385816 h 600166"/>
              <a:gd name="connsiteX24" fmla="*/ 347602 w 596445"/>
              <a:gd name="connsiteY24" fmla="*/ 301275 h 600166"/>
              <a:gd name="connsiteX25" fmla="*/ 433667 w 596445"/>
              <a:gd name="connsiteY25" fmla="*/ 309872 h 600166"/>
              <a:gd name="connsiteX26" fmla="*/ 596233 w 596445"/>
              <a:gd name="connsiteY26" fmla="*/ 254944 h 600166"/>
              <a:gd name="connsiteX27" fmla="*/ 162555 w 596445"/>
              <a:gd name="connsiteY27" fmla="*/ 205813 h 600166"/>
              <a:gd name="connsiteX28" fmla="*/ 325109 w 596445"/>
              <a:gd name="connsiteY28" fmla="*/ 265022 h 600166"/>
              <a:gd name="connsiteX29" fmla="*/ 325109 w 596445"/>
              <a:gd name="connsiteY29" fmla="*/ 313726 h 600166"/>
              <a:gd name="connsiteX30" fmla="*/ 162555 w 596445"/>
              <a:gd name="connsiteY30" fmla="*/ 372935 h 600166"/>
              <a:gd name="connsiteX31" fmla="*/ 0 w 596445"/>
              <a:gd name="connsiteY31" fmla="*/ 313726 h 600166"/>
              <a:gd name="connsiteX32" fmla="*/ 0 w 596445"/>
              <a:gd name="connsiteY32" fmla="*/ 265022 h 600166"/>
              <a:gd name="connsiteX33" fmla="*/ 162555 w 596445"/>
              <a:gd name="connsiteY33" fmla="*/ 205813 h 600166"/>
              <a:gd name="connsiteX34" fmla="*/ 67402 w 596445"/>
              <a:gd name="connsiteY34" fmla="*/ 140407 h 600166"/>
              <a:gd name="connsiteX35" fmla="*/ 139640 w 596445"/>
              <a:gd name="connsiteY35" fmla="*/ 185286 h 600166"/>
              <a:gd name="connsiteX36" fmla="*/ 67402 w 596445"/>
              <a:gd name="connsiteY36" fmla="*/ 194835 h 600166"/>
              <a:gd name="connsiteX37" fmla="*/ 433697 w 596445"/>
              <a:gd name="connsiteY37" fmla="*/ 114613 h 600166"/>
              <a:gd name="connsiteX38" fmla="*/ 596251 w 596445"/>
              <a:gd name="connsiteY38" fmla="*/ 173822 h 600166"/>
              <a:gd name="connsiteX39" fmla="*/ 596251 w 596445"/>
              <a:gd name="connsiteY39" fmla="*/ 222526 h 600166"/>
              <a:gd name="connsiteX40" fmla="*/ 433697 w 596445"/>
              <a:gd name="connsiteY40" fmla="*/ 281735 h 600166"/>
              <a:gd name="connsiteX41" fmla="*/ 347638 w 596445"/>
              <a:gd name="connsiteY41" fmla="*/ 272663 h 600166"/>
              <a:gd name="connsiteX42" fmla="*/ 347638 w 596445"/>
              <a:gd name="connsiteY42" fmla="*/ 269320 h 600166"/>
              <a:gd name="connsiteX43" fmla="*/ 322299 w 596445"/>
              <a:gd name="connsiteY43" fmla="*/ 223959 h 600166"/>
              <a:gd name="connsiteX44" fmla="*/ 321343 w 596445"/>
              <a:gd name="connsiteY44" fmla="*/ 223481 h 600166"/>
              <a:gd name="connsiteX45" fmla="*/ 271142 w 596445"/>
              <a:gd name="connsiteY45" fmla="*/ 199606 h 600166"/>
              <a:gd name="connsiteX46" fmla="*/ 271142 w 596445"/>
              <a:gd name="connsiteY46" fmla="*/ 173822 h 600166"/>
              <a:gd name="connsiteX47" fmla="*/ 433697 w 596445"/>
              <a:gd name="connsiteY47" fmla="*/ 114613 h 600166"/>
              <a:gd name="connsiteX48" fmla="*/ 229995 w 596445"/>
              <a:gd name="connsiteY48" fmla="*/ 0 h 600166"/>
              <a:gd name="connsiteX49" fmla="*/ 392588 w 596445"/>
              <a:gd name="connsiteY49" fmla="*/ 59209 h 600166"/>
              <a:gd name="connsiteX50" fmla="*/ 392588 w 596445"/>
              <a:gd name="connsiteY50" fmla="*/ 93588 h 600166"/>
              <a:gd name="connsiteX51" fmla="*/ 248167 w 596445"/>
              <a:gd name="connsiteY51" fmla="*/ 166645 h 600166"/>
              <a:gd name="connsiteX52" fmla="*/ 229995 w 596445"/>
              <a:gd name="connsiteY52" fmla="*/ 167122 h 600166"/>
              <a:gd name="connsiteX53" fmla="*/ 67402 w 596445"/>
              <a:gd name="connsiteY53" fmla="*/ 107913 h 600166"/>
              <a:gd name="connsiteX54" fmla="*/ 67402 w 596445"/>
              <a:gd name="connsiteY54" fmla="*/ 59209 h 600166"/>
              <a:gd name="connsiteX55" fmla="*/ 229995 w 596445"/>
              <a:gd name="connsiteY55" fmla="*/ 0 h 60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96445" h="600166">
                <a:moveTo>
                  <a:pt x="0" y="460757"/>
                </a:moveTo>
                <a:cubicBezTo>
                  <a:pt x="6217" y="491312"/>
                  <a:pt x="76989" y="515661"/>
                  <a:pt x="162584" y="515661"/>
                </a:cubicBezTo>
                <a:cubicBezTo>
                  <a:pt x="248658" y="515661"/>
                  <a:pt x="318952" y="491312"/>
                  <a:pt x="325168" y="460757"/>
                </a:cubicBezTo>
                <a:cubicBezTo>
                  <a:pt x="325646" y="462189"/>
                  <a:pt x="325168" y="540965"/>
                  <a:pt x="325168" y="540965"/>
                </a:cubicBezTo>
                <a:cubicBezTo>
                  <a:pt x="325168" y="573907"/>
                  <a:pt x="252483" y="600166"/>
                  <a:pt x="162584" y="600166"/>
                </a:cubicBezTo>
                <a:cubicBezTo>
                  <a:pt x="72685" y="600166"/>
                  <a:pt x="0" y="573907"/>
                  <a:pt x="0" y="540965"/>
                </a:cubicBezTo>
                <a:close/>
                <a:moveTo>
                  <a:pt x="596251" y="369557"/>
                </a:moveTo>
                <a:cubicBezTo>
                  <a:pt x="596251" y="370989"/>
                  <a:pt x="596251" y="449765"/>
                  <a:pt x="596251" y="449765"/>
                </a:cubicBezTo>
                <a:cubicBezTo>
                  <a:pt x="596251" y="482230"/>
                  <a:pt x="523569" y="508966"/>
                  <a:pt x="433673" y="508966"/>
                </a:cubicBezTo>
                <a:cubicBezTo>
                  <a:pt x="402114" y="508966"/>
                  <a:pt x="372467" y="505624"/>
                  <a:pt x="347602" y="499895"/>
                </a:cubicBezTo>
                <a:lnTo>
                  <a:pt x="347602" y="415390"/>
                </a:lnTo>
                <a:cubicBezTo>
                  <a:pt x="372467" y="421119"/>
                  <a:pt x="402114" y="424461"/>
                  <a:pt x="433673" y="424461"/>
                </a:cubicBezTo>
                <a:cubicBezTo>
                  <a:pt x="519266" y="424461"/>
                  <a:pt x="590035" y="400112"/>
                  <a:pt x="596251" y="369557"/>
                </a:cubicBezTo>
                <a:close/>
                <a:moveTo>
                  <a:pt x="0" y="346681"/>
                </a:moveTo>
                <a:cubicBezTo>
                  <a:pt x="6217" y="377236"/>
                  <a:pt x="76989" y="401108"/>
                  <a:pt x="162584" y="401108"/>
                </a:cubicBezTo>
                <a:cubicBezTo>
                  <a:pt x="248658" y="401108"/>
                  <a:pt x="318952" y="377236"/>
                  <a:pt x="325168" y="346681"/>
                </a:cubicBezTo>
                <a:cubicBezTo>
                  <a:pt x="325646" y="348113"/>
                  <a:pt x="325168" y="426889"/>
                  <a:pt x="325168" y="426889"/>
                </a:cubicBezTo>
                <a:cubicBezTo>
                  <a:pt x="325168" y="459354"/>
                  <a:pt x="252483" y="486090"/>
                  <a:pt x="162584" y="486090"/>
                </a:cubicBezTo>
                <a:cubicBezTo>
                  <a:pt x="72685" y="486090"/>
                  <a:pt x="0" y="459354"/>
                  <a:pt x="0" y="426889"/>
                </a:cubicBezTo>
                <a:cubicBezTo>
                  <a:pt x="0" y="426889"/>
                  <a:pt x="0" y="348113"/>
                  <a:pt x="0" y="346681"/>
                </a:cubicBezTo>
                <a:close/>
                <a:moveTo>
                  <a:pt x="596233" y="254944"/>
                </a:moveTo>
                <a:cubicBezTo>
                  <a:pt x="596711" y="256855"/>
                  <a:pt x="596233" y="335664"/>
                  <a:pt x="596233" y="335664"/>
                </a:cubicBezTo>
                <a:cubicBezTo>
                  <a:pt x="596233" y="368143"/>
                  <a:pt x="523556" y="394891"/>
                  <a:pt x="433667" y="394891"/>
                </a:cubicBezTo>
                <a:cubicBezTo>
                  <a:pt x="402110" y="394891"/>
                  <a:pt x="372465" y="391548"/>
                  <a:pt x="347602" y="385816"/>
                </a:cubicBezTo>
                <a:lnTo>
                  <a:pt x="347602" y="301275"/>
                </a:lnTo>
                <a:cubicBezTo>
                  <a:pt x="372465" y="306529"/>
                  <a:pt x="402110" y="309872"/>
                  <a:pt x="433667" y="309872"/>
                </a:cubicBezTo>
                <a:cubicBezTo>
                  <a:pt x="519253" y="309872"/>
                  <a:pt x="590017" y="285990"/>
                  <a:pt x="596233" y="254944"/>
                </a:cubicBezTo>
                <a:close/>
                <a:moveTo>
                  <a:pt x="162555" y="205813"/>
                </a:moveTo>
                <a:cubicBezTo>
                  <a:pt x="252438" y="205813"/>
                  <a:pt x="325109" y="232553"/>
                  <a:pt x="325109" y="265022"/>
                </a:cubicBezTo>
                <a:lnTo>
                  <a:pt x="325109" y="313726"/>
                </a:lnTo>
                <a:cubicBezTo>
                  <a:pt x="325109" y="346673"/>
                  <a:pt x="252438" y="372935"/>
                  <a:pt x="162555" y="372935"/>
                </a:cubicBezTo>
                <a:cubicBezTo>
                  <a:pt x="72672" y="372935"/>
                  <a:pt x="0" y="346673"/>
                  <a:pt x="0" y="313726"/>
                </a:cubicBezTo>
                <a:lnTo>
                  <a:pt x="0" y="265022"/>
                </a:lnTo>
                <a:cubicBezTo>
                  <a:pt x="0" y="232553"/>
                  <a:pt x="72672" y="205813"/>
                  <a:pt x="162555" y="205813"/>
                </a:cubicBezTo>
                <a:close/>
                <a:moveTo>
                  <a:pt x="67402" y="140407"/>
                </a:moveTo>
                <a:cubicBezTo>
                  <a:pt x="71229" y="159027"/>
                  <a:pt x="99455" y="175260"/>
                  <a:pt x="139640" y="185286"/>
                </a:cubicBezTo>
                <a:cubicBezTo>
                  <a:pt x="114764" y="186241"/>
                  <a:pt x="90365" y="189583"/>
                  <a:pt x="67402" y="194835"/>
                </a:cubicBezTo>
                <a:close/>
                <a:moveTo>
                  <a:pt x="433697" y="114613"/>
                </a:moveTo>
                <a:cubicBezTo>
                  <a:pt x="523580" y="114613"/>
                  <a:pt x="596251" y="141353"/>
                  <a:pt x="596251" y="173822"/>
                </a:cubicBezTo>
                <a:lnTo>
                  <a:pt x="596251" y="222526"/>
                </a:lnTo>
                <a:cubicBezTo>
                  <a:pt x="596251" y="255473"/>
                  <a:pt x="523580" y="281735"/>
                  <a:pt x="433697" y="281735"/>
                </a:cubicBezTo>
                <a:cubicBezTo>
                  <a:pt x="402142" y="281735"/>
                  <a:pt x="372500" y="278393"/>
                  <a:pt x="347638" y="272663"/>
                </a:cubicBezTo>
                <a:lnTo>
                  <a:pt x="347638" y="269320"/>
                </a:lnTo>
                <a:cubicBezTo>
                  <a:pt x="347638" y="251176"/>
                  <a:pt x="338076" y="236373"/>
                  <a:pt x="322299" y="223959"/>
                </a:cubicBezTo>
                <a:lnTo>
                  <a:pt x="321343" y="223481"/>
                </a:lnTo>
                <a:cubicBezTo>
                  <a:pt x="308434" y="213454"/>
                  <a:pt x="290744" y="205814"/>
                  <a:pt x="271142" y="199606"/>
                </a:cubicBezTo>
                <a:lnTo>
                  <a:pt x="271142" y="173822"/>
                </a:lnTo>
                <a:cubicBezTo>
                  <a:pt x="271142" y="141353"/>
                  <a:pt x="343814" y="114613"/>
                  <a:pt x="433697" y="114613"/>
                </a:cubicBezTo>
                <a:close/>
                <a:moveTo>
                  <a:pt x="229995" y="0"/>
                </a:moveTo>
                <a:cubicBezTo>
                  <a:pt x="319900" y="0"/>
                  <a:pt x="392588" y="26262"/>
                  <a:pt x="392588" y="59209"/>
                </a:cubicBezTo>
                <a:lnTo>
                  <a:pt x="392588" y="93588"/>
                </a:lnTo>
                <a:cubicBezTo>
                  <a:pt x="317987" y="99318"/>
                  <a:pt x="251515" y="124625"/>
                  <a:pt x="248167" y="166645"/>
                </a:cubicBezTo>
                <a:cubicBezTo>
                  <a:pt x="242429" y="167122"/>
                  <a:pt x="236212" y="167122"/>
                  <a:pt x="229995" y="167122"/>
                </a:cubicBezTo>
                <a:cubicBezTo>
                  <a:pt x="140569" y="167122"/>
                  <a:pt x="67402" y="140382"/>
                  <a:pt x="67402" y="107913"/>
                </a:cubicBezTo>
                <a:lnTo>
                  <a:pt x="67402" y="59209"/>
                </a:lnTo>
                <a:cubicBezTo>
                  <a:pt x="67402" y="26740"/>
                  <a:pt x="140569" y="0"/>
                  <a:pt x="229995" y="0"/>
                </a:cubicBezTo>
                <a:close/>
              </a:path>
            </a:pathLst>
          </a:custGeom>
          <a:solidFill>
            <a:sysClr val="window" lastClr="FFFFFF"/>
          </a:solidFill>
          <a:ln>
            <a:noFill/>
          </a:ln>
        </p:spPr>
        <p:txBody>
          <a:bodyPr>
            <a:noAutofit/>
          </a:bodyPr>
          <a:lstStyle/>
          <a:p>
            <a:pPr fontAlgn="ctr"/>
            <a:endParaRPr lang="en-US" altLang="zh-CN" sz="1400" dirty="0"/>
          </a:p>
        </p:txBody>
      </p:sp>
      <p:sp>
        <p:nvSpPr>
          <p:cNvPr id="35" name="文本框 34">
            <a:extLst>
              <a:ext uri="{FF2B5EF4-FFF2-40B4-BE49-F238E27FC236}">
                <a16:creationId xmlns="" xmlns:a14="http://schemas.microsoft.com/office/drawing/2010/main" xmlns:p14="http://schemas.microsoft.com/office/powerpoint/2010/main" xmlns:a16="http://schemas.microsoft.com/office/drawing/2014/main" id="{28379CD6-6BF3-4B14-8AA7-B8637F529870}"/>
              </a:ext>
            </a:extLst>
          </p:cNvPr>
          <p:cNvSpPr txBox="1"/>
          <p:nvPr/>
        </p:nvSpPr>
        <p:spPr bwMode="gray">
          <a:xfrm>
            <a:off x="1401653" y="2738052"/>
            <a:ext cx="1493835" cy="705642"/>
          </a:xfrm>
          <a:prstGeom prst="rect">
            <a:avLst/>
          </a:prstGeom>
          <a:noFill/>
        </p:spPr>
        <p:txBody>
          <a:bodyPr vert="horz" wrap="square" rtlCol="0" anchor="ctr">
            <a:noAutofit/>
          </a:bodyPr>
          <a:lstStyle/>
          <a:p>
            <a:pPr fontAlgn="ctr"/>
            <a:r>
              <a:rPr lang="en-US" sz="1200" b="1" dirty="0">
                <a:solidFill>
                  <a:prstClr val="white"/>
                </a:solidFill>
              </a:rPr>
              <a:t>Huawei 30+ years of O&amp;M</a:t>
            </a:r>
            <a:endParaRPr lang="en-US" altLang="zh-CN" sz="1200" b="1" dirty="0">
              <a:solidFill>
                <a:prstClr val="white"/>
              </a:solidFill>
            </a:endParaRPr>
          </a:p>
          <a:p>
            <a:pPr fontAlgn="ctr"/>
            <a:r>
              <a:rPr lang="en-US" sz="1200" b="1" dirty="0">
                <a:solidFill>
                  <a:prstClr val="white"/>
                </a:solidFill>
              </a:rPr>
              <a:t>Expert experience</a:t>
            </a:r>
          </a:p>
        </p:txBody>
      </p:sp>
      <p:pic>
        <p:nvPicPr>
          <p:cNvPr id="36" name="图片 35">
            <a:extLst>
              <a:ext uri="{FF2B5EF4-FFF2-40B4-BE49-F238E27FC236}">
                <a16:creationId xmlns="" xmlns:a14="http://schemas.microsoft.com/office/drawing/2010/main" xmlns:p14="http://schemas.microsoft.com/office/powerpoint/2010/main" xmlns:a16="http://schemas.microsoft.com/office/drawing/2014/main" id="{526B65AF-2DF7-454E-816D-8050767DCD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252" y="2892644"/>
            <a:ext cx="561610" cy="519351"/>
          </a:xfrm>
          <a:prstGeom prst="rect">
            <a:avLst/>
          </a:prstGeom>
        </p:spPr>
      </p:pic>
      <p:sp>
        <p:nvSpPr>
          <p:cNvPr id="37" name="文本框 36">
            <a:extLst>
              <a:ext uri="{FF2B5EF4-FFF2-40B4-BE49-F238E27FC236}">
                <a16:creationId xmlns="" xmlns:a14="http://schemas.microsoft.com/office/drawing/2010/main" xmlns:p14="http://schemas.microsoft.com/office/powerpoint/2010/main" xmlns:a16="http://schemas.microsoft.com/office/drawing/2014/main" id="{2E60C6AE-42A5-42FE-A451-0F0C1C815111}"/>
              </a:ext>
            </a:extLst>
          </p:cNvPr>
          <p:cNvSpPr txBox="1"/>
          <p:nvPr/>
        </p:nvSpPr>
        <p:spPr bwMode="gray">
          <a:xfrm>
            <a:off x="1309516" y="3802139"/>
            <a:ext cx="1729938" cy="705642"/>
          </a:xfrm>
          <a:prstGeom prst="rect">
            <a:avLst/>
          </a:prstGeom>
          <a:noFill/>
        </p:spPr>
        <p:txBody>
          <a:bodyPr vert="horz" wrap="square" rtlCol="0" anchor="ctr">
            <a:noAutofit/>
          </a:bodyPr>
          <a:lstStyle>
            <a:defPPr>
              <a:defRPr lang="en-US"/>
            </a:defPPr>
            <a:lvl1pPr fontAlgn="ctr">
              <a:defRPr sz="1200" b="1">
                <a:solidFill>
                  <a:prstClr val="white"/>
                </a:solidFill>
              </a:defRPr>
            </a:lvl1pPr>
          </a:lstStyle>
          <a:p>
            <a:r>
              <a:rPr lang="en-US" dirty="0"/>
              <a:t>Continuous learning and training</a:t>
            </a:r>
          </a:p>
          <a:p>
            <a:r>
              <a:rPr lang="en-US" dirty="0"/>
              <a:t>based on real site faults</a:t>
            </a:r>
          </a:p>
        </p:txBody>
      </p:sp>
      <p:cxnSp>
        <p:nvCxnSpPr>
          <p:cNvPr id="38" name="直接箭头连接符 37">
            <a:extLst>
              <a:ext uri="{FF2B5EF4-FFF2-40B4-BE49-F238E27FC236}">
                <a16:creationId xmlns="" xmlns:a14="http://schemas.microsoft.com/office/drawing/2010/main" xmlns:p14="http://schemas.microsoft.com/office/powerpoint/2010/main" xmlns:a16="http://schemas.microsoft.com/office/drawing/2014/main" id="{2FA3E863-7721-4136-9A4F-BF81EA50354E}"/>
              </a:ext>
            </a:extLst>
          </p:cNvPr>
          <p:cNvCxnSpPr/>
          <p:nvPr/>
        </p:nvCxnSpPr>
        <p:spPr>
          <a:xfrm>
            <a:off x="3104875" y="5239951"/>
            <a:ext cx="504000" cy="0"/>
          </a:xfrm>
          <a:prstGeom prst="straightConnector1">
            <a:avLst/>
          </a:prstGeom>
          <a:noFill/>
          <a:ln w="57150" cap="flat" cmpd="sng" algn="ctr">
            <a:solidFill>
              <a:srgbClr val="595757"/>
            </a:solidFill>
            <a:prstDash val="solid"/>
            <a:miter lim="800000"/>
            <a:tailEnd type="triangle"/>
          </a:ln>
          <a:effectLst/>
        </p:spPr>
      </p:cxnSp>
      <p:grpSp>
        <p:nvGrpSpPr>
          <p:cNvPr id="39" name="组合 38">
            <a:extLst>
              <a:ext uri="{FF2B5EF4-FFF2-40B4-BE49-F238E27FC236}">
                <a16:creationId xmlns="" xmlns:a14="http://schemas.microsoft.com/office/drawing/2010/main" xmlns:p14="http://schemas.microsoft.com/office/powerpoint/2010/main" xmlns:a16="http://schemas.microsoft.com/office/drawing/2014/main" id="{A2C7CAD8-44BB-47B3-9923-8F1DE16E656B}"/>
              </a:ext>
            </a:extLst>
          </p:cNvPr>
          <p:cNvGrpSpPr/>
          <p:nvPr/>
        </p:nvGrpSpPr>
        <p:grpSpPr>
          <a:xfrm>
            <a:off x="3404304" y="3000614"/>
            <a:ext cx="2191054" cy="1602713"/>
            <a:chOff x="5690608" y="2759127"/>
            <a:chExt cx="2647017" cy="2051941"/>
          </a:xfrm>
        </p:grpSpPr>
        <p:sp>
          <p:nvSpPr>
            <p:cNvPr id="40" name="椭圆 39">
              <a:extLst>
                <a:ext uri="{FF2B5EF4-FFF2-40B4-BE49-F238E27FC236}">
                  <a16:creationId xmlns="" xmlns:a14="http://schemas.microsoft.com/office/drawing/2010/main" xmlns:p14="http://schemas.microsoft.com/office/powerpoint/2010/main" xmlns:a16="http://schemas.microsoft.com/office/drawing/2014/main" id="{4E8B1E25-58A1-43AD-BB4E-8628F188D936}"/>
                </a:ext>
              </a:extLst>
            </p:cNvPr>
            <p:cNvSpPr>
              <a:spLocks noChangeAspect="1"/>
            </p:cNvSpPr>
            <p:nvPr/>
          </p:nvSpPr>
          <p:spPr>
            <a:xfrm flipH="1">
              <a:off x="7543480" y="2759127"/>
              <a:ext cx="499130" cy="559023"/>
            </a:xfrm>
            <a:prstGeom prst="ellipse">
              <a:avLst/>
            </a:prstGeom>
            <a:solidFill>
              <a:sysClr val="window" lastClr="FFFFFF">
                <a:lumMod val="20000"/>
                <a:lumOff val="80000"/>
              </a:sysClr>
            </a:solidFill>
            <a:ln w="12700" cap="flat" cmpd="sng" algn="ctr">
              <a:solidFill>
                <a:srgbClr val="EE5B5C"/>
              </a:solidFill>
              <a:prstDash val="solid"/>
            </a:ln>
            <a:effectLst/>
          </p:spPr>
          <p:txBody>
            <a:bodyPr rtlCol="0" anchor="ctr">
              <a:noAutofit/>
            </a:bodyPr>
            <a:lstStyle/>
            <a:p>
              <a:pPr marL="0" marR="0" lvl="0" indent="0" algn="ctr" defTabSz="290027"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1D1D1B"/>
                </a:solidFill>
                <a:effectLst/>
                <a:uLnTx/>
                <a:uFillTx/>
              </a:endParaRPr>
            </a:p>
          </p:txBody>
        </p:sp>
        <p:sp>
          <p:nvSpPr>
            <p:cNvPr id="41" name="intelligence_66143">
              <a:extLst>
                <a:ext uri="{FF2B5EF4-FFF2-40B4-BE49-F238E27FC236}">
                  <a16:creationId xmlns="" xmlns:a14="http://schemas.microsoft.com/office/drawing/2010/main" xmlns:p14="http://schemas.microsoft.com/office/powerpoint/2010/main" xmlns:a16="http://schemas.microsoft.com/office/drawing/2014/main" id="{CF016250-D9AF-4EF1-BC18-F2744CD91031}"/>
                </a:ext>
              </a:extLst>
            </p:cNvPr>
            <p:cNvSpPr>
              <a:spLocks noChangeAspect="1"/>
            </p:cNvSpPr>
            <p:nvPr/>
          </p:nvSpPr>
          <p:spPr bwMode="auto">
            <a:xfrm>
              <a:off x="7623499" y="2859499"/>
              <a:ext cx="364518" cy="382652"/>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rgbClr val="F16667"/>
            </a:solidFill>
            <a:ln>
              <a:noFill/>
            </a:ln>
          </p:spPr>
          <p:txBody>
            <a:bodyP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prstClr val="black"/>
                </a:solidFill>
                <a:effectLst/>
                <a:uLnTx/>
                <a:uFillTx/>
              </a:endParaRPr>
            </a:p>
          </p:txBody>
        </p:sp>
        <p:sp>
          <p:nvSpPr>
            <p:cNvPr id="42" name="左中括号 41">
              <a:extLst>
                <a:ext uri="{FF2B5EF4-FFF2-40B4-BE49-F238E27FC236}">
                  <a16:creationId xmlns="" xmlns:a14="http://schemas.microsoft.com/office/drawing/2010/main" xmlns:p14="http://schemas.microsoft.com/office/powerpoint/2010/main" xmlns:a16="http://schemas.microsoft.com/office/drawing/2014/main" id="{F7BDDE96-D26D-4552-96F3-A0D9EC2DD80F}"/>
                </a:ext>
              </a:extLst>
            </p:cNvPr>
            <p:cNvSpPr/>
            <p:nvPr/>
          </p:nvSpPr>
          <p:spPr>
            <a:xfrm rot="5400000">
              <a:off x="7472007" y="3101576"/>
              <a:ext cx="408192" cy="1323044"/>
            </a:xfrm>
            <a:prstGeom prst="leftBracket">
              <a:avLst>
                <a:gd name="adj" fmla="val 44182"/>
              </a:avLst>
            </a:prstGeom>
            <a:noFill/>
            <a:ln w="28575" cap="flat" cmpd="sng" algn="ctr">
              <a:solidFill>
                <a:srgbClr val="7F7F7F"/>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prstClr val="black"/>
                </a:solidFill>
                <a:effectLst/>
                <a:uLnTx/>
                <a:uFillTx/>
              </a:endParaRPr>
            </a:p>
          </p:txBody>
        </p:sp>
        <p:sp>
          <p:nvSpPr>
            <p:cNvPr id="43" name="左中括号 42">
              <a:extLst>
                <a:ext uri="{FF2B5EF4-FFF2-40B4-BE49-F238E27FC236}">
                  <a16:creationId xmlns="" xmlns:a14="http://schemas.microsoft.com/office/drawing/2010/main" xmlns:p14="http://schemas.microsoft.com/office/powerpoint/2010/main" xmlns:a16="http://schemas.microsoft.com/office/drawing/2014/main" id="{A79B122D-5AE1-4350-9131-6909EDB5A736}"/>
                </a:ext>
              </a:extLst>
            </p:cNvPr>
            <p:cNvSpPr/>
            <p:nvPr/>
          </p:nvSpPr>
          <p:spPr>
            <a:xfrm rot="5400000">
              <a:off x="6830120" y="3680022"/>
              <a:ext cx="391174" cy="976254"/>
            </a:xfrm>
            <a:prstGeom prst="leftBracket">
              <a:avLst>
                <a:gd name="adj" fmla="val 44182"/>
              </a:avLst>
            </a:prstGeom>
            <a:noFill/>
            <a:ln w="28575" cap="flat" cmpd="sng" algn="ctr">
              <a:solidFill>
                <a:srgbClr val="7F7F7F"/>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prstClr val="black"/>
                </a:solidFill>
                <a:effectLst/>
                <a:uLnTx/>
                <a:uFillTx/>
              </a:endParaRPr>
            </a:p>
          </p:txBody>
        </p:sp>
        <p:sp>
          <p:nvSpPr>
            <p:cNvPr id="46" name="文本框 45">
              <a:extLst>
                <a:ext uri="{FF2B5EF4-FFF2-40B4-BE49-F238E27FC236}">
                  <a16:creationId xmlns="" xmlns:a14="http://schemas.microsoft.com/office/drawing/2010/main" xmlns:p14="http://schemas.microsoft.com/office/powerpoint/2010/main" xmlns:a16="http://schemas.microsoft.com/office/drawing/2014/main" id="{D18829B2-0223-461C-939D-F2B70DDB34BE}"/>
                </a:ext>
              </a:extLst>
            </p:cNvPr>
            <p:cNvSpPr txBox="1"/>
            <p:nvPr/>
          </p:nvSpPr>
          <p:spPr>
            <a:xfrm>
              <a:off x="5690608" y="4427157"/>
              <a:ext cx="1724699" cy="383911"/>
            </a:xfrm>
            <a:prstGeom prst="rect">
              <a:avLst/>
            </a:prstGeom>
            <a:noFill/>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rPr>
                <a:t>Knowledge</a:t>
              </a:r>
              <a:endParaRPr kumimoji="0" lang="en-US" altLang="zh-CN" sz="1200" b="0" i="0" u="none" strike="noStrike" kern="0" cap="none" spc="0" normalizeH="0" baseline="0" noProof="0" dirty="0">
                <a:ln>
                  <a:noFill/>
                </a:ln>
                <a:solidFill>
                  <a:prstClr val="white"/>
                </a:solidFill>
                <a:effectLst/>
                <a:uLnTx/>
                <a:uFillTx/>
              </a:endParaRPr>
            </a:p>
          </p:txBody>
        </p:sp>
        <p:cxnSp>
          <p:nvCxnSpPr>
            <p:cNvPr id="53" name="直接连接符 52">
              <a:extLst>
                <a:ext uri="{FF2B5EF4-FFF2-40B4-BE49-F238E27FC236}">
                  <a16:creationId xmlns="" xmlns:a14="http://schemas.microsoft.com/office/drawing/2010/main" xmlns:p14="http://schemas.microsoft.com/office/powerpoint/2010/main" xmlns:a16="http://schemas.microsoft.com/office/drawing/2014/main" id="{FCBD010D-EACC-42E8-A036-E45B4C6CB8B0}"/>
                </a:ext>
              </a:extLst>
            </p:cNvPr>
            <p:cNvCxnSpPr/>
            <p:nvPr/>
          </p:nvCxnSpPr>
          <p:spPr>
            <a:xfrm>
              <a:off x="7777147" y="3331718"/>
              <a:ext cx="2068" cy="240851"/>
            </a:xfrm>
            <a:prstGeom prst="line">
              <a:avLst/>
            </a:prstGeom>
            <a:noFill/>
            <a:ln w="28575" cap="flat" cmpd="sng" algn="ctr">
              <a:solidFill>
                <a:srgbClr val="7F7F7F"/>
              </a:solidFill>
              <a:prstDash val="solid"/>
              <a:miter lim="800000"/>
            </a:ln>
            <a:effectLst/>
          </p:spPr>
        </p:cxnSp>
      </p:grpSp>
      <p:sp>
        <p:nvSpPr>
          <p:cNvPr id="54" name="矩形 53">
            <a:extLst>
              <a:ext uri="{FF2B5EF4-FFF2-40B4-BE49-F238E27FC236}">
                <a16:creationId xmlns="" xmlns:a14="http://schemas.microsoft.com/office/drawing/2010/main" xmlns:p14="http://schemas.microsoft.com/office/powerpoint/2010/main" xmlns:a16="http://schemas.microsoft.com/office/drawing/2014/main" id="{2673E1C6-E81E-48DF-BE61-698C53F87844}"/>
              </a:ext>
            </a:extLst>
          </p:cNvPr>
          <p:cNvSpPr/>
          <p:nvPr/>
        </p:nvSpPr>
        <p:spPr>
          <a:xfrm>
            <a:off x="5337908" y="4730573"/>
            <a:ext cx="1005403" cy="338554"/>
          </a:xfrm>
          <a:prstGeom prst="rect">
            <a:avLst/>
          </a:prstGeom>
        </p:spPr>
        <p:txBody>
          <a:bodyPr wrap="none">
            <a:noAutofit/>
          </a:bodyPr>
          <a:lstStyle/>
          <a:p>
            <a:pPr algn="ctr" defTabSz="685859" fontAlgn="ctr"/>
            <a:r>
              <a:rPr lang="en-US" sz="1200" dirty="0">
                <a:solidFill>
                  <a:srgbClr val="1D1D1B"/>
                </a:solidFill>
              </a:rPr>
              <a:t>Model application</a:t>
            </a:r>
          </a:p>
        </p:txBody>
      </p:sp>
      <p:sp>
        <p:nvSpPr>
          <p:cNvPr id="55" name="文本框 54">
            <a:extLst>
              <a:ext uri="{FF2B5EF4-FFF2-40B4-BE49-F238E27FC236}">
                <a16:creationId xmlns="" xmlns:a14="http://schemas.microsoft.com/office/drawing/2010/main" xmlns:p14="http://schemas.microsoft.com/office/powerpoint/2010/main" xmlns:a16="http://schemas.microsoft.com/office/drawing/2014/main" id="{61B3A733-3943-4DC8-AB7E-40CD2A0CB986}"/>
              </a:ext>
            </a:extLst>
          </p:cNvPr>
          <p:cNvSpPr txBox="1"/>
          <p:nvPr/>
        </p:nvSpPr>
        <p:spPr>
          <a:xfrm>
            <a:off x="7339119" y="4394998"/>
            <a:ext cx="1314155" cy="307777"/>
          </a:xfrm>
          <a:prstGeom prst="rect">
            <a:avLst/>
          </a:prstGeom>
          <a:noFill/>
        </p:spPr>
        <p:txBody>
          <a:bodyPr wrap="square" rtlCol="0">
            <a:noAutofit/>
          </a:bodyPr>
          <a:lstStyle/>
          <a:p>
            <a:pPr fontAlgn="ctr"/>
            <a:r>
              <a:rPr lang="en-US" sz="1200" b="1" dirty="0">
                <a:solidFill>
                  <a:prstClr val="black"/>
                </a:solidFill>
              </a:rPr>
              <a:t>Risk prediction</a:t>
            </a:r>
          </a:p>
        </p:txBody>
      </p:sp>
      <p:sp>
        <p:nvSpPr>
          <p:cNvPr id="56" name="文本框 55">
            <a:extLst>
              <a:ext uri="{FF2B5EF4-FFF2-40B4-BE49-F238E27FC236}">
                <a16:creationId xmlns="" xmlns:a14="http://schemas.microsoft.com/office/drawing/2010/main" xmlns:p14="http://schemas.microsoft.com/office/powerpoint/2010/main" xmlns:a16="http://schemas.microsoft.com/office/drawing/2014/main" id="{41921FCC-178F-4AA3-B4F7-D3C392861D35}"/>
              </a:ext>
            </a:extLst>
          </p:cNvPr>
          <p:cNvSpPr txBox="1"/>
          <p:nvPr/>
        </p:nvSpPr>
        <p:spPr>
          <a:xfrm>
            <a:off x="7339119" y="3561801"/>
            <a:ext cx="1314155" cy="307777"/>
          </a:xfrm>
          <a:prstGeom prst="rect">
            <a:avLst/>
          </a:prstGeom>
          <a:noFill/>
        </p:spPr>
        <p:txBody>
          <a:bodyPr wrap="square" rtlCol="0">
            <a:noAutofit/>
          </a:bodyPr>
          <a:lstStyle/>
          <a:p>
            <a:pPr fontAlgn="ctr"/>
            <a:r>
              <a:rPr lang="en-US" sz="1200" b="1" dirty="0">
                <a:solidFill>
                  <a:prstClr val="black"/>
                </a:solidFill>
              </a:rPr>
              <a:t>Exception detection</a:t>
            </a:r>
          </a:p>
        </p:txBody>
      </p:sp>
      <p:sp>
        <p:nvSpPr>
          <p:cNvPr id="57" name="文本框 56">
            <a:extLst>
              <a:ext uri="{FF2B5EF4-FFF2-40B4-BE49-F238E27FC236}">
                <a16:creationId xmlns="" xmlns:a14="http://schemas.microsoft.com/office/drawing/2010/main" xmlns:p14="http://schemas.microsoft.com/office/powerpoint/2010/main" xmlns:a16="http://schemas.microsoft.com/office/drawing/2014/main" id="{3CE42286-DDFA-42FE-B293-26443B4E27A9}"/>
              </a:ext>
            </a:extLst>
          </p:cNvPr>
          <p:cNvSpPr txBox="1"/>
          <p:nvPr/>
        </p:nvSpPr>
        <p:spPr>
          <a:xfrm>
            <a:off x="9863683" y="3693414"/>
            <a:ext cx="1454150" cy="338554"/>
          </a:xfrm>
          <a:prstGeom prst="rect">
            <a:avLst/>
          </a:prstGeom>
          <a:noFill/>
        </p:spPr>
        <p:txBody>
          <a:bodyPr wrap="square" rtlCol="0">
            <a:noAutofit/>
          </a:bodyPr>
          <a:lstStyle/>
          <a:p>
            <a:pPr algn="ctr" fontAlgn="ctr"/>
            <a:r>
              <a:rPr lang="en-US" sz="1600" b="1" dirty="0">
                <a:solidFill>
                  <a:prstClr val="black"/>
                </a:solidFill>
              </a:rPr>
              <a:t>Intent-based loop closing</a:t>
            </a:r>
          </a:p>
        </p:txBody>
      </p:sp>
      <p:grpSp>
        <p:nvGrpSpPr>
          <p:cNvPr id="58" name="组合 1067">
            <a:extLst>
              <a:ext uri="{FF2B5EF4-FFF2-40B4-BE49-F238E27FC236}">
                <a16:creationId xmlns="" xmlns:a14="http://schemas.microsoft.com/office/drawing/2010/main" xmlns:p14="http://schemas.microsoft.com/office/powerpoint/2010/main" xmlns:a16="http://schemas.microsoft.com/office/drawing/2014/main" id="{F9C6BAD3-4167-4058-802E-EF8555588B90}"/>
              </a:ext>
            </a:extLst>
          </p:cNvPr>
          <p:cNvGrpSpPr/>
          <p:nvPr/>
        </p:nvGrpSpPr>
        <p:grpSpPr>
          <a:xfrm>
            <a:off x="8969137" y="3663177"/>
            <a:ext cx="464880" cy="302731"/>
            <a:chOff x="20949188" y="4261905"/>
            <a:chExt cx="1216988" cy="722908"/>
          </a:xfrm>
          <a:solidFill>
            <a:srgbClr val="C8102E"/>
          </a:solidFill>
        </p:grpSpPr>
        <p:sp>
          <p:nvSpPr>
            <p:cNvPr id="59" name="Freeform 53">
              <a:extLst>
                <a:ext uri="{FF2B5EF4-FFF2-40B4-BE49-F238E27FC236}">
                  <a16:creationId xmlns="" xmlns:a14="http://schemas.microsoft.com/office/drawing/2010/main" xmlns:p14="http://schemas.microsoft.com/office/powerpoint/2010/main" xmlns:a16="http://schemas.microsoft.com/office/drawing/2014/main" id="{3875612D-F9F4-4076-B8F9-FFB8F031FC0A}"/>
                </a:ext>
              </a:extLst>
            </p:cNvPr>
            <p:cNvSpPr>
              <a:spLocks/>
            </p:cNvSpPr>
            <p:nvPr/>
          </p:nvSpPr>
          <p:spPr bwMode="auto">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solidFill>
                <a:srgbClr val="EC7061"/>
              </a:solid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sp>
          <p:nvSpPr>
            <p:cNvPr id="60" name="Freeform 49">
              <a:extLst>
                <a:ext uri="{FF2B5EF4-FFF2-40B4-BE49-F238E27FC236}">
                  <a16:creationId xmlns="" xmlns:a14="http://schemas.microsoft.com/office/drawing/2010/main" xmlns:p14="http://schemas.microsoft.com/office/powerpoint/2010/main" xmlns:a16="http://schemas.microsoft.com/office/drawing/2014/main" id="{607088CE-0B40-4A60-9F00-7C25A14297B4}"/>
                </a:ext>
              </a:extLst>
            </p:cNvPr>
            <p:cNvSpPr>
              <a:spLocks/>
            </p:cNvSpPr>
            <p:nvPr/>
          </p:nvSpPr>
          <p:spPr bwMode="auto">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solidFill>
                <a:srgbClr val="EC7061"/>
              </a:solid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sp>
          <p:nvSpPr>
            <p:cNvPr id="61" name="Freeform 51">
              <a:extLst>
                <a:ext uri="{FF2B5EF4-FFF2-40B4-BE49-F238E27FC236}">
                  <a16:creationId xmlns="" xmlns:a14="http://schemas.microsoft.com/office/drawing/2010/main" xmlns:p14="http://schemas.microsoft.com/office/powerpoint/2010/main" xmlns:a16="http://schemas.microsoft.com/office/drawing/2014/main" id="{4527302C-43F6-4D78-9739-F71B53F21575}"/>
                </a:ext>
              </a:extLst>
            </p:cNvPr>
            <p:cNvSpPr>
              <a:spLocks/>
            </p:cNvSpPr>
            <p:nvPr/>
          </p:nvSpPr>
          <p:spPr bwMode="auto">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solidFill>
                <a:srgbClr val="EC7061"/>
              </a:solid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sp>
          <p:nvSpPr>
            <p:cNvPr id="62" name="Freeform 55">
              <a:extLst>
                <a:ext uri="{FF2B5EF4-FFF2-40B4-BE49-F238E27FC236}">
                  <a16:creationId xmlns="" xmlns:a14="http://schemas.microsoft.com/office/drawing/2010/main" xmlns:p14="http://schemas.microsoft.com/office/powerpoint/2010/main" xmlns:a16="http://schemas.microsoft.com/office/drawing/2014/main" id="{A6C4AE89-783F-410A-A979-48A3B20574C7}"/>
                </a:ext>
              </a:extLst>
            </p:cNvPr>
            <p:cNvSpPr>
              <a:spLocks/>
            </p:cNvSpPr>
            <p:nvPr/>
          </p:nvSpPr>
          <p:spPr bwMode="auto">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solidFill>
                <a:srgbClr val="EC7061"/>
              </a:solidFill>
              <a:round/>
              <a:headEnd/>
              <a:tailEnd/>
            </a:ln>
            <a:effectLst/>
          </p:spPr>
          <p:txBody>
            <a:bodyPr rtlCol="0" anchor="ctr">
              <a:noAutofit/>
            </a:bodyPr>
            <a:lstStyle/>
            <a:p>
              <a:pPr algn="ctr" fontAlgn="ctr"/>
              <a:endParaRPr kumimoji="1" lang="en-US" altLang="zh-CN" sz="1200" dirty="0">
                <a:solidFill>
                  <a:srgbClr val="C00000"/>
                </a:solidFill>
              </a:endParaRPr>
            </a:p>
          </p:txBody>
        </p:sp>
        <p:sp>
          <p:nvSpPr>
            <p:cNvPr id="63" name="Freeform 56">
              <a:extLst>
                <a:ext uri="{FF2B5EF4-FFF2-40B4-BE49-F238E27FC236}">
                  <a16:creationId xmlns="" xmlns:a14="http://schemas.microsoft.com/office/drawing/2010/main" xmlns:p14="http://schemas.microsoft.com/office/powerpoint/2010/main" xmlns:a16="http://schemas.microsoft.com/office/drawing/2014/main" id="{C6AE17E4-B80E-4DEE-AF4E-35DE656E0F8E}"/>
                </a:ext>
              </a:extLst>
            </p:cNvPr>
            <p:cNvSpPr>
              <a:spLocks/>
            </p:cNvSpPr>
            <p:nvPr/>
          </p:nvSpPr>
          <p:spPr bwMode="auto">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solidFill>
                <a:srgbClr val="EC7061"/>
              </a:solid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grpSp>
      <p:grpSp>
        <p:nvGrpSpPr>
          <p:cNvPr id="64" name="组合 1067">
            <a:extLst>
              <a:ext uri="{FF2B5EF4-FFF2-40B4-BE49-F238E27FC236}">
                <a16:creationId xmlns="" xmlns:a14="http://schemas.microsoft.com/office/drawing/2010/main" xmlns:p14="http://schemas.microsoft.com/office/powerpoint/2010/main" xmlns:a16="http://schemas.microsoft.com/office/drawing/2014/main" id="{77C926E5-B049-41D6-BB0D-0605EA37BDF6}"/>
              </a:ext>
            </a:extLst>
          </p:cNvPr>
          <p:cNvGrpSpPr/>
          <p:nvPr/>
        </p:nvGrpSpPr>
        <p:grpSpPr>
          <a:xfrm>
            <a:off x="6475720" y="3586416"/>
            <a:ext cx="464880" cy="288085"/>
            <a:chOff x="20949188" y="4261905"/>
            <a:chExt cx="1216988" cy="722908"/>
          </a:xfrm>
          <a:solidFill>
            <a:srgbClr val="C8102E"/>
          </a:solidFill>
        </p:grpSpPr>
        <p:sp>
          <p:nvSpPr>
            <p:cNvPr id="65" name="Freeform 53">
              <a:extLst>
                <a:ext uri="{FF2B5EF4-FFF2-40B4-BE49-F238E27FC236}">
                  <a16:creationId xmlns="" xmlns:a14="http://schemas.microsoft.com/office/drawing/2010/main" xmlns:p14="http://schemas.microsoft.com/office/powerpoint/2010/main" xmlns:a16="http://schemas.microsoft.com/office/drawing/2014/main" id="{D41A7B4C-191D-4187-96B3-12C8F2BD5BB8}"/>
                </a:ext>
              </a:extLst>
            </p:cNvPr>
            <p:cNvSpPr>
              <a:spLocks/>
            </p:cNvSpPr>
            <p:nvPr/>
          </p:nvSpPr>
          <p:spPr bwMode="auto">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no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sp>
          <p:nvSpPr>
            <p:cNvPr id="66" name="Freeform 49">
              <a:extLst>
                <a:ext uri="{FF2B5EF4-FFF2-40B4-BE49-F238E27FC236}">
                  <a16:creationId xmlns="" xmlns:a14="http://schemas.microsoft.com/office/drawing/2010/main" xmlns:p14="http://schemas.microsoft.com/office/powerpoint/2010/main" xmlns:a16="http://schemas.microsoft.com/office/drawing/2014/main" id="{EC8CA5FF-30CF-4B25-BEF5-69146E0EBAD5}"/>
                </a:ext>
              </a:extLst>
            </p:cNvPr>
            <p:cNvSpPr>
              <a:spLocks/>
            </p:cNvSpPr>
            <p:nvPr/>
          </p:nvSpPr>
          <p:spPr bwMode="auto">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no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sp>
          <p:nvSpPr>
            <p:cNvPr id="67" name="Freeform 51">
              <a:extLst>
                <a:ext uri="{FF2B5EF4-FFF2-40B4-BE49-F238E27FC236}">
                  <a16:creationId xmlns="" xmlns:a14="http://schemas.microsoft.com/office/drawing/2010/main" xmlns:p14="http://schemas.microsoft.com/office/powerpoint/2010/main" xmlns:a16="http://schemas.microsoft.com/office/drawing/2014/main" id="{CDE1166D-55BA-4375-84E6-4A6D759F95E4}"/>
                </a:ext>
              </a:extLst>
            </p:cNvPr>
            <p:cNvSpPr>
              <a:spLocks/>
            </p:cNvSpPr>
            <p:nvPr/>
          </p:nvSpPr>
          <p:spPr bwMode="auto">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no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sp>
          <p:nvSpPr>
            <p:cNvPr id="68" name="Freeform 55">
              <a:extLst>
                <a:ext uri="{FF2B5EF4-FFF2-40B4-BE49-F238E27FC236}">
                  <a16:creationId xmlns="" xmlns:a14="http://schemas.microsoft.com/office/drawing/2010/main" xmlns:p14="http://schemas.microsoft.com/office/powerpoint/2010/main" xmlns:a16="http://schemas.microsoft.com/office/drawing/2014/main" id="{09E93DCC-2A42-4A45-BAAD-AD8362CEDAA1}"/>
                </a:ext>
              </a:extLst>
            </p:cNvPr>
            <p:cNvSpPr>
              <a:spLocks/>
            </p:cNvSpPr>
            <p:nvPr/>
          </p:nvSpPr>
          <p:spPr bwMode="auto">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noFill/>
              <a:round/>
              <a:headEnd/>
              <a:tailEnd/>
            </a:ln>
            <a:effectLst/>
          </p:spPr>
          <p:txBody>
            <a:bodyPr rtlCol="0" anchor="ctr">
              <a:noAutofit/>
            </a:bodyPr>
            <a:lstStyle/>
            <a:p>
              <a:pPr algn="ctr" fontAlgn="ctr"/>
              <a:endParaRPr kumimoji="1" lang="en-US" altLang="zh-CN" sz="1200" dirty="0">
                <a:solidFill>
                  <a:srgbClr val="C00000"/>
                </a:solidFill>
              </a:endParaRPr>
            </a:p>
          </p:txBody>
        </p:sp>
        <p:sp>
          <p:nvSpPr>
            <p:cNvPr id="69" name="Freeform 56">
              <a:extLst>
                <a:ext uri="{FF2B5EF4-FFF2-40B4-BE49-F238E27FC236}">
                  <a16:creationId xmlns="" xmlns:a14="http://schemas.microsoft.com/office/drawing/2010/main" xmlns:p14="http://schemas.microsoft.com/office/powerpoint/2010/main" xmlns:a16="http://schemas.microsoft.com/office/drawing/2014/main" id="{1EE0000F-4922-40E5-B76C-922E811C18CD}"/>
                </a:ext>
              </a:extLst>
            </p:cNvPr>
            <p:cNvSpPr>
              <a:spLocks/>
            </p:cNvSpPr>
            <p:nvPr/>
          </p:nvSpPr>
          <p:spPr bwMode="auto">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noFill/>
              <a:prstDash val="solid"/>
              <a:round/>
              <a:headEnd type="none" w="med" len="med"/>
              <a:tailEnd type="none" w="med" len="med"/>
            </a:ln>
            <a:effectLst/>
          </p:spPr>
          <p:txBody>
            <a:bodyPr rtlCol="0" anchor="ctr">
              <a:noAutofit/>
            </a:bodyPr>
            <a:lstStyle/>
            <a:p>
              <a:pPr algn="ctr" fontAlgn="ctr"/>
              <a:endParaRPr kumimoji="1" lang="en-US" altLang="zh-CN" sz="1200" dirty="0">
                <a:solidFill>
                  <a:srgbClr val="C00000"/>
                </a:solidFill>
              </a:endParaRPr>
            </a:p>
          </p:txBody>
        </p:sp>
      </p:grpSp>
      <p:sp>
        <p:nvSpPr>
          <p:cNvPr id="70" name="圆角矩形 141">
            <a:extLst>
              <a:ext uri="{FF2B5EF4-FFF2-40B4-BE49-F238E27FC236}">
                <a16:creationId xmlns="" xmlns:a14="http://schemas.microsoft.com/office/drawing/2010/main" xmlns:p14="http://schemas.microsoft.com/office/powerpoint/2010/main" xmlns:a16="http://schemas.microsoft.com/office/drawing/2014/main" id="{ADC1B45A-C94E-4131-A5F1-ED3266BA79FE}"/>
              </a:ext>
            </a:extLst>
          </p:cNvPr>
          <p:cNvSpPr/>
          <p:nvPr/>
        </p:nvSpPr>
        <p:spPr>
          <a:xfrm>
            <a:off x="3992191" y="5179370"/>
            <a:ext cx="1296388" cy="516012"/>
          </a:xfrm>
          <a:prstGeom prst="roundRect">
            <a:avLst/>
          </a:prstGeom>
          <a:solidFill>
            <a:schemeClr val="accent1"/>
          </a:solidFill>
          <a:ln w="12700" cap="flat" cmpd="sng" algn="ctr">
            <a:noFill/>
            <a:prstDash val="solid"/>
            <a:miter lim="800000"/>
          </a:ln>
          <a:effectLst/>
        </p:spPr>
        <p:txBody>
          <a:bodyPr rtlCol="0" anchor="ctr">
            <a:noAutofit/>
          </a:bodyPr>
          <a:lstStyle/>
          <a:p>
            <a:pPr algn="ctr" defTabSz="685859" fontAlgn="ctr"/>
            <a:r>
              <a:rPr lang="en-US" sz="1200" dirty="0">
                <a:solidFill>
                  <a:schemeClr val="bg1"/>
                </a:solidFill>
              </a:rPr>
              <a:t>Data cleaning</a:t>
            </a:r>
          </a:p>
        </p:txBody>
      </p:sp>
      <p:grpSp>
        <p:nvGrpSpPr>
          <p:cNvPr id="71" name="组合 70">
            <a:extLst>
              <a:ext uri="{FF2B5EF4-FFF2-40B4-BE49-F238E27FC236}">
                <a16:creationId xmlns="" xmlns:a14="http://schemas.microsoft.com/office/drawing/2010/main" xmlns:p14="http://schemas.microsoft.com/office/powerpoint/2010/main" xmlns:a16="http://schemas.microsoft.com/office/drawing/2014/main" id="{1858DAAA-ED7A-4F16-835F-0FD4392CB065}"/>
              </a:ext>
            </a:extLst>
          </p:cNvPr>
          <p:cNvGrpSpPr/>
          <p:nvPr/>
        </p:nvGrpSpPr>
        <p:grpSpPr bwMode="ltGray">
          <a:xfrm>
            <a:off x="7026188" y="2674145"/>
            <a:ext cx="1886731" cy="953705"/>
            <a:chOff x="6831870" y="412020"/>
            <a:chExt cx="2062169" cy="1062532"/>
          </a:xfrm>
        </p:grpSpPr>
        <p:sp>
          <p:nvSpPr>
            <p:cNvPr id="72" name="椭圆 71">
              <a:extLst>
                <a:ext uri="{FF2B5EF4-FFF2-40B4-BE49-F238E27FC236}">
                  <a16:creationId xmlns="" xmlns:a14="http://schemas.microsoft.com/office/drawing/2010/main" xmlns:p14="http://schemas.microsoft.com/office/powerpoint/2010/main" xmlns:a16="http://schemas.microsoft.com/office/drawing/2014/main" id="{121B2D46-11E1-4AB1-8B6A-33BFFDD34B33}"/>
                </a:ext>
              </a:extLst>
            </p:cNvPr>
            <p:cNvSpPr/>
            <p:nvPr/>
          </p:nvSpPr>
          <p:spPr bwMode="ltGray">
            <a:xfrm>
              <a:off x="6878792" y="448839"/>
              <a:ext cx="377894" cy="377894"/>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prstClr val="black">
                    <a:lumMod val="75000"/>
                    <a:lumOff val="25000"/>
                  </a:prstClr>
                </a:solidFill>
                <a:effectLst/>
                <a:uLnTx/>
                <a:uFillTx/>
              </a:endParaRPr>
            </a:p>
          </p:txBody>
        </p:sp>
        <p:sp>
          <p:nvSpPr>
            <p:cNvPr id="73" name="文本框 72">
              <a:extLst>
                <a:ext uri="{FF2B5EF4-FFF2-40B4-BE49-F238E27FC236}">
                  <a16:creationId xmlns="" xmlns:a14="http://schemas.microsoft.com/office/drawing/2010/main" xmlns:p14="http://schemas.microsoft.com/office/powerpoint/2010/main" xmlns:a16="http://schemas.microsoft.com/office/drawing/2014/main" id="{44A04243-E3BC-4906-B862-FBFA18870859}"/>
                </a:ext>
              </a:extLst>
            </p:cNvPr>
            <p:cNvSpPr txBox="1"/>
            <p:nvPr/>
          </p:nvSpPr>
          <p:spPr bwMode="ltGray">
            <a:xfrm>
              <a:off x="6872322" y="450381"/>
              <a:ext cx="528622" cy="37718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BGP</a:t>
              </a:r>
            </a:p>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flapping</a:t>
              </a:r>
            </a:p>
          </p:txBody>
        </p:sp>
        <p:sp>
          <p:nvSpPr>
            <p:cNvPr id="74" name="椭圆 73">
              <a:extLst>
                <a:ext uri="{FF2B5EF4-FFF2-40B4-BE49-F238E27FC236}">
                  <a16:creationId xmlns="" xmlns:a14="http://schemas.microsoft.com/office/drawing/2010/main" xmlns:p14="http://schemas.microsoft.com/office/powerpoint/2010/main" xmlns:a16="http://schemas.microsoft.com/office/drawing/2014/main" id="{5785B552-50B7-42E6-82B7-2941E5974ADC}"/>
                </a:ext>
              </a:extLst>
            </p:cNvPr>
            <p:cNvSpPr/>
            <p:nvPr/>
          </p:nvSpPr>
          <p:spPr bwMode="ltGray">
            <a:xfrm>
              <a:off x="7511991" y="412020"/>
              <a:ext cx="377894" cy="377894"/>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prstClr val="black">
                    <a:lumMod val="75000"/>
                    <a:lumOff val="25000"/>
                  </a:prstClr>
                </a:solidFill>
                <a:effectLst/>
                <a:uLnTx/>
                <a:uFillTx/>
              </a:endParaRPr>
            </a:p>
          </p:txBody>
        </p:sp>
        <p:sp>
          <p:nvSpPr>
            <p:cNvPr id="75" name="文本框 74">
              <a:extLst>
                <a:ext uri="{FF2B5EF4-FFF2-40B4-BE49-F238E27FC236}">
                  <a16:creationId xmlns="" xmlns:a14="http://schemas.microsoft.com/office/drawing/2010/main" xmlns:p14="http://schemas.microsoft.com/office/powerpoint/2010/main" xmlns:a16="http://schemas.microsoft.com/office/drawing/2014/main" id="{0833138B-99C2-4DBA-B6E3-32B257CA981D}"/>
                </a:ext>
              </a:extLst>
            </p:cNvPr>
            <p:cNvSpPr txBox="1"/>
            <p:nvPr/>
          </p:nvSpPr>
          <p:spPr bwMode="ltGray">
            <a:xfrm>
              <a:off x="7490762" y="419768"/>
              <a:ext cx="694998" cy="37718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OSPF</a:t>
              </a:r>
            </a:p>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flapping</a:t>
              </a:r>
            </a:p>
          </p:txBody>
        </p:sp>
        <p:sp>
          <p:nvSpPr>
            <p:cNvPr id="76" name="椭圆 75">
              <a:extLst>
                <a:ext uri="{FF2B5EF4-FFF2-40B4-BE49-F238E27FC236}">
                  <a16:creationId xmlns="" xmlns:a14="http://schemas.microsoft.com/office/drawing/2010/main" xmlns:p14="http://schemas.microsoft.com/office/powerpoint/2010/main" xmlns:a16="http://schemas.microsoft.com/office/drawing/2014/main" id="{921C6497-08B1-424C-B17D-E5134B41B171}"/>
                </a:ext>
              </a:extLst>
            </p:cNvPr>
            <p:cNvSpPr/>
            <p:nvPr/>
          </p:nvSpPr>
          <p:spPr bwMode="ltGray">
            <a:xfrm>
              <a:off x="7415019" y="934703"/>
              <a:ext cx="377894" cy="377894"/>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prstClr val="black">
                    <a:lumMod val="75000"/>
                    <a:lumOff val="25000"/>
                  </a:prstClr>
                </a:solidFill>
                <a:effectLst/>
                <a:uLnTx/>
                <a:uFillTx/>
              </a:endParaRPr>
            </a:p>
          </p:txBody>
        </p:sp>
        <p:sp>
          <p:nvSpPr>
            <p:cNvPr id="77" name="文本框 76">
              <a:extLst>
                <a:ext uri="{FF2B5EF4-FFF2-40B4-BE49-F238E27FC236}">
                  <a16:creationId xmlns="" xmlns:a14="http://schemas.microsoft.com/office/drawing/2010/main" xmlns:p14="http://schemas.microsoft.com/office/powerpoint/2010/main" xmlns:a16="http://schemas.microsoft.com/office/drawing/2014/main" id="{7CCC76FD-367E-4BC3-BEA2-34ED6AA9FC34}"/>
                </a:ext>
              </a:extLst>
            </p:cNvPr>
            <p:cNvSpPr txBox="1"/>
            <p:nvPr/>
          </p:nvSpPr>
          <p:spPr bwMode="ltGray">
            <a:xfrm>
              <a:off x="7404562" y="954980"/>
              <a:ext cx="532490" cy="37718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ISIS</a:t>
              </a:r>
            </a:p>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flapping</a:t>
              </a:r>
            </a:p>
          </p:txBody>
        </p:sp>
        <p:sp>
          <p:nvSpPr>
            <p:cNvPr id="78" name="椭圆 77">
              <a:extLst>
                <a:ext uri="{FF2B5EF4-FFF2-40B4-BE49-F238E27FC236}">
                  <a16:creationId xmlns="" xmlns:a14="http://schemas.microsoft.com/office/drawing/2010/main" xmlns:p14="http://schemas.microsoft.com/office/powerpoint/2010/main" xmlns:a16="http://schemas.microsoft.com/office/drawing/2014/main" id="{5686A969-1D70-48E6-97C9-B4AF70732E90}"/>
                </a:ext>
              </a:extLst>
            </p:cNvPr>
            <p:cNvSpPr/>
            <p:nvPr/>
          </p:nvSpPr>
          <p:spPr bwMode="ltGray">
            <a:xfrm>
              <a:off x="8321764" y="493139"/>
              <a:ext cx="377894" cy="377894"/>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prstClr val="black">
                    <a:lumMod val="75000"/>
                    <a:lumOff val="25000"/>
                  </a:prstClr>
                </a:solidFill>
                <a:effectLst/>
                <a:uLnTx/>
                <a:uFillTx/>
              </a:endParaRPr>
            </a:p>
          </p:txBody>
        </p:sp>
        <p:sp>
          <p:nvSpPr>
            <p:cNvPr id="79" name="文本框 78">
              <a:extLst>
                <a:ext uri="{FF2B5EF4-FFF2-40B4-BE49-F238E27FC236}">
                  <a16:creationId xmlns="" xmlns:a14="http://schemas.microsoft.com/office/drawing/2010/main" xmlns:p14="http://schemas.microsoft.com/office/powerpoint/2010/main" xmlns:a16="http://schemas.microsoft.com/office/drawing/2014/main" id="{025AD113-8077-4862-8A25-9B4A618BEF89}"/>
                </a:ext>
              </a:extLst>
            </p:cNvPr>
            <p:cNvSpPr txBox="1"/>
            <p:nvPr/>
          </p:nvSpPr>
          <p:spPr bwMode="ltGray">
            <a:xfrm>
              <a:off x="8259239" y="475382"/>
              <a:ext cx="634800" cy="377186"/>
            </a:xfrm>
            <a:prstGeom prst="rect">
              <a:avLst/>
            </a:prstGeom>
            <a:noFill/>
          </p:spPr>
          <p:txBody>
            <a:bodyPr wrap="square" rtlCol="0">
              <a:noAutofit/>
            </a:bodyPr>
            <a:lstStyle>
              <a:defPPr>
                <a:defRPr lang="en-US"/>
              </a:defPPr>
              <a:lvl1pPr marR="0" lvl="0" indent="0" defTabSz="914400" fontAlgn="ctr">
                <a:lnSpc>
                  <a:spcPct val="100000"/>
                </a:lnSpc>
                <a:spcBef>
                  <a:spcPts val="0"/>
                </a:spcBef>
                <a:spcAft>
                  <a:spcPts val="0"/>
                </a:spcAft>
                <a:buClrTx/>
                <a:buSzTx/>
                <a:buFontTx/>
                <a:buNone/>
                <a:tabLst/>
                <a:defRPr sz="600">
                  <a:solidFill>
                    <a:schemeClr val="bg1"/>
                  </a:solidFill>
                </a:defRPr>
              </a:lvl1pPr>
            </a:lstStyle>
            <a:p>
              <a:r>
                <a:rPr lang="en-US" dirty="0"/>
                <a:t>Interface flapping</a:t>
              </a:r>
            </a:p>
          </p:txBody>
        </p:sp>
        <p:cxnSp>
          <p:nvCxnSpPr>
            <p:cNvPr id="80" name="直接箭头连接符 79">
              <a:extLst>
                <a:ext uri="{FF2B5EF4-FFF2-40B4-BE49-F238E27FC236}">
                  <a16:creationId xmlns="" xmlns:a14="http://schemas.microsoft.com/office/drawing/2010/main" xmlns:p14="http://schemas.microsoft.com/office/powerpoint/2010/main" xmlns:a16="http://schemas.microsoft.com/office/drawing/2014/main" id="{B7C486AD-E5C1-4E03-AD8F-088244EB76F1}"/>
                </a:ext>
              </a:extLst>
            </p:cNvPr>
            <p:cNvCxnSpPr>
              <a:cxnSpLocks/>
              <a:stCxn id="72" idx="6"/>
              <a:endCxn id="74" idx="2"/>
            </p:cNvCxnSpPr>
            <p:nvPr/>
          </p:nvCxnSpPr>
          <p:spPr bwMode="ltGray">
            <a:xfrm flipV="1">
              <a:off x="7256687" y="600966"/>
              <a:ext cx="255305" cy="36820"/>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箭头连接符 80">
              <a:extLst>
                <a:ext uri="{FF2B5EF4-FFF2-40B4-BE49-F238E27FC236}">
                  <a16:creationId xmlns="" xmlns:a14="http://schemas.microsoft.com/office/drawing/2010/main" xmlns:p14="http://schemas.microsoft.com/office/powerpoint/2010/main" xmlns:a16="http://schemas.microsoft.com/office/drawing/2014/main" id="{75CC2F79-2B98-4460-8041-0E19378BDC13}"/>
                </a:ext>
              </a:extLst>
            </p:cNvPr>
            <p:cNvCxnSpPr>
              <a:cxnSpLocks/>
              <a:stCxn id="74" idx="6"/>
              <a:endCxn id="78" idx="2"/>
            </p:cNvCxnSpPr>
            <p:nvPr/>
          </p:nvCxnSpPr>
          <p:spPr bwMode="ltGray">
            <a:xfrm>
              <a:off x="7889885" y="600966"/>
              <a:ext cx="431879" cy="81120"/>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箭头连接符 81">
              <a:extLst>
                <a:ext uri="{FF2B5EF4-FFF2-40B4-BE49-F238E27FC236}">
                  <a16:creationId xmlns="" xmlns:a14="http://schemas.microsoft.com/office/drawing/2010/main" xmlns:p14="http://schemas.microsoft.com/office/powerpoint/2010/main" xmlns:a16="http://schemas.microsoft.com/office/drawing/2014/main" id="{958E251D-EF61-460B-B5B9-CB177FF26676}"/>
                </a:ext>
              </a:extLst>
            </p:cNvPr>
            <p:cNvCxnSpPr>
              <a:cxnSpLocks/>
              <a:stCxn id="72" idx="5"/>
              <a:endCxn id="76" idx="1"/>
            </p:cNvCxnSpPr>
            <p:nvPr/>
          </p:nvCxnSpPr>
          <p:spPr bwMode="ltGray">
            <a:xfrm>
              <a:off x="7201346" y="771392"/>
              <a:ext cx="269015" cy="21865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椭圆 82">
              <a:extLst>
                <a:ext uri="{FF2B5EF4-FFF2-40B4-BE49-F238E27FC236}">
                  <a16:creationId xmlns="" xmlns:a14="http://schemas.microsoft.com/office/drawing/2010/main" xmlns:p14="http://schemas.microsoft.com/office/powerpoint/2010/main" xmlns:a16="http://schemas.microsoft.com/office/drawing/2014/main" id="{4BD2192A-AB7B-4E0B-AA92-5D4DA6C0AB89}"/>
                </a:ext>
              </a:extLst>
            </p:cNvPr>
            <p:cNvSpPr/>
            <p:nvPr/>
          </p:nvSpPr>
          <p:spPr bwMode="ltGray">
            <a:xfrm>
              <a:off x="8073559" y="1063106"/>
              <a:ext cx="377894" cy="377894"/>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prstClr val="black">
                    <a:lumMod val="75000"/>
                    <a:lumOff val="25000"/>
                  </a:prstClr>
                </a:solidFill>
                <a:effectLst/>
                <a:uLnTx/>
                <a:uFillTx/>
              </a:endParaRPr>
            </a:p>
          </p:txBody>
        </p:sp>
        <p:sp>
          <p:nvSpPr>
            <p:cNvPr id="84" name="文本框 83">
              <a:extLst>
                <a:ext uri="{FF2B5EF4-FFF2-40B4-BE49-F238E27FC236}">
                  <a16:creationId xmlns="" xmlns:a14="http://schemas.microsoft.com/office/drawing/2010/main" xmlns:p14="http://schemas.microsoft.com/office/powerpoint/2010/main" xmlns:a16="http://schemas.microsoft.com/office/drawing/2014/main" id="{A09B0BA6-990D-465B-B4F8-87A8C8D0DE03}"/>
                </a:ext>
              </a:extLst>
            </p:cNvPr>
            <p:cNvSpPr txBox="1"/>
            <p:nvPr/>
          </p:nvSpPr>
          <p:spPr bwMode="ltGray">
            <a:xfrm>
              <a:off x="8059011" y="1060798"/>
              <a:ext cx="558523" cy="37718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BFD</a:t>
              </a:r>
            </a:p>
            <a:p>
              <a:pPr marL="0" marR="0" lvl="0" indent="0" defTabSz="914400" eaLnBrk="1" fontAlgn="ctr" latinLnBrk="0" hangingPunct="1">
                <a:lnSpc>
                  <a:spcPct val="100000"/>
                </a:lnSpc>
                <a:spcBef>
                  <a:spcPts val="0"/>
                </a:spcBef>
                <a:spcAft>
                  <a:spcPts val="0"/>
                </a:spcAft>
                <a:buClrTx/>
                <a:buSzTx/>
                <a:buFontTx/>
                <a:buNone/>
                <a:tabLst/>
                <a:defRPr/>
              </a:pPr>
              <a:r>
                <a:rPr lang="en-US" sz="600" dirty="0">
                  <a:solidFill>
                    <a:schemeClr val="bg1"/>
                  </a:solidFill>
                </a:rPr>
                <a:t>flapping</a:t>
              </a:r>
            </a:p>
          </p:txBody>
        </p:sp>
        <p:cxnSp>
          <p:nvCxnSpPr>
            <p:cNvPr id="85" name="直接箭头连接符 84">
              <a:extLst>
                <a:ext uri="{FF2B5EF4-FFF2-40B4-BE49-F238E27FC236}">
                  <a16:creationId xmlns="" xmlns:a14="http://schemas.microsoft.com/office/drawing/2010/main" xmlns:p14="http://schemas.microsoft.com/office/powerpoint/2010/main" xmlns:a16="http://schemas.microsoft.com/office/drawing/2014/main" id="{3C2CFA55-1B7C-462D-9F44-CFAE3E26BB6B}"/>
                </a:ext>
              </a:extLst>
            </p:cNvPr>
            <p:cNvCxnSpPr>
              <a:cxnSpLocks/>
              <a:stCxn id="76" idx="7"/>
              <a:endCxn id="78" idx="3"/>
            </p:cNvCxnSpPr>
            <p:nvPr/>
          </p:nvCxnSpPr>
          <p:spPr bwMode="ltGray">
            <a:xfrm flipV="1">
              <a:off x="7737572" y="815692"/>
              <a:ext cx="639533" cy="17435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箭头连接符 85">
              <a:extLst>
                <a:ext uri="{FF2B5EF4-FFF2-40B4-BE49-F238E27FC236}">
                  <a16:creationId xmlns="" xmlns:a14="http://schemas.microsoft.com/office/drawing/2010/main" xmlns:p14="http://schemas.microsoft.com/office/powerpoint/2010/main" xmlns:a16="http://schemas.microsoft.com/office/drawing/2014/main" id="{EBF88CF4-27B5-4A19-82CF-D100506F0525}"/>
                </a:ext>
              </a:extLst>
            </p:cNvPr>
            <p:cNvCxnSpPr>
              <a:cxnSpLocks/>
              <a:stCxn id="78" idx="4"/>
              <a:endCxn id="83" idx="0"/>
            </p:cNvCxnSpPr>
            <p:nvPr/>
          </p:nvCxnSpPr>
          <p:spPr bwMode="ltGray">
            <a:xfrm flipH="1">
              <a:off x="8262508" y="871034"/>
              <a:ext cx="248205" cy="19207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箭头连接符 86">
              <a:extLst>
                <a:ext uri="{FF2B5EF4-FFF2-40B4-BE49-F238E27FC236}">
                  <a16:creationId xmlns="" xmlns:a14="http://schemas.microsoft.com/office/drawing/2010/main" xmlns:p14="http://schemas.microsoft.com/office/powerpoint/2010/main" xmlns:a16="http://schemas.microsoft.com/office/drawing/2014/main" id="{28EC7B4C-CEE7-4641-8DE6-254A893F286E}"/>
                </a:ext>
              </a:extLst>
            </p:cNvPr>
            <p:cNvCxnSpPr>
              <a:cxnSpLocks/>
              <a:stCxn id="74" idx="5"/>
              <a:endCxn id="83" idx="1"/>
            </p:cNvCxnSpPr>
            <p:nvPr/>
          </p:nvCxnSpPr>
          <p:spPr bwMode="ltGray">
            <a:xfrm>
              <a:off x="7834545" y="734573"/>
              <a:ext cx="294357" cy="383874"/>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箭头连接符 87">
              <a:extLst>
                <a:ext uri="{FF2B5EF4-FFF2-40B4-BE49-F238E27FC236}">
                  <a16:creationId xmlns="" xmlns:a14="http://schemas.microsoft.com/office/drawing/2010/main" xmlns:p14="http://schemas.microsoft.com/office/powerpoint/2010/main" xmlns:a16="http://schemas.microsoft.com/office/drawing/2014/main" id="{C7688719-00E6-4CAE-A710-5886666F999C}"/>
                </a:ext>
              </a:extLst>
            </p:cNvPr>
            <p:cNvCxnSpPr>
              <a:cxnSpLocks/>
              <a:stCxn id="76" idx="6"/>
              <a:endCxn id="83" idx="2"/>
            </p:cNvCxnSpPr>
            <p:nvPr/>
          </p:nvCxnSpPr>
          <p:spPr bwMode="ltGray">
            <a:xfrm>
              <a:off x="7792914" y="1123651"/>
              <a:ext cx="280646" cy="12840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椭圆 88">
              <a:extLst>
                <a:ext uri="{FF2B5EF4-FFF2-40B4-BE49-F238E27FC236}">
                  <a16:creationId xmlns="" xmlns:a14="http://schemas.microsoft.com/office/drawing/2010/main" xmlns:p14="http://schemas.microsoft.com/office/powerpoint/2010/main" xmlns:a16="http://schemas.microsoft.com/office/drawing/2014/main" id="{C07035B0-E118-4C68-87BD-D63A33CEE65D}"/>
                </a:ext>
              </a:extLst>
            </p:cNvPr>
            <p:cNvSpPr/>
            <p:nvPr/>
          </p:nvSpPr>
          <p:spPr bwMode="ltGray">
            <a:xfrm>
              <a:off x="6878792" y="1096658"/>
              <a:ext cx="377894" cy="377894"/>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prstClr val="black">
                    <a:lumMod val="75000"/>
                    <a:lumOff val="25000"/>
                  </a:prstClr>
                </a:solidFill>
                <a:effectLst/>
                <a:uLnTx/>
                <a:uFillTx/>
              </a:endParaRPr>
            </a:p>
          </p:txBody>
        </p:sp>
        <p:sp>
          <p:nvSpPr>
            <p:cNvPr id="90" name="文本框 89">
              <a:extLst>
                <a:ext uri="{FF2B5EF4-FFF2-40B4-BE49-F238E27FC236}">
                  <a16:creationId xmlns="" xmlns:a14="http://schemas.microsoft.com/office/drawing/2010/main" xmlns:p14="http://schemas.microsoft.com/office/powerpoint/2010/main" xmlns:a16="http://schemas.microsoft.com/office/drawing/2014/main" id="{72372D88-CF3B-461A-9D33-75982B17325F}"/>
                </a:ext>
              </a:extLst>
            </p:cNvPr>
            <p:cNvSpPr txBox="1"/>
            <p:nvPr/>
          </p:nvSpPr>
          <p:spPr bwMode="ltGray">
            <a:xfrm>
              <a:off x="6831870" y="1113009"/>
              <a:ext cx="625252" cy="34289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500" dirty="0">
                  <a:solidFill>
                    <a:schemeClr val="bg1"/>
                  </a:solidFill>
                </a:rPr>
                <a:t>Router ID conflict</a:t>
              </a:r>
            </a:p>
          </p:txBody>
        </p:sp>
        <p:cxnSp>
          <p:nvCxnSpPr>
            <p:cNvPr id="91" name="直接箭头连接符 90">
              <a:extLst>
                <a:ext uri="{FF2B5EF4-FFF2-40B4-BE49-F238E27FC236}">
                  <a16:creationId xmlns="" xmlns:a14="http://schemas.microsoft.com/office/drawing/2010/main" xmlns:p14="http://schemas.microsoft.com/office/powerpoint/2010/main" xmlns:a16="http://schemas.microsoft.com/office/drawing/2014/main" id="{896E88AC-BF29-4DF4-A655-9E6FC9891F5E}"/>
                </a:ext>
              </a:extLst>
            </p:cNvPr>
            <p:cNvCxnSpPr>
              <a:cxnSpLocks/>
              <a:stCxn id="76" idx="2"/>
              <a:endCxn id="89" idx="6"/>
            </p:cNvCxnSpPr>
            <p:nvPr/>
          </p:nvCxnSpPr>
          <p:spPr bwMode="ltGray">
            <a:xfrm flipH="1">
              <a:off x="7256687" y="1123650"/>
              <a:ext cx="158333" cy="161955"/>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2" name="圆角矩形 163">
            <a:extLst>
              <a:ext uri="{FF2B5EF4-FFF2-40B4-BE49-F238E27FC236}">
                <a16:creationId xmlns="" xmlns:a14="http://schemas.microsoft.com/office/drawing/2010/main" xmlns:p14="http://schemas.microsoft.com/office/powerpoint/2010/main" xmlns:a16="http://schemas.microsoft.com/office/drawing/2014/main" id="{4FDB5853-8851-47CE-89ED-EE210A22A9B3}"/>
              </a:ext>
            </a:extLst>
          </p:cNvPr>
          <p:cNvSpPr/>
          <p:nvPr/>
        </p:nvSpPr>
        <p:spPr>
          <a:xfrm>
            <a:off x="5465485" y="5179370"/>
            <a:ext cx="1411586" cy="516012"/>
          </a:xfrm>
          <a:prstGeom prst="roundRect">
            <a:avLst/>
          </a:prstGeom>
          <a:solidFill>
            <a:schemeClr val="accent1"/>
          </a:solidFill>
          <a:ln w="12700" cap="flat" cmpd="sng" algn="ctr">
            <a:noFill/>
            <a:prstDash val="solid"/>
            <a:miter lim="800000"/>
          </a:ln>
          <a:effectLst/>
        </p:spPr>
        <p:txBody>
          <a:bodyPr rtlCol="0" anchor="ctr">
            <a:noAutofit/>
          </a:bodyPr>
          <a:lstStyle/>
          <a:p>
            <a:pPr algn="ctr" defTabSz="685859" fontAlgn="ctr"/>
            <a:r>
              <a:rPr lang="en-US" sz="1200" dirty="0">
                <a:solidFill>
                  <a:schemeClr val="bg1"/>
                </a:solidFill>
              </a:rPr>
              <a:t>AI-based exception identification</a:t>
            </a:r>
          </a:p>
        </p:txBody>
      </p:sp>
      <p:sp>
        <p:nvSpPr>
          <p:cNvPr id="93" name="圆角矩形 164">
            <a:extLst>
              <a:ext uri="{FF2B5EF4-FFF2-40B4-BE49-F238E27FC236}">
                <a16:creationId xmlns="" xmlns:a14="http://schemas.microsoft.com/office/drawing/2010/main" xmlns:p14="http://schemas.microsoft.com/office/powerpoint/2010/main" xmlns:a16="http://schemas.microsoft.com/office/drawing/2014/main" id="{643F9821-D0A6-4459-8205-64F7EC8626DC}"/>
              </a:ext>
            </a:extLst>
          </p:cNvPr>
          <p:cNvSpPr/>
          <p:nvPr/>
        </p:nvSpPr>
        <p:spPr>
          <a:xfrm>
            <a:off x="7010278" y="5189240"/>
            <a:ext cx="1437607" cy="516012"/>
          </a:xfrm>
          <a:prstGeom prst="roundRect">
            <a:avLst/>
          </a:prstGeom>
          <a:solidFill>
            <a:schemeClr val="accent1"/>
          </a:solidFill>
          <a:ln w="12700" cap="flat" cmpd="sng" algn="ctr">
            <a:noFill/>
            <a:prstDash val="solid"/>
            <a:miter lim="800000"/>
          </a:ln>
          <a:effectLst/>
        </p:spPr>
        <p:txBody>
          <a:bodyPr rtlCol="0" anchor="ctr">
            <a:noAutofit/>
          </a:bodyPr>
          <a:lstStyle/>
          <a:p>
            <a:pPr algn="ctr" defTabSz="685859" fontAlgn="ctr"/>
            <a:r>
              <a:rPr lang="en-US" sz="1200" dirty="0">
                <a:solidFill>
                  <a:schemeClr val="bg1"/>
                </a:solidFill>
              </a:rPr>
              <a:t>Network object modeling</a:t>
            </a:r>
          </a:p>
        </p:txBody>
      </p:sp>
      <p:sp>
        <p:nvSpPr>
          <p:cNvPr id="94" name="左大括号 93">
            <a:extLst>
              <a:ext uri="{FF2B5EF4-FFF2-40B4-BE49-F238E27FC236}">
                <a16:creationId xmlns="" xmlns:a14="http://schemas.microsoft.com/office/drawing/2010/main" xmlns:p14="http://schemas.microsoft.com/office/powerpoint/2010/main" xmlns:a16="http://schemas.microsoft.com/office/drawing/2014/main" id="{97AF72F0-6484-40F1-958F-9309865E75D1}"/>
              </a:ext>
            </a:extLst>
          </p:cNvPr>
          <p:cNvSpPr/>
          <p:nvPr/>
        </p:nvSpPr>
        <p:spPr>
          <a:xfrm>
            <a:off x="7119506" y="3719074"/>
            <a:ext cx="257348" cy="869094"/>
          </a:xfrm>
          <a:prstGeom prst="leftBrace">
            <a:avLst>
              <a:gd name="adj1" fmla="val 25208"/>
              <a:gd name="adj2" fmla="val 50000"/>
            </a:avLst>
          </a:prstGeom>
          <a:noFill/>
          <a:ln w="19050" cap="flat" cmpd="sng" algn="ctr">
            <a:solidFill>
              <a:sysClr val="window" lastClr="FFFFFF">
                <a:lumMod val="65000"/>
              </a:sysClr>
            </a:solidFill>
            <a:prstDash val="solid"/>
          </a:ln>
          <a:effectLst/>
        </p:spPr>
        <p:txBody>
          <a:bodyPr rtlCol="0" anchor="ctr">
            <a:noAutofit/>
          </a:bodyPr>
          <a:lstStyle/>
          <a:p>
            <a:pPr algn="ctr" defTabSz="1219272" fontAlgn="ctr">
              <a:defRPr/>
            </a:pPr>
            <a:endParaRPr lang="en-US" altLang="zh-CN" sz="1100" kern="0" dirty="0">
              <a:solidFill>
                <a:prstClr val="black"/>
              </a:solidFill>
            </a:endParaRPr>
          </a:p>
        </p:txBody>
      </p:sp>
      <p:sp>
        <p:nvSpPr>
          <p:cNvPr id="102" name="左中括号 101">
            <a:extLst>
              <a:ext uri="{FF2B5EF4-FFF2-40B4-BE49-F238E27FC236}">
                <a16:creationId xmlns="" xmlns:a14="http://schemas.microsoft.com/office/drawing/2010/main" xmlns:p14="http://schemas.microsoft.com/office/powerpoint/2010/main" xmlns:a16="http://schemas.microsoft.com/office/drawing/2014/main" id="{A79B122D-5AE1-4350-9131-6909EDB5A736}"/>
              </a:ext>
            </a:extLst>
          </p:cNvPr>
          <p:cNvSpPr/>
          <p:nvPr/>
        </p:nvSpPr>
        <p:spPr>
          <a:xfrm rot="5400000">
            <a:off x="5440282" y="3646721"/>
            <a:ext cx="305535" cy="950483"/>
          </a:xfrm>
          <a:prstGeom prst="leftBracket">
            <a:avLst>
              <a:gd name="adj" fmla="val 44182"/>
            </a:avLst>
          </a:prstGeom>
          <a:noFill/>
          <a:ln w="28575" cap="flat" cmpd="sng" algn="ctr">
            <a:solidFill>
              <a:srgbClr val="7F7F7F"/>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prstClr val="black"/>
              </a:solidFill>
              <a:effectLst/>
              <a:uLnTx/>
              <a:uFillTx/>
            </a:endParaRPr>
          </a:p>
        </p:txBody>
      </p:sp>
      <p:sp>
        <p:nvSpPr>
          <p:cNvPr id="103" name="圆角矩形 115">
            <a:extLst>
              <a:ext uri="{FF2B5EF4-FFF2-40B4-BE49-F238E27FC236}">
                <a16:creationId xmlns="" xmlns:a14="http://schemas.microsoft.com/office/drawing/2010/main" xmlns:p14="http://schemas.microsoft.com/office/powerpoint/2010/main" xmlns:a16="http://schemas.microsoft.com/office/drawing/2014/main" id="{05EF06E4-B4D0-4772-B3EF-877C26A2E2EC}"/>
              </a:ext>
            </a:extLst>
          </p:cNvPr>
          <p:cNvSpPr/>
          <p:nvPr/>
        </p:nvSpPr>
        <p:spPr>
          <a:xfrm>
            <a:off x="3751691" y="4253141"/>
            <a:ext cx="889607" cy="375772"/>
          </a:xfrm>
          <a:prstGeom prst="roundRect">
            <a:avLst>
              <a:gd name="adj" fmla="val 10457"/>
            </a:avLst>
          </a:prstGeom>
          <a:solidFill>
            <a:srgbClr val="EE4E4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44546A"/>
              </a:solidFill>
              <a:effectLst/>
              <a:uLnTx/>
              <a:uFillTx/>
            </a:endParaRPr>
          </a:p>
        </p:txBody>
      </p:sp>
      <p:sp>
        <p:nvSpPr>
          <p:cNvPr id="104" name="文本框 103">
            <a:extLst>
              <a:ext uri="{FF2B5EF4-FFF2-40B4-BE49-F238E27FC236}">
                <a16:creationId xmlns="" xmlns:a14="http://schemas.microsoft.com/office/drawing/2010/main" xmlns:p14="http://schemas.microsoft.com/office/powerpoint/2010/main" xmlns:a16="http://schemas.microsoft.com/office/drawing/2014/main" id="{D18829B2-0223-461C-939D-F2B70DDB34BE}"/>
              </a:ext>
            </a:extLst>
          </p:cNvPr>
          <p:cNvSpPr txBox="1"/>
          <p:nvPr/>
        </p:nvSpPr>
        <p:spPr>
          <a:xfrm>
            <a:off x="3572886" y="4281297"/>
            <a:ext cx="1232497" cy="299862"/>
          </a:xfrm>
          <a:prstGeom prst="rect">
            <a:avLst/>
          </a:prstGeom>
          <a:noFill/>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rPr>
              <a:t>Knowledge</a:t>
            </a:r>
            <a:endParaRPr kumimoji="0" lang="en-US" altLang="zh-CN" sz="1200" b="0" i="0" u="none" strike="noStrike" kern="0" cap="none" spc="0" normalizeH="0" baseline="0" noProof="0" dirty="0">
              <a:ln>
                <a:noFill/>
              </a:ln>
              <a:solidFill>
                <a:prstClr val="white"/>
              </a:solidFill>
              <a:effectLst/>
              <a:uLnTx/>
              <a:uFillTx/>
            </a:endParaRPr>
          </a:p>
        </p:txBody>
      </p:sp>
      <p:sp>
        <p:nvSpPr>
          <p:cNvPr id="105" name="圆角矩形 115">
            <a:extLst>
              <a:ext uri="{FF2B5EF4-FFF2-40B4-BE49-F238E27FC236}">
                <a16:creationId xmlns="" xmlns:a14="http://schemas.microsoft.com/office/drawing/2010/main" xmlns:p14="http://schemas.microsoft.com/office/powerpoint/2010/main" xmlns:a16="http://schemas.microsoft.com/office/drawing/2014/main" id="{05EF06E4-B4D0-4772-B3EF-877C26A2E2EC}"/>
              </a:ext>
            </a:extLst>
          </p:cNvPr>
          <p:cNvSpPr/>
          <p:nvPr/>
        </p:nvSpPr>
        <p:spPr>
          <a:xfrm>
            <a:off x="4671379" y="4257559"/>
            <a:ext cx="889607" cy="375772"/>
          </a:xfrm>
          <a:prstGeom prst="roundRect">
            <a:avLst>
              <a:gd name="adj" fmla="val 10457"/>
            </a:avLst>
          </a:prstGeom>
          <a:solidFill>
            <a:srgbClr val="EE4E4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44546A"/>
              </a:solidFill>
              <a:effectLst/>
              <a:uLnTx/>
              <a:uFillTx/>
            </a:endParaRPr>
          </a:p>
        </p:txBody>
      </p:sp>
      <p:sp>
        <p:nvSpPr>
          <p:cNvPr id="106" name="文本框 105">
            <a:extLst>
              <a:ext uri="{FF2B5EF4-FFF2-40B4-BE49-F238E27FC236}">
                <a16:creationId xmlns="" xmlns:a14="http://schemas.microsoft.com/office/drawing/2010/main" xmlns:p14="http://schemas.microsoft.com/office/powerpoint/2010/main" xmlns:a16="http://schemas.microsoft.com/office/drawing/2014/main" id="{D18829B2-0223-461C-939D-F2B70DDB34BE}"/>
              </a:ext>
            </a:extLst>
          </p:cNvPr>
          <p:cNvSpPr txBox="1"/>
          <p:nvPr/>
        </p:nvSpPr>
        <p:spPr>
          <a:xfrm>
            <a:off x="4519078" y="4292782"/>
            <a:ext cx="1232497" cy="299862"/>
          </a:xfrm>
          <a:prstGeom prst="rect">
            <a:avLst/>
          </a:prstGeom>
          <a:noFill/>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rPr>
              <a:t>Knowledge</a:t>
            </a:r>
            <a:endParaRPr kumimoji="0" lang="en-US" altLang="zh-CN" sz="1200" b="0" i="0" u="none" strike="noStrike" kern="0" cap="none" spc="0" normalizeH="0" baseline="0" noProof="0" dirty="0">
              <a:ln>
                <a:noFill/>
              </a:ln>
              <a:solidFill>
                <a:prstClr val="white"/>
              </a:solidFill>
              <a:effectLst/>
              <a:uLnTx/>
              <a:uFillTx/>
            </a:endParaRPr>
          </a:p>
        </p:txBody>
      </p:sp>
      <p:sp>
        <p:nvSpPr>
          <p:cNvPr id="107" name="圆角矩形 115">
            <a:extLst>
              <a:ext uri="{FF2B5EF4-FFF2-40B4-BE49-F238E27FC236}">
                <a16:creationId xmlns="" xmlns:a14="http://schemas.microsoft.com/office/drawing/2010/main" xmlns:p14="http://schemas.microsoft.com/office/powerpoint/2010/main" xmlns:a16="http://schemas.microsoft.com/office/drawing/2014/main" id="{05EF06E4-B4D0-4772-B3EF-877C26A2E2EC}"/>
              </a:ext>
            </a:extLst>
          </p:cNvPr>
          <p:cNvSpPr/>
          <p:nvPr/>
        </p:nvSpPr>
        <p:spPr>
          <a:xfrm>
            <a:off x="5595357" y="4263245"/>
            <a:ext cx="889607" cy="375772"/>
          </a:xfrm>
          <a:prstGeom prst="roundRect">
            <a:avLst>
              <a:gd name="adj" fmla="val 10457"/>
            </a:avLst>
          </a:prstGeom>
          <a:solidFill>
            <a:srgbClr val="EE4E4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44546A"/>
              </a:solidFill>
              <a:effectLst/>
              <a:uLnTx/>
              <a:uFillTx/>
            </a:endParaRPr>
          </a:p>
        </p:txBody>
      </p:sp>
      <p:sp>
        <p:nvSpPr>
          <p:cNvPr id="108" name="文本框 107">
            <a:extLst>
              <a:ext uri="{FF2B5EF4-FFF2-40B4-BE49-F238E27FC236}">
                <a16:creationId xmlns="" xmlns:a14="http://schemas.microsoft.com/office/drawing/2010/main" xmlns:p14="http://schemas.microsoft.com/office/powerpoint/2010/main" xmlns:a16="http://schemas.microsoft.com/office/drawing/2014/main" id="{D18829B2-0223-461C-939D-F2B70DDB34BE}"/>
              </a:ext>
            </a:extLst>
          </p:cNvPr>
          <p:cNvSpPr txBox="1"/>
          <p:nvPr/>
        </p:nvSpPr>
        <p:spPr>
          <a:xfrm>
            <a:off x="5417404" y="4281297"/>
            <a:ext cx="1232497" cy="299862"/>
          </a:xfrm>
          <a:prstGeom prst="rect">
            <a:avLst/>
          </a:prstGeom>
          <a:noFill/>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rPr>
              <a:t>Knowledge</a:t>
            </a:r>
            <a:endParaRPr kumimoji="0" lang="en-US" altLang="zh-CN" sz="12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26412951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algn="l" fontAlgn="ctr"/>
            <a:r>
              <a:rPr lang="en-US" smtClean="0"/>
              <a:t>(Multiple) Which of the following deployment scenarios are supported by CloudCampus? </a:t>
            </a:r>
            <a:r>
              <a:rPr lang="en-US" altLang="zh-CN" smtClean="0"/>
              <a:t>(     ) </a:t>
            </a:r>
          </a:p>
          <a:p>
            <a:pPr marL="442913" indent="0" algn="l">
              <a:buNone/>
            </a:pPr>
            <a:r>
              <a:rPr lang="en-US" smtClean="0"/>
              <a:t>A. On-premise </a:t>
            </a:r>
            <a:r>
              <a:rPr lang="en-US" altLang="zh-CN" smtClean="0"/>
              <a:t>scenario</a:t>
            </a:r>
          </a:p>
          <a:p>
            <a:pPr marL="442913" indent="0" algn="l">
              <a:buNone/>
            </a:pPr>
            <a:r>
              <a:rPr lang="en-US" smtClean="0"/>
              <a:t>B</a:t>
            </a:r>
            <a:r>
              <a:rPr lang="en-US" dirty="0"/>
              <a:t>. Huawei public cloud </a:t>
            </a:r>
            <a:r>
              <a:rPr lang="en-US" altLang="zh-CN" dirty="0"/>
              <a:t>scenario</a:t>
            </a:r>
          </a:p>
          <a:p>
            <a:pPr marL="442913" indent="0" algn="l">
              <a:buNone/>
            </a:pPr>
            <a:r>
              <a:rPr lang="en-US" dirty="0"/>
              <a:t>C. MSP-built cloud </a:t>
            </a:r>
            <a:r>
              <a:rPr lang="en-US" altLang="zh-CN" dirty="0"/>
              <a:t>scenario</a:t>
            </a:r>
          </a:p>
          <a:p>
            <a:pPr marL="442913" indent="0" algn="l">
              <a:buNone/>
            </a:pPr>
            <a:r>
              <a:rPr lang="en-US" dirty="0"/>
              <a:t>D. </a:t>
            </a:r>
            <a:r>
              <a:rPr lang="en-US"/>
              <a:t>Campus </a:t>
            </a:r>
            <a:r>
              <a:rPr lang="en-US" altLang="zh-CN"/>
              <a:t>scenario</a:t>
            </a:r>
            <a:endParaRPr lang="en-US" altLang="zh-CN" dirty="0"/>
          </a:p>
          <a:p>
            <a:pPr algn="l" fontAlgn="ctr">
              <a:buAutoNum type="arabicPeriod" startAt="2"/>
            </a:pPr>
            <a:r>
              <a:rPr lang="en-US" altLang="zh-CN"/>
              <a:t>(</a:t>
            </a:r>
            <a:r>
              <a:rPr lang="en-US" altLang="zh-CN" smtClean="0"/>
              <a:t>Single) </a:t>
            </a:r>
            <a:r>
              <a:rPr lang="en-US" smtClean="0"/>
              <a:t>Which </a:t>
            </a:r>
            <a:r>
              <a:rPr lang="en-US" dirty="0"/>
              <a:t>of the following is the latest product in Huawei </a:t>
            </a:r>
            <a:r>
              <a:rPr lang="en-US" dirty="0" err="1"/>
              <a:t>CloudFabric</a:t>
            </a:r>
            <a:r>
              <a:rPr lang="en-US" dirty="0"/>
              <a:t> Solution</a:t>
            </a:r>
            <a:r>
              <a:rPr lang="en-US"/>
              <a:t>? </a:t>
            </a:r>
            <a:r>
              <a:rPr lang="en-US" altLang="zh-CN"/>
              <a:t>(     )</a:t>
            </a:r>
            <a:endParaRPr lang="en-US" altLang="zh-CN" dirty="0"/>
          </a:p>
          <a:p>
            <a:pPr marL="442913" indent="0" algn="l" fontAlgn="ctr">
              <a:buNone/>
            </a:pPr>
            <a:r>
              <a:rPr lang="en-US" dirty="0"/>
              <a:t>A. </a:t>
            </a:r>
            <a:r>
              <a:rPr lang="en-US" dirty="0" err="1"/>
              <a:t>iMaster</a:t>
            </a:r>
            <a:r>
              <a:rPr lang="en-US" dirty="0"/>
              <a:t> NCE-Campus</a:t>
            </a:r>
          </a:p>
          <a:p>
            <a:pPr marL="442913" indent="0" algn="l" fontAlgn="ctr">
              <a:buNone/>
            </a:pPr>
            <a:r>
              <a:rPr lang="en-US" dirty="0"/>
              <a:t>B. </a:t>
            </a:r>
            <a:r>
              <a:rPr lang="en-US" dirty="0" err="1"/>
              <a:t>iMaster</a:t>
            </a:r>
            <a:r>
              <a:rPr lang="en-US" dirty="0"/>
              <a:t> NCE-Fabric</a:t>
            </a:r>
          </a:p>
          <a:p>
            <a:pPr marL="442913" indent="0" algn="l" fontAlgn="ctr">
              <a:buNone/>
            </a:pPr>
            <a:r>
              <a:rPr lang="en-US" dirty="0"/>
              <a:t>C. Agile Controller-DCN</a:t>
            </a:r>
            <a:endParaRPr lang="en-US" altLang="zh-CN" dirty="0"/>
          </a:p>
        </p:txBody>
      </p:sp>
    </p:spTree>
    <p:extLst>
      <p:ext uri="{BB962C8B-B14F-4D97-AF65-F5344CB8AC3E}">
        <p14:creationId xmlns:p14="http://schemas.microsoft.com/office/powerpoint/2010/main" val="14717402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dirty="0"/>
              <a:t>SDN innovates the network architecture. It uses a controller to build a more open, flexible, and simplified network.</a:t>
            </a:r>
          </a:p>
          <a:p>
            <a:r>
              <a:rPr lang="en-US" dirty="0"/>
              <a:t>Huawei IDN solution covers various network scenarios, including enterprise campus networks, data center networks, SD-WAN, enterprise WAN IP networks, and enterprise transport networks.</a:t>
            </a:r>
            <a:endParaRPr lang="en-US" altLang="zh-CN" dirty="0"/>
          </a:p>
          <a:p>
            <a:r>
              <a:rPr lang="en-US"/>
              <a:t>This </a:t>
            </a:r>
            <a:r>
              <a:rPr lang="en-US" smtClean="0"/>
              <a:t>course introduces </a:t>
            </a:r>
            <a:r>
              <a:rPr lang="en-US" dirty="0"/>
              <a:t>the </a:t>
            </a:r>
            <a:r>
              <a:rPr lang="en-US" dirty="0" err="1"/>
              <a:t>CloudCampus</a:t>
            </a:r>
            <a:r>
              <a:rPr lang="en-US" dirty="0"/>
              <a:t> and </a:t>
            </a:r>
            <a:r>
              <a:rPr lang="en-US" dirty="0" err="1"/>
              <a:t>CloudFabric</a:t>
            </a:r>
            <a:r>
              <a:rPr lang="en-US" dirty="0"/>
              <a:t> solutions. For more information about Huawei IDN solutions, see HCIP-Datacom certification materials in each domain.</a:t>
            </a:r>
            <a:endParaRPr lang="en-US" altLang="zh-CN" dirty="0"/>
          </a:p>
          <a:p>
            <a:endParaRPr lang="en-US" altLang="zh-CN" dirty="0"/>
          </a:p>
        </p:txBody>
      </p:sp>
    </p:spTree>
    <p:extLst>
      <p:ext uri="{BB962C8B-B14F-4D97-AF65-F5344CB8AC3E}">
        <p14:creationId xmlns:p14="http://schemas.microsoft.com/office/powerpoint/2010/main" val="25830973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t>For more information about Huawei IDN solutions</a:t>
            </a:r>
            <a:r>
              <a:rPr lang="en-US"/>
              <a:t>, </a:t>
            </a:r>
            <a:r>
              <a:rPr lang="en-US" smtClean="0"/>
              <a:t>see:</a:t>
            </a:r>
            <a:endParaRPr lang="en-US"/>
          </a:p>
          <a:p>
            <a:pPr marL="0" indent="0">
              <a:buNone/>
            </a:pPr>
            <a:r>
              <a:rPr lang="en-US"/>
              <a:t> </a:t>
            </a:r>
            <a:r>
              <a:rPr lang="en-US" smtClean="0"/>
              <a:t>   https://e.huawei.com/en/products/network-management-and-analysis-software</a:t>
            </a:r>
            <a:r>
              <a:rPr lang="en-US"/>
              <a:t>.</a:t>
            </a:r>
            <a:endParaRPr lang="en-US" smtClean="0"/>
          </a:p>
          <a:p>
            <a:r>
              <a:rPr lang="en-US" smtClean="0"/>
              <a:t>For </a:t>
            </a:r>
            <a:r>
              <a:rPr lang="en-US"/>
              <a:t>more </a:t>
            </a:r>
            <a:r>
              <a:rPr lang="en-US" smtClean="0"/>
              <a:t>information about </a:t>
            </a:r>
            <a:r>
              <a:rPr lang="en-US" dirty="0"/>
              <a:t>Huawei solution certifications, see HCIP-Datacom courses of each domain.</a:t>
            </a:r>
            <a:endParaRPr lang="en-US" altLang="zh-CN" dirty="0"/>
          </a:p>
        </p:txBody>
      </p:sp>
    </p:spTree>
    <p:extLst>
      <p:ext uri="{BB962C8B-B14F-4D97-AF65-F5344CB8AC3E}">
        <p14:creationId xmlns:p14="http://schemas.microsoft.com/office/powerpoint/2010/main" val="18944723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t>Huawei Talent: https://e.huawei.com/en/talent/#/home</a:t>
            </a:r>
            <a:endParaRPr lang="en-US" altLang="zh-CN" dirty="0"/>
          </a:p>
        </p:txBody>
      </p:sp>
    </p:spTree>
    <p:extLst>
      <p:ext uri="{BB962C8B-B14F-4D97-AF65-F5344CB8AC3E}">
        <p14:creationId xmlns:p14="http://schemas.microsoft.com/office/powerpoint/2010/main" val="14430569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5423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fontAlgn="ctr"/>
            <a:r>
              <a:rPr lang="en-US" b="1" dirty="0"/>
              <a:t>SDN Overview</a:t>
            </a:r>
          </a:p>
          <a:p>
            <a:pPr fontAlgn="ctr"/>
            <a:r>
              <a:rPr lang="en-US" dirty="0">
                <a:solidFill>
                  <a:schemeClr val="bg1">
                    <a:lumMod val="50000"/>
                  </a:schemeClr>
                </a:solidFill>
              </a:rPr>
              <a:t>Introduction to Huawei </a:t>
            </a:r>
            <a:r>
              <a:rPr lang="en-US" dirty="0" err="1">
                <a:solidFill>
                  <a:schemeClr val="bg1">
                    <a:lumMod val="50000"/>
                  </a:schemeClr>
                </a:solidFill>
              </a:rPr>
              <a:t>iMaster</a:t>
            </a:r>
            <a:r>
              <a:rPr lang="en-US" dirty="0">
                <a:solidFill>
                  <a:schemeClr val="bg1">
                    <a:lumMod val="50000"/>
                  </a:schemeClr>
                </a:solidFill>
              </a:rPr>
              <a:t> NCE</a:t>
            </a:r>
          </a:p>
        </p:txBody>
      </p:sp>
    </p:spTree>
    <p:extLst>
      <p:ext uri="{BB962C8B-B14F-4D97-AF65-F5344CB8AC3E}">
        <p14:creationId xmlns:p14="http://schemas.microsoft.com/office/powerpoint/2010/main" val="1043572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a:extLst>
              <a:ext uri="{FF2B5EF4-FFF2-40B4-BE49-F238E27FC236}">
                <a16:creationId xmlns="" xmlns:a14="http://schemas.microsoft.com/office/drawing/2010/main" xmlns:p14="http://schemas.microsoft.com/office/powerpoint/2010/main" xmlns:a16="http://schemas.microsoft.com/office/drawing/2014/main" id="{68A6C888-8473-4E08-949F-D9858B51B963}"/>
              </a:ext>
            </a:extLst>
          </p:cNvPr>
          <p:cNvGrpSpPr/>
          <p:nvPr/>
        </p:nvGrpSpPr>
        <p:grpSpPr>
          <a:xfrm>
            <a:off x="3338818" y="4992774"/>
            <a:ext cx="4811561" cy="997492"/>
            <a:chOff x="3719173" y="5231865"/>
            <a:chExt cx="4811561" cy="997492"/>
          </a:xfrm>
        </p:grpSpPr>
        <p:sp>
          <p:nvSpPr>
            <p:cNvPr id="115" name="椭圆 114">
              <a:extLst>
                <a:ext uri="{FF2B5EF4-FFF2-40B4-BE49-F238E27FC236}">
                  <a16:creationId xmlns="" xmlns:a14="http://schemas.microsoft.com/office/drawing/2010/main" xmlns:p14="http://schemas.microsoft.com/office/powerpoint/2010/main" xmlns:a16="http://schemas.microsoft.com/office/drawing/2014/main" id="{3AEF4A73-D687-4043-B8D8-22B716F07C55}"/>
                </a:ext>
              </a:extLst>
            </p:cNvPr>
            <p:cNvSpPr/>
            <p:nvPr/>
          </p:nvSpPr>
          <p:spPr>
            <a:xfrm>
              <a:off x="3719173" y="5231865"/>
              <a:ext cx="4811561" cy="997492"/>
            </a:xfrm>
            <a:prstGeom prst="ellipse">
              <a:avLst/>
            </a:prstGeom>
            <a:solidFill>
              <a:srgbClr val="00B0F0">
                <a:alpha val="5000"/>
              </a:srgbClr>
            </a:solidFill>
            <a:ln w="12700" cap="flat" cmpd="sng" algn="ctr">
              <a:solidFill>
                <a:srgbClr val="99DFF9"/>
              </a:solidFill>
              <a:prstDash val="solid"/>
              <a:miter lim="800000"/>
            </a:ln>
            <a:effectLst/>
          </p:spPr>
          <p:txBody>
            <a:bodyPr wrap="square" rtlCol="0" anchor="ctr">
              <a:noAutofit/>
            </a:bodyPr>
            <a:lstStyle/>
            <a:p>
              <a:pPr algn="ctr" defTabSz="1219170" fontAlgn="ctr">
                <a:defRPr/>
              </a:pPr>
              <a:endParaRPr lang="en-US" altLang="zh-CN" sz="1400" kern="0" dirty="0">
                <a:solidFill>
                  <a:prstClr val="white"/>
                </a:solidFill>
              </a:endParaRPr>
            </a:p>
          </p:txBody>
        </p:sp>
        <p:sp>
          <p:nvSpPr>
            <p:cNvPr id="14" name="TextBox 19">
              <a:extLst>
                <a:ext uri="{FF2B5EF4-FFF2-40B4-BE49-F238E27FC236}">
                  <a16:creationId xmlns="" xmlns:a14="http://schemas.microsoft.com/office/drawing/2010/main" xmlns:p14="http://schemas.microsoft.com/office/powerpoint/2010/main" xmlns:a16="http://schemas.microsoft.com/office/drawing/2014/main" id="{C6B6D39F-0DC2-4456-B250-308B602A1D71}"/>
                </a:ext>
              </a:extLst>
            </p:cNvPr>
            <p:cNvSpPr txBox="1"/>
            <p:nvPr/>
          </p:nvSpPr>
          <p:spPr>
            <a:xfrm>
              <a:off x="5302968" y="5831485"/>
              <a:ext cx="2012089" cy="338554"/>
            </a:xfrm>
            <a:prstGeom prst="rect">
              <a:avLst/>
            </a:prstGeom>
            <a:noFill/>
          </p:spPr>
          <p:txBody>
            <a:bodyPr wrap="none" rtlCol="0">
              <a:noAutofit/>
            </a:bodyPr>
            <a:lstStyle/>
            <a:p>
              <a:pPr algn="ctr" fontAlgn="ctr"/>
              <a:r>
                <a:rPr lang="en-US" sz="1400" dirty="0">
                  <a:solidFill>
                    <a:srgbClr val="0070C0"/>
                  </a:solidFill>
                </a:rPr>
                <a:t>OpenFlow switches</a:t>
              </a:r>
            </a:p>
          </p:txBody>
        </p:sp>
        <p:cxnSp>
          <p:nvCxnSpPr>
            <p:cNvPr id="94" name="直接连接符 93">
              <a:extLst>
                <a:ext uri="{FF2B5EF4-FFF2-40B4-BE49-F238E27FC236}">
                  <a16:creationId xmlns="" xmlns:a14="http://schemas.microsoft.com/office/drawing/2010/main" xmlns:p14="http://schemas.microsoft.com/office/powerpoint/2010/main" xmlns:a16="http://schemas.microsoft.com/office/drawing/2014/main" id="{E6D45269-1058-43A4-A8D6-C4ACFABE3769}"/>
                </a:ext>
              </a:extLst>
            </p:cNvPr>
            <p:cNvCxnSpPr>
              <a:cxnSpLocks/>
            </p:cNvCxnSpPr>
            <p:nvPr/>
          </p:nvCxnSpPr>
          <p:spPr>
            <a:xfrm flipV="1">
              <a:off x="4842778" y="5522340"/>
              <a:ext cx="527960" cy="1395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4="http://schemas.microsoft.com/office/drawing/2010/main" xmlns:p14="http://schemas.microsoft.com/office/powerpoint/2010/main" xmlns:a16="http://schemas.microsoft.com/office/drawing/2014/main" id="{1C5211B5-05F0-44F3-A36C-6E16B8CCCDE1}"/>
                </a:ext>
              </a:extLst>
            </p:cNvPr>
            <p:cNvCxnSpPr>
              <a:cxnSpLocks/>
            </p:cNvCxnSpPr>
            <p:nvPr/>
          </p:nvCxnSpPr>
          <p:spPr>
            <a:xfrm flipV="1">
              <a:off x="5910738" y="5510357"/>
              <a:ext cx="486181" cy="119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4="http://schemas.microsoft.com/office/drawing/2010/main" xmlns:p14="http://schemas.microsoft.com/office/powerpoint/2010/main" xmlns:a16="http://schemas.microsoft.com/office/drawing/2014/main" id="{8A7ADFF0-A28F-4F6C-A50A-3B6E7F290792}"/>
                </a:ext>
              </a:extLst>
            </p:cNvPr>
            <p:cNvCxnSpPr>
              <a:cxnSpLocks/>
            </p:cNvCxnSpPr>
            <p:nvPr/>
          </p:nvCxnSpPr>
          <p:spPr>
            <a:xfrm>
              <a:off x="6936919" y="5510357"/>
              <a:ext cx="528557" cy="1647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 xmlns:a14="http://schemas.microsoft.com/office/drawing/2010/main" xmlns:p14="http://schemas.microsoft.com/office/powerpoint/2010/main" xmlns:a16="http://schemas.microsoft.com/office/drawing/2014/main" id="{05D06D93-8F93-41A7-8D02-856AB4F1B3C6}"/>
              </a:ext>
            </a:extLst>
          </p:cNvPr>
          <p:cNvSpPr>
            <a:spLocks noGrp="1"/>
          </p:cNvSpPr>
          <p:nvPr>
            <p:ph type="title"/>
          </p:nvPr>
        </p:nvSpPr>
        <p:spPr/>
        <p:txBody>
          <a:bodyPr>
            <a:noAutofit/>
          </a:bodyPr>
          <a:lstStyle/>
          <a:p>
            <a:pPr fontAlgn="ctr"/>
            <a:r>
              <a:rPr lang="en-US" dirty="0"/>
              <a:t>SDN </a:t>
            </a:r>
            <a:r>
              <a:rPr lang="en-US" altLang="zh-CN" dirty="0"/>
              <a:t>Origin</a:t>
            </a:r>
            <a:endParaRPr lang="en-US" dirty="0"/>
          </a:p>
        </p:txBody>
      </p:sp>
      <p:sp>
        <p:nvSpPr>
          <p:cNvPr id="3" name="Content Placeholder 2">
            <a:extLst>
              <a:ext uri="{FF2B5EF4-FFF2-40B4-BE49-F238E27FC236}">
                <a16:creationId xmlns="" xmlns:a14="http://schemas.microsoft.com/office/drawing/2010/main" xmlns:p14="http://schemas.microsoft.com/office/powerpoint/2010/main" xmlns:a16="http://schemas.microsoft.com/office/drawing/2014/main" id="{92CE0213-B595-4F45-93E1-59A3132C307D}"/>
              </a:ext>
            </a:extLst>
          </p:cNvPr>
          <p:cNvSpPr txBox="1">
            <a:spLocks/>
          </p:cNvSpPr>
          <p:nvPr/>
        </p:nvSpPr>
        <p:spPr>
          <a:xfrm>
            <a:off x="446088" y="1233488"/>
            <a:ext cx="11379200" cy="1735927"/>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600" dirty="0"/>
              <a:t>SDN was developed by the Clean Slate Program at Stanford University as an innovative new network architecture. The core of SDN is to separate the control plane from the data plane of network devices to implement centralized control of the network control plane and provide good support for network application innovation.</a:t>
            </a:r>
          </a:p>
          <a:p>
            <a:r>
              <a:rPr lang="en-US" sz="1600" dirty="0"/>
              <a:t>SDN has three characteristics in initial phase: </a:t>
            </a:r>
            <a:r>
              <a:rPr lang="en-US" altLang="zh-CN" sz="1600" dirty="0"/>
              <a:t>forwarding-control separation, centralized control, and open programmable interfaces.</a:t>
            </a:r>
          </a:p>
          <a:p>
            <a:pPr fontAlgn="ctr"/>
            <a:endParaRPr lang="en-US" altLang="zh-CN" sz="1600" dirty="0"/>
          </a:p>
        </p:txBody>
      </p:sp>
      <p:cxnSp>
        <p:nvCxnSpPr>
          <p:cNvPr id="17" name="Straight Arrow Connector 631">
            <a:extLst>
              <a:ext uri="{FF2B5EF4-FFF2-40B4-BE49-F238E27FC236}">
                <a16:creationId xmlns="" xmlns:a14="http://schemas.microsoft.com/office/drawing/2010/main" xmlns:p14="http://schemas.microsoft.com/office/powerpoint/2010/main" xmlns:a16="http://schemas.microsoft.com/office/drawing/2014/main" id="{F8E88FDE-15E9-4C0D-A246-36B6ECB798ED}"/>
              </a:ext>
            </a:extLst>
          </p:cNvPr>
          <p:cNvCxnSpPr>
            <a:cxnSpLocks/>
            <a:stCxn id="102" idx="2"/>
          </p:cNvCxnSpPr>
          <p:nvPr/>
        </p:nvCxnSpPr>
        <p:spPr bwMode="auto">
          <a:xfrm flipH="1">
            <a:off x="5238537" y="4428370"/>
            <a:ext cx="410057" cy="633479"/>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8" name="Straight Arrow Connector 633">
            <a:extLst>
              <a:ext uri="{FF2B5EF4-FFF2-40B4-BE49-F238E27FC236}">
                <a16:creationId xmlns="" xmlns:a14="http://schemas.microsoft.com/office/drawing/2010/main" xmlns:p14="http://schemas.microsoft.com/office/powerpoint/2010/main" xmlns:a16="http://schemas.microsoft.com/office/drawing/2014/main" id="{611CF3FB-4932-425F-810F-50BFCF700FAB}"/>
              </a:ext>
            </a:extLst>
          </p:cNvPr>
          <p:cNvCxnSpPr>
            <a:cxnSpLocks/>
            <a:stCxn id="102" idx="2"/>
          </p:cNvCxnSpPr>
          <p:nvPr/>
        </p:nvCxnSpPr>
        <p:spPr bwMode="auto">
          <a:xfrm>
            <a:off x="5648594" y="4428370"/>
            <a:ext cx="637970" cy="621496"/>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9" name="Straight Arrow Connector 635">
            <a:extLst>
              <a:ext uri="{FF2B5EF4-FFF2-40B4-BE49-F238E27FC236}">
                <a16:creationId xmlns="" xmlns:a14="http://schemas.microsoft.com/office/drawing/2010/main" xmlns:p14="http://schemas.microsoft.com/office/powerpoint/2010/main" xmlns:a16="http://schemas.microsoft.com/office/drawing/2014/main" id="{8696B550-0F39-4912-9313-F677152B4E2C}"/>
              </a:ext>
            </a:extLst>
          </p:cNvPr>
          <p:cNvCxnSpPr>
            <a:cxnSpLocks/>
            <a:stCxn id="102" idx="2"/>
          </p:cNvCxnSpPr>
          <p:nvPr/>
        </p:nvCxnSpPr>
        <p:spPr bwMode="auto">
          <a:xfrm>
            <a:off x="5648594" y="4428370"/>
            <a:ext cx="1706527" cy="786259"/>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21" name="TextBox 26">
            <a:extLst>
              <a:ext uri="{FF2B5EF4-FFF2-40B4-BE49-F238E27FC236}">
                <a16:creationId xmlns="" xmlns:a14="http://schemas.microsoft.com/office/drawing/2010/main" xmlns:p14="http://schemas.microsoft.com/office/powerpoint/2010/main" xmlns:a16="http://schemas.microsoft.com/office/drawing/2014/main" id="{1EC993C6-9EA6-45F6-983F-C026192B3F12}"/>
              </a:ext>
            </a:extLst>
          </p:cNvPr>
          <p:cNvSpPr txBox="1"/>
          <p:nvPr/>
        </p:nvSpPr>
        <p:spPr>
          <a:xfrm>
            <a:off x="3430396" y="4055582"/>
            <a:ext cx="1800493" cy="338554"/>
          </a:xfrm>
          <a:prstGeom prst="rect">
            <a:avLst/>
          </a:prstGeom>
          <a:noFill/>
        </p:spPr>
        <p:txBody>
          <a:bodyPr wrap="none" rtlCol="0">
            <a:noAutofit/>
          </a:bodyPr>
          <a:lstStyle/>
          <a:p>
            <a:pPr algn="ctr" fontAlgn="ctr"/>
            <a:r>
              <a:rPr lang="en-US" sz="1400" dirty="0">
                <a:solidFill>
                  <a:srgbClr val="0070C0"/>
                </a:solidFill>
              </a:rPr>
              <a:t>OpenFlow controller</a:t>
            </a:r>
          </a:p>
        </p:txBody>
      </p:sp>
      <p:sp>
        <p:nvSpPr>
          <p:cNvPr id="22" name="TextBox 27">
            <a:extLst>
              <a:ext uri="{FF2B5EF4-FFF2-40B4-BE49-F238E27FC236}">
                <a16:creationId xmlns="" xmlns:a14="http://schemas.microsoft.com/office/drawing/2010/main" xmlns:p14="http://schemas.microsoft.com/office/powerpoint/2010/main" xmlns:a16="http://schemas.microsoft.com/office/drawing/2014/main" id="{284ECF39-D11F-4BDA-84C8-C21B69EFDA4E}"/>
              </a:ext>
            </a:extLst>
          </p:cNvPr>
          <p:cNvSpPr txBox="1"/>
          <p:nvPr/>
        </p:nvSpPr>
        <p:spPr>
          <a:xfrm>
            <a:off x="3803611" y="3077347"/>
            <a:ext cx="1010213" cy="338554"/>
          </a:xfrm>
          <a:prstGeom prst="rect">
            <a:avLst/>
          </a:prstGeom>
          <a:noFill/>
        </p:spPr>
        <p:txBody>
          <a:bodyPr wrap="none" rtlCol="0">
            <a:noAutofit/>
          </a:bodyPr>
          <a:lstStyle/>
          <a:p>
            <a:pPr algn="ctr" fontAlgn="ctr"/>
            <a:r>
              <a:rPr lang="en-US" sz="1400" dirty="0">
                <a:solidFill>
                  <a:srgbClr val="0070C0"/>
                </a:solidFill>
              </a:rPr>
              <a:t>SDN application</a:t>
            </a:r>
          </a:p>
        </p:txBody>
      </p:sp>
      <p:cxnSp>
        <p:nvCxnSpPr>
          <p:cNvPr id="23" name="Straight Arrow Connector 710">
            <a:extLst>
              <a:ext uri="{FF2B5EF4-FFF2-40B4-BE49-F238E27FC236}">
                <a16:creationId xmlns="" xmlns:a14="http://schemas.microsoft.com/office/drawing/2010/main" xmlns:p14="http://schemas.microsoft.com/office/powerpoint/2010/main" xmlns:a16="http://schemas.microsoft.com/office/drawing/2014/main" id="{70015086-2486-49EE-95B7-4B2FEF3C5D76}"/>
              </a:ext>
            </a:extLst>
          </p:cNvPr>
          <p:cNvCxnSpPr>
            <a:cxnSpLocks/>
            <a:stCxn id="103" idx="2"/>
            <a:endCxn id="102" idx="0"/>
          </p:cNvCxnSpPr>
          <p:nvPr/>
        </p:nvCxnSpPr>
        <p:spPr bwMode="auto">
          <a:xfrm>
            <a:off x="5648594" y="3467533"/>
            <a:ext cx="0" cy="518037"/>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81" name="TextBox 26">
            <a:extLst>
              <a:ext uri="{FF2B5EF4-FFF2-40B4-BE49-F238E27FC236}">
                <a16:creationId xmlns="" xmlns:a14="http://schemas.microsoft.com/office/drawing/2010/main" xmlns:p14="http://schemas.microsoft.com/office/powerpoint/2010/main" xmlns:a16="http://schemas.microsoft.com/office/drawing/2014/main" id="{6C545BAB-4798-4886-BD3E-5719ED4D1C95}"/>
              </a:ext>
            </a:extLst>
          </p:cNvPr>
          <p:cNvSpPr txBox="1"/>
          <p:nvPr/>
        </p:nvSpPr>
        <p:spPr>
          <a:xfrm>
            <a:off x="6449558" y="4549653"/>
            <a:ext cx="1138453" cy="338554"/>
          </a:xfrm>
          <a:prstGeom prst="rect">
            <a:avLst/>
          </a:prstGeom>
          <a:noFill/>
        </p:spPr>
        <p:txBody>
          <a:bodyPr wrap="none" rtlCol="0">
            <a:noAutofit/>
          </a:bodyPr>
          <a:lstStyle/>
          <a:p>
            <a:pPr algn="ctr" fontAlgn="ctr"/>
            <a:r>
              <a:rPr lang="en-US" sz="1400" dirty="0">
                <a:solidFill>
                  <a:srgbClr val="0070C0"/>
                </a:solidFill>
              </a:rPr>
              <a:t>OpenFlow</a:t>
            </a:r>
          </a:p>
        </p:txBody>
      </p:sp>
      <p:sp>
        <p:nvSpPr>
          <p:cNvPr id="9" name="Rectangle 712">
            <a:extLst>
              <a:ext uri="{FF2B5EF4-FFF2-40B4-BE49-F238E27FC236}">
                <a16:creationId xmlns="" xmlns:a14="http://schemas.microsoft.com/office/drawing/2010/main" xmlns:p14="http://schemas.microsoft.com/office/powerpoint/2010/main" xmlns:a16="http://schemas.microsoft.com/office/drawing/2014/main" id="{925C0E6F-8732-4F94-9B3B-77D13700D421}"/>
              </a:ext>
            </a:extLst>
          </p:cNvPr>
          <p:cNvSpPr/>
          <p:nvPr/>
        </p:nvSpPr>
        <p:spPr bwMode="auto">
          <a:xfrm>
            <a:off x="9890458" y="3977846"/>
            <a:ext cx="1583429" cy="473933"/>
          </a:xfrm>
          <a:prstGeom prst="rect">
            <a:avLst/>
          </a:prstGeom>
          <a:solidFill>
            <a:srgbClr val="99DFF9"/>
          </a:solidFill>
          <a:ln w="9525" cap="flat" cmpd="sng" algn="ctr">
            <a:solidFill>
              <a:schemeClr val="bg2">
                <a:lumMod val="90000"/>
              </a:schemeClr>
            </a:solid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noAutofit/>
          </a:bodyPr>
          <a:lstStyle/>
          <a:p>
            <a:pPr algn="ctr" defTabSz="685617" fontAlgn="ctr"/>
            <a:r>
              <a:rPr lang="en-US" sz="1400" dirty="0"/>
              <a:t>Control plane</a:t>
            </a:r>
          </a:p>
        </p:txBody>
      </p:sp>
      <p:sp>
        <p:nvSpPr>
          <p:cNvPr id="10" name="Rectangle 713">
            <a:extLst>
              <a:ext uri="{FF2B5EF4-FFF2-40B4-BE49-F238E27FC236}">
                <a16:creationId xmlns="" xmlns:a14="http://schemas.microsoft.com/office/drawing/2010/main" xmlns:p14="http://schemas.microsoft.com/office/powerpoint/2010/main" xmlns:a16="http://schemas.microsoft.com/office/drawing/2014/main" id="{3DB3F06F-7DC7-4848-9243-919215EE1BE2}"/>
              </a:ext>
            </a:extLst>
          </p:cNvPr>
          <p:cNvSpPr/>
          <p:nvPr/>
        </p:nvSpPr>
        <p:spPr bwMode="auto">
          <a:xfrm>
            <a:off x="9893292" y="5259473"/>
            <a:ext cx="1628220" cy="447221"/>
          </a:xfrm>
          <a:prstGeom prst="rect">
            <a:avLst/>
          </a:prstGeom>
          <a:solidFill>
            <a:srgbClr val="FFD17D"/>
          </a:solidFill>
          <a:ln w="9525" cap="flat" cmpd="sng" algn="ctr">
            <a:solidFill>
              <a:srgbClr val="F7C6C0"/>
            </a:solid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noAutofit/>
          </a:bodyPr>
          <a:lstStyle/>
          <a:p>
            <a:pPr algn="ctr" defTabSz="685617" fontAlgn="ctr"/>
            <a:r>
              <a:rPr lang="en-US" sz="1400" dirty="0"/>
              <a:t>Forwarding plane</a:t>
            </a:r>
          </a:p>
        </p:txBody>
      </p:sp>
      <p:sp>
        <p:nvSpPr>
          <p:cNvPr id="6" name="Rectangle 7">
            <a:extLst>
              <a:ext uri="{FF2B5EF4-FFF2-40B4-BE49-F238E27FC236}">
                <a16:creationId xmlns="" xmlns:a14="http://schemas.microsoft.com/office/drawing/2010/main" xmlns:p14="http://schemas.microsoft.com/office/powerpoint/2010/main" xmlns:a16="http://schemas.microsoft.com/office/drawing/2014/main" id="{B23AD41A-AAE6-4062-AE5F-0C8F188C504E}"/>
              </a:ext>
            </a:extLst>
          </p:cNvPr>
          <p:cNvSpPr/>
          <p:nvPr/>
        </p:nvSpPr>
        <p:spPr bwMode="auto">
          <a:xfrm>
            <a:off x="1120321" y="5131082"/>
            <a:ext cx="1413950" cy="442800"/>
          </a:xfrm>
          <a:prstGeom prst="rect">
            <a:avLst/>
          </a:prstGeom>
          <a:solidFill>
            <a:srgbClr val="FFD17D"/>
          </a:solidFill>
          <a:ln w="9525" cap="flat" cmpd="sng" algn="ctr">
            <a:solidFill>
              <a:srgbClr val="F7C6C0"/>
            </a:solid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noAutofit/>
          </a:bodyPr>
          <a:lstStyle/>
          <a:p>
            <a:pPr algn="ctr" defTabSz="685617" fontAlgn="ctr"/>
            <a:r>
              <a:rPr lang="en-US" sz="1200" dirty="0"/>
              <a:t>Forwarding plane</a:t>
            </a:r>
          </a:p>
        </p:txBody>
      </p:sp>
      <p:sp>
        <p:nvSpPr>
          <p:cNvPr id="7" name="Rectangle 8">
            <a:extLst>
              <a:ext uri="{FF2B5EF4-FFF2-40B4-BE49-F238E27FC236}">
                <a16:creationId xmlns="" xmlns:a14="http://schemas.microsoft.com/office/drawing/2010/main" xmlns:p14="http://schemas.microsoft.com/office/powerpoint/2010/main" xmlns:a16="http://schemas.microsoft.com/office/drawing/2014/main" id="{ACE11A1B-6AE1-435B-B5A6-62FD268028A0}"/>
              </a:ext>
            </a:extLst>
          </p:cNvPr>
          <p:cNvSpPr/>
          <p:nvPr/>
        </p:nvSpPr>
        <p:spPr bwMode="auto">
          <a:xfrm>
            <a:off x="1120320" y="4700581"/>
            <a:ext cx="1413951" cy="430504"/>
          </a:xfrm>
          <a:prstGeom prst="rect">
            <a:avLst/>
          </a:prstGeom>
          <a:solidFill>
            <a:srgbClr val="99DFF9"/>
          </a:solidFill>
          <a:ln w="9525" cap="flat" cmpd="sng" algn="ctr">
            <a:solidFill>
              <a:schemeClr val="bg2">
                <a:lumMod val="90000"/>
              </a:schemeClr>
            </a:solid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noAutofit/>
          </a:bodyPr>
          <a:lstStyle/>
          <a:p>
            <a:pPr algn="ctr" defTabSz="685617" fontAlgn="ctr"/>
            <a:r>
              <a:rPr lang="en-US" sz="1200" dirty="0"/>
              <a:t>Control plane</a:t>
            </a:r>
          </a:p>
        </p:txBody>
      </p:sp>
      <p:pic>
        <p:nvPicPr>
          <p:cNvPr id="84" name="图片 83">
            <a:extLst>
              <a:ext uri="{FF2B5EF4-FFF2-40B4-BE49-F238E27FC236}">
                <a16:creationId xmlns="" xmlns:a14="http://schemas.microsoft.com/office/drawing/2010/main" xmlns:p14="http://schemas.microsoft.com/office/powerpoint/2010/main" xmlns:a16="http://schemas.microsoft.com/office/drawing/2014/main" id="{96A52022-53EB-4469-831A-A75A01DF883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1157" y="5082675"/>
            <a:ext cx="540000" cy="442800"/>
          </a:xfrm>
          <a:prstGeom prst="rect">
            <a:avLst/>
          </a:prstGeom>
        </p:spPr>
      </p:pic>
      <p:pic>
        <p:nvPicPr>
          <p:cNvPr id="102" name="图片 101">
            <a:extLst>
              <a:ext uri="{FF2B5EF4-FFF2-40B4-BE49-F238E27FC236}">
                <a16:creationId xmlns="" xmlns:a14="http://schemas.microsoft.com/office/drawing/2010/main" xmlns:p14="http://schemas.microsoft.com/office/powerpoint/2010/main" xmlns:a16="http://schemas.microsoft.com/office/drawing/2014/main" id="{04274C7E-81DD-41E0-B65F-A9F90831702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78594" y="3985570"/>
            <a:ext cx="540000" cy="442800"/>
          </a:xfrm>
          <a:prstGeom prst="rect">
            <a:avLst/>
          </a:prstGeom>
        </p:spPr>
      </p:pic>
      <p:pic>
        <p:nvPicPr>
          <p:cNvPr id="103" name="图片 38" descr="交换机.png">
            <a:extLst>
              <a:ext uri="{FF2B5EF4-FFF2-40B4-BE49-F238E27FC236}">
                <a16:creationId xmlns="" xmlns:a14="http://schemas.microsoft.com/office/drawing/2010/main" xmlns:p14="http://schemas.microsoft.com/office/powerpoint/2010/main" xmlns:a16="http://schemas.microsoft.com/office/drawing/2014/main" id="{0E6F89A5-404C-4FB7-BB2B-C94E8788AE70}"/>
              </a:ext>
            </a:extLst>
          </p:cNvPr>
          <p:cNvPicPr>
            <a:picLocks noChangeAspect="1"/>
          </p:cNvPicPr>
          <p:nvPr/>
        </p:nvPicPr>
        <p:blipFill>
          <a:blip r:embed="rId5" cstate="print"/>
          <a:stretch>
            <a:fillRect/>
          </a:stretch>
        </p:blipFill>
        <p:spPr>
          <a:xfrm>
            <a:off x="5378594" y="3025716"/>
            <a:ext cx="540000" cy="441817"/>
          </a:xfrm>
          <a:prstGeom prst="rect">
            <a:avLst/>
          </a:prstGeom>
        </p:spPr>
      </p:pic>
      <p:cxnSp>
        <p:nvCxnSpPr>
          <p:cNvPr id="16" name="Straight Arrow Connector 629">
            <a:extLst>
              <a:ext uri="{FF2B5EF4-FFF2-40B4-BE49-F238E27FC236}">
                <a16:creationId xmlns="" xmlns:a14="http://schemas.microsoft.com/office/drawing/2010/main" xmlns:p14="http://schemas.microsoft.com/office/powerpoint/2010/main" xmlns:a16="http://schemas.microsoft.com/office/drawing/2014/main" id="{F1D17673-928F-4DD4-BA30-2E581A807C15}"/>
              </a:ext>
            </a:extLst>
          </p:cNvPr>
          <p:cNvCxnSpPr>
            <a:cxnSpLocks/>
            <a:stCxn id="102" idx="2"/>
          </p:cNvCxnSpPr>
          <p:nvPr/>
        </p:nvCxnSpPr>
        <p:spPr bwMode="auto">
          <a:xfrm flipH="1">
            <a:off x="4170577" y="4428370"/>
            <a:ext cx="1478017" cy="772998"/>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119" name="TextBox 19">
            <a:extLst>
              <a:ext uri="{FF2B5EF4-FFF2-40B4-BE49-F238E27FC236}">
                <a16:creationId xmlns="" xmlns:a14="http://schemas.microsoft.com/office/drawing/2010/main" xmlns:p14="http://schemas.microsoft.com/office/powerpoint/2010/main" xmlns:a16="http://schemas.microsoft.com/office/drawing/2014/main" id="{A539B53D-768D-4CFB-AF34-053D389D8D51}"/>
              </a:ext>
            </a:extLst>
          </p:cNvPr>
          <p:cNvSpPr txBox="1"/>
          <p:nvPr/>
        </p:nvSpPr>
        <p:spPr>
          <a:xfrm>
            <a:off x="7475697" y="5794721"/>
            <a:ext cx="2414761" cy="584775"/>
          </a:xfrm>
          <a:prstGeom prst="rect">
            <a:avLst/>
          </a:prstGeom>
          <a:noFill/>
        </p:spPr>
        <p:txBody>
          <a:bodyPr wrap="square" rtlCol="0">
            <a:noAutofit/>
          </a:bodyPr>
          <a:lstStyle/>
          <a:p>
            <a:pPr algn="ctr" fontAlgn="ctr"/>
            <a:r>
              <a:rPr lang="en-US" sz="1400" dirty="0"/>
              <a:t>OpenFlow switches have only the data plane.</a:t>
            </a:r>
          </a:p>
        </p:txBody>
      </p:sp>
      <p:cxnSp>
        <p:nvCxnSpPr>
          <p:cNvPr id="121" name="直接连接符 120">
            <a:extLst>
              <a:ext uri="{FF2B5EF4-FFF2-40B4-BE49-F238E27FC236}">
                <a16:creationId xmlns="" xmlns:a14="http://schemas.microsoft.com/office/drawing/2010/main" xmlns:p14="http://schemas.microsoft.com/office/powerpoint/2010/main" xmlns:a16="http://schemas.microsoft.com/office/drawing/2014/main" id="{E9937E6E-5B09-4FE8-AF77-6F47E700562F}"/>
              </a:ext>
            </a:extLst>
          </p:cNvPr>
          <p:cNvCxnSpPr>
            <a:cxnSpLocks/>
            <a:stCxn id="115" idx="6"/>
            <a:endCxn id="10" idx="1"/>
          </p:cNvCxnSpPr>
          <p:nvPr/>
        </p:nvCxnSpPr>
        <p:spPr>
          <a:xfrm flipV="1">
            <a:off x="8150379" y="5483084"/>
            <a:ext cx="1742913" cy="8436"/>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 xmlns:a14="http://schemas.microsoft.com/office/drawing/2010/main" xmlns:p14="http://schemas.microsoft.com/office/powerpoint/2010/main" xmlns:a16="http://schemas.microsoft.com/office/drawing/2014/main" id="{4D1CA0EA-A17A-44BF-BE03-A8CAA79C66C7}"/>
              </a:ext>
            </a:extLst>
          </p:cNvPr>
          <p:cNvCxnSpPr>
            <a:cxnSpLocks/>
            <a:stCxn id="102" idx="3"/>
            <a:endCxn id="9" idx="1"/>
          </p:cNvCxnSpPr>
          <p:nvPr/>
        </p:nvCxnSpPr>
        <p:spPr>
          <a:xfrm>
            <a:off x="5918594" y="4206970"/>
            <a:ext cx="3971864" cy="7843"/>
          </a:xfrm>
          <a:prstGeom prst="line">
            <a:avLst/>
          </a:prstGeom>
          <a:ln w="19050">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9">
            <a:extLst>
              <a:ext uri="{FF2B5EF4-FFF2-40B4-BE49-F238E27FC236}">
                <a16:creationId xmlns="" xmlns:a14="http://schemas.microsoft.com/office/drawing/2010/main" xmlns:p14="http://schemas.microsoft.com/office/powerpoint/2010/main" xmlns:a16="http://schemas.microsoft.com/office/drawing/2014/main" id="{9BB51638-6563-4F09-B203-6D7A20F991FE}"/>
              </a:ext>
            </a:extLst>
          </p:cNvPr>
          <p:cNvSpPr txBox="1"/>
          <p:nvPr/>
        </p:nvSpPr>
        <p:spPr>
          <a:xfrm>
            <a:off x="6278015" y="3638327"/>
            <a:ext cx="3160288" cy="584775"/>
          </a:xfrm>
          <a:prstGeom prst="rect">
            <a:avLst/>
          </a:prstGeom>
          <a:noFill/>
        </p:spPr>
        <p:txBody>
          <a:bodyPr wrap="square" rtlCol="0">
            <a:noAutofit/>
          </a:bodyPr>
          <a:lstStyle/>
          <a:p>
            <a:pPr algn="ctr" fontAlgn="ctr"/>
            <a:r>
              <a:rPr lang="en-US" sz="1400" dirty="0"/>
              <a:t>The OpenFlow controller provides control plane functions.</a:t>
            </a:r>
          </a:p>
        </p:txBody>
      </p:sp>
      <p:sp>
        <p:nvSpPr>
          <p:cNvPr id="133" name="TextBox 19">
            <a:extLst>
              <a:ext uri="{FF2B5EF4-FFF2-40B4-BE49-F238E27FC236}">
                <a16:creationId xmlns="" xmlns:a14="http://schemas.microsoft.com/office/drawing/2010/main" xmlns:p14="http://schemas.microsoft.com/office/powerpoint/2010/main" xmlns:a16="http://schemas.microsoft.com/office/drawing/2014/main" id="{41560703-5FC7-4117-B6DE-8F0F5B795FDE}"/>
              </a:ext>
            </a:extLst>
          </p:cNvPr>
          <p:cNvSpPr txBox="1"/>
          <p:nvPr/>
        </p:nvSpPr>
        <p:spPr>
          <a:xfrm>
            <a:off x="7791878" y="4917955"/>
            <a:ext cx="2438067" cy="584775"/>
          </a:xfrm>
          <a:prstGeom prst="rect">
            <a:avLst/>
          </a:prstGeom>
          <a:noFill/>
        </p:spPr>
        <p:txBody>
          <a:bodyPr wrap="square" rtlCol="0">
            <a:noAutofit/>
          </a:bodyPr>
          <a:lstStyle/>
          <a:p>
            <a:pPr algn="ctr" fontAlgn="ctr"/>
            <a:r>
              <a:rPr lang="en-US" sz="1400" dirty="0"/>
              <a:t>OpenFlow interconnection</a:t>
            </a:r>
          </a:p>
        </p:txBody>
      </p:sp>
      <p:cxnSp>
        <p:nvCxnSpPr>
          <p:cNvPr id="135" name="直接箭头连接符 134">
            <a:extLst>
              <a:ext uri="{FF2B5EF4-FFF2-40B4-BE49-F238E27FC236}">
                <a16:creationId xmlns="" xmlns:a14="http://schemas.microsoft.com/office/drawing/2010/main" xmlns:p14="http://schemas.microsoft.com/office/powerpoint/2010/main" xmlns:a16="http://schemas.microsoft.com/office/drawing/2014/main" id="{758E3BF0-8498-4651-A7B0-F422F443E6F5}"/>
              </a:ext>
            </a:extLst>
          </p:cNvPr>
          <p:cNvCxnSpPr>
            <a:stCxn id="9" idx="2"/>
            <a:endCxn id="10" idx="0"/>
          </p:cNvCxnSpPr>
          <p:nvPr/>
        </p:nvCxnSpPr>
        <p:spPr>
          <a:xfrm>
            <a:off x="10682173" y="4451779"/>
            <a:ext cx="25229" cy="807694"/>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Right Arrow 157"/>
          <p:cNvSpPr/>
          <p:nvPr/>
        </p:nvSpPr>
        <p:spPr>
          <a:xfrm>
            <a:off x="2561314" y="495227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p>
        </p:txBody>
      </p:sp>
      <p:pic>
        <p:nvPicPr>
          <p:cNvPr id="36" name="图片 3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7096647" y="5249283"/>
            <a:ext cx="540000" cy="442800"/>
          </a:xfrm>
          <a:prstGeom prst="rect">
            <a:avLst/>
          </a:prstGeom>
        </p:spPr>
      </p:pic>
      <p:pic>
        <p:nvPicPr>
          <p:cNvPr id="38" name="图片 3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06339" y="5110179"/>
            <a:ext cx="540000" cy="442800"/>
          </a:xfrm>
          <a:prstGeom prst="rect">
            <a:avLst/>
          </a:prstGeom>
        </p:spPr>
      </p:pic>
      <p:pic>
        <p:nvPicPr>
          <p:cNvPr id="39" name="图片 38"/>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977681" y="5097332"/>
            <a:ext cx="540000" cy="442800"/>
          </a:xfrm>
          <a:prstGeom prst="rect">
            <a:avLst/>
          </a:prstGeom>
        </p:spPr>
      </p:pic>
      <p:pic>
        <p:nvPicPr>
          <p:cNvPr id="40" name="图片 39"/>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922423" y="5259473"/>
            <a:ext cx="540000" cy="442800"/>
          </a:xfrm>
          <a:prstGeom prst="rect">
            <a:avLst/>
          </a:prstGeom>
        </p:spPr>
      </p:pic>
    </p:spTree>
    <p:extLst>
      <p:ext uri="{BB962C8B-B14F-4D97-AF65-F5344CB8AC3E}">
        <p14:creationId xmlns:p14="http://schemas.microsoft.com/office/powerpoint/2010/main" val="3263137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a16="http://schemas.microsoft.com/office/drawing/2014/main" id="{9D5D1D86-B34E-4F5F-B673-E9AF5B53E77A}"/>
              </a:ext>
            </a:extLst>
          </p:cNvPr>
          <p:cNvSpPr>
            <a:spLocks noGrp="1"/>
          </p:cNvSpPr>
          <p:nvPr>
            <p:ph type="title"/>
          </p:nvPr>
        </p:nvSpPr>
        <p:spPr/>
        <p:txBody>
          <a:bodyPr>
            <a:noAutofit/>
          </a:bodyPr>
          <a:lstStyle/>
          <a:p>
            <a:pPr fontAlgn="ctr"/>
            <a:r>
              <a:rPr lang="en-US" dirty="0"/>
              <a:t>Essential Requirements of SDN</a:t>
            </a:r>
          </a:p>
        </p:txBody>
      </p:sp>
      <p:sp>
        <p:nvSpPr>
          <p:cNvPr id="3" name="Content Placeholder 2">
            <a:extLst>
              <a:ext uri="{FF2B5EF4-FFF2-40B4-BE49-F238E27FC236}">
                <a16:creationId xmlns="" xmlns:p14="http://schemas.microsoft.com/office/powerpoint/2010/main" xmlns:a16="http://schemas.microsoft.com/office/drawing/2014/main" id="{4C093C66-9AE4-4E03-BDAF-465825666935}"/>
              </a:ext>
            </a:extLst>
          </p:cNvPr>
          <p:cNvSpPr txBox="1">
            <a:spLocks/>
          </p:cNvSpPr>
          <p:nvPr/>
        </p:nvSpPr>
        <p:spPr>
          <a:xfrm>
            <a:off x="446088" y="1233488"/>
            <a:ext cx="11299825" cy="3255385"/>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800" dirty="0"/>
              <a:t>The essence of SDN is to make networks more open, flexible, and simple. It builds a core brain for a network and implements fast service deployment, traffic optimization, or network service openness through centralized control in the global view.</a:t>
            </a:r>
          </a:p>
          <a:p>
            <a:pPr fontAlgn="ctr"/>
            <a:r>
              <a:rPr lang="en-US" sz="1800" dirty="0"/>
              <a:t>Highlights:</a:t>
            </a:r>
            <a:endParaRPr lang="en-US" altLang="zh-CN" sz="1800" dirty="0"/>
          </a:p>
          <a:p>
            <a:pPr marL="654050" lvl="1" indent="-323850" fontAlgn="ctr"/>
            <a:r>
              <a:rPr lang="en-US" sz="1800" dirty="0"/>
              <a:t>Provides centralized management, simplifying network management and O&amp;M.</a:t>
            </a:r>
          </a:p>
          <a:p>
            <a:pPr marL="654050" lvl="1" indent="-323850" fontAlgn="ctr"/>
            <a:r>
              <a:rPr lang="en-US" sz="1800" dirty="0"/>
              <a:t>Shields technical differences, simplifying network configuration and reducing O&amp;M costs.</a:t>
            </a:r>
          </a:p>
          <a:p>
            <a:pPr marL="654050" lvl="1" indent="-323850" fontAlgn="ctr"/>
            <a:r>
              <a:rPr lang="en-US" sz="1800" dirty="0"/>
              <a:t>Offers automatic optimization, improving network utilization.</a:t>
            </a:r>
          </a:p>
          <a:p>
            <a:pPr marL="654050" lvl="1" indent="-323850" fontAlgn="ctr"/>
            <a:r>
              <a:rPr lang="en-US" sz="1800" dirty="0"/>
              <a:t>Deploys services rapidly, shortening the service provisioning time.</a:t>
            </a:r>
          </a:p>
          <a:p>
            <a:pPr marL="654050" lvl="1" indent="-323850" fontAlgn="ctr"/>
            <a:r>
              <a:rPr lang="en-US" sz="1800" dirty="0"/>
              <a:t>Builds an open network, supporting open and programmable third-party applications.</a:t>
            </a:r>
          </a:p>
        </p:txBody>
      </p:sp>
      <p:sp>
        <p:nvSpPr>
          <p:cNvPr id="4" name="圆角矩形 75">
            <a:extLst>
              <a:ext uri="{FF2B5EF4-FFF2-40B4-BE49-F238E27FC236}">
                <a16:creationId xmlns="" xmlns:p14="http://schemas.microsoft.com/office/powerpoint/2010/main" xmlns:a16="http://schemas.microsoft.com/office/drawing/2014/main" id="{D86EE791-43AE-4604-A4B6-132C68E9FAE9}"/>
              </a:ext>
            </a:extLst>
          </p:cNvPr>
          <p:cNvSpPr/>
          <p:nvPr/>
        </p:nvSpPr>
        <p:spPr>
          <a:xfrm>
            <a:off x="2558129" y="5632704"/>
            <a:ext cx="7075741" cy="435335"/>
          </a:xfrm>
          <a:prstGeom prst="roundRect">
            <a:avLst>
              <a:gd name="adj" fmla="val 10604"/>
            </a:avLst>
          </a:prstGeom>
          <a:solidFill>
            <a:srgbClr val="F3FBFE"/>
          </a:solidFill>
          <a:ln>
            <a:solidFill>
              <a:srgbClr val="99DFF9"/>
            </a:solidFill>
          </a:ln>
        </p:spPr>
        <p:txBody>
          <a:bodyPr wrap="square" rtlCol="0" anchor="ctr" anchorCtr="0">
            <a:noAutofit/>
          </a:bodyPr>
          <a:lstStyle/>
          <a:p>
            <a:pPr algn="ctr" fontAlgn="ctr">
              <a:spcBef>
                <a:spcPts val="0"/>
              </a:spcBef>
              <a:spcAft>
                <a:spcPts val="0"/>
              </a:spcAft>
            </a:pPr>
            <a:r>
              <a:rPr lang="en-US" sz="2000" dirty="0"/>
              <a:t>SDN transforms the network architecture.</a:t>
            </a:r>
          </a:p>
        </p:txBody>
      </p:sp>
    </p:spTree>
    <p:extLst>
      <p:ext uri="{BB962C8B-B14F-4D97-AF65-F5344CB8AC3E}">
        <p14:creationId xmlns:p14="http://schemas.microsoft.com/office/powerpoint/2010/main" val="1939875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 xmlns:a14="http://schemas.microsoft.com/office/drawing/2010/main" xmlns:p14="http://schemas.microsoft.com/office/powerpoint/2010/main" xmlns:a16="http://schemas.microsoft.com/office/drawing/2014/main" id="{B3A48F12-D69F-4B46-8C75-7BA6C0C8428B}"/>
              </a:ext>
            </a:extLst>
          </p:cNvPr>
          <p:cNvSpPr/>
          <p:nvPr/>
        </p:nvSpPr>
        <p:spPr>
          <a:xfrm>
            <a:off x="1218850" y="4280518"/>
            <a:ext cx="9140697" cy="77453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endParaRPr>
          </a:p>
        </p:txBody>
      </p:sp>
      <p:sp>
        <p:nvSpPr>
          <p:cNvPr id="40" name="矩形 39">
            <a:extLst>
              <a:ext uri="{FF2B5EF4-FFF2-40B4-BE49-F238E27FC236}">
                <a16:creationId xmlns="" xmlns:a14="http://schemas.microsoft.com/office/drawing/2010/main" xmlns:p14="http://schemas.microsoft.com/office/powerpoint/2010/main" xmlns:a16="http://schemas.microsoft.com/office/drawing/2014/main" id="{C2C51838-5229-4ACB-BEB0-DB62D82CBD9B}"/>
              </a:ext>
            </a:extLst>
          </p:cNvPr>
          <p:cNvSpPr/>
          <p:nvPr/>
        </p:nvSpPr>
        <p:spPr>
          <a:xfrm>
            <a:off x="1218850" y="5588051"/>
            <a:ext cx="9140697" cy="7592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endParaRPr>
          </a:p>
        </p:txBody>
      </p:sp>
      <p:sp>
        <p:nvSpPr>
          <p:cNvPr id="2" name="标题 1">
            <a:extLst>
              <a:ext uri="{FF2B5EF4-FFF2-40B4-BE49-F238E27FC236}">
                <a16:creationId xmlns="" xmlns:a14="http://schemas.microsoft.com/office/drawing/2010/main" xmlns:p14="http://schemas.microsoft.com/office/powerpoint/2010/main" xmlns:a16="http://schemas.microsoft.com/office/drawing/2014/main" id="{652E8BB6-9A9E-4961-A5E3-2A659AC971A0}"/>
              </a:ext>
            </a:extLst>
          </p:cNvPr>
          <p:cNvSpPr>
            <a:spLocks noGrp="1"/>
          </p:cNvSpPr>
          <p:nvPr>
            <p:ph type="title"/>
          </p:nvPr>
        </p:nvSpPr>
        <p:spPr/>
        <p:txBody>
          <a:bodyPr>
            <a:noAutofit/>
          </a:bodyPr>
          <a:lstStyle/>
          <a:p>
            <a:pPr fontAlgn="ctr"/>
            <a:r>
              <a:rPr lang="en-US" dirty="0"/>
              <a:t>SDN Architecture</a:t>
            </a:r>
          </a:p>
        </p:txBody>
      </p:sp>
      <p:pic>
        <p:nvPicPr>
          <p:cNvPr id="3" name="图片 2">
            <a:extLst>
              <a:ext uri="{FF2B5EF4-FFF2-40B4-BE49-F238E27FC236}">
                <a16:creationId xmlns="" xmlns:a14="http://schemas.microsoft.com/office/drawing/2010/main" xmlns:p14="http://schemas.microsoft.com/office/powerpoint/2010/main" xmlns:a16="http://schemas.microsoft.com/office/drawing/2014/main" id="{3B8CDDA5-63DF-4EE7-B505-8033BAF90E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39039" y="4398711"/>
            <a:ext cx="540000" cy="442800"/>
          </a:xfrm>
          <a:prstGeom prst="rect">
            <a:avLst/>
          </a:prstGeom>
        </p:spPr>
      </p:pic>
      <p:grpSp>
        <p:nvGrpSpPr>
          <p:cNvPr id="21" name="组合 20">
            <a:extLst>
              <a:ext uri="{FF2B5EF4-FFF2-40B4-BE49-F238E27FC236}">
                <a16:creationId xmlns="" xmlns:a14="http://schemas.microsoft.com/office/drawing/2010/main" xmlns:p14="http://schemas.microsoft.com/office/powerpoint/2010/main" xmlns:a16="http://schemas.microsoft.com/office/drawing/2014/main" id="{F0136E46-F74B-45B7-B481-CA82C6241038}"/>
              </a:ext>
            </a:extLst>
          </p:cNvPr>
          <p:cNvGrpSpPr/>
          <p:nvPr/>
        </p:nvGrpSpPr>
        <p:grpSpPr>
          <a:xfrm>
            <a:off x="2546237" y="5812993"/>
            <a:ext cx="5925604" cy="442800"/>
            <a:chOff x="1894208" y="5059936"/>
            <a:chExt cx="5925604" cy="442800"/>
          </a:xfrm>
        </p:grpSpPr>
        <p:pic>
          <p:nvPicPr>
            <p:cNvPr id="6" name="图片 5">
              <a:extLst>
                <a:ext uri="{FF2B5EF4-FFF2-40B4-BE49-F238E27FC236}">
                  <a16:creationId xmlns="" xmlns:a14="http://schemas.microsoft.com/office/drawing/2010/main" xmlns:p14="http://schemas.microsoft.com/office/powerpoint/2010/main" xmlns:a16="http://schemas.microsoft.com/office/drawing/2014/main" id="{81E880FD-D2C9-4636-8203-DF9F2EC7D4E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94208" y="5059936"/>
              <a:ext cx="540000" cy="442800"/>
            </a:xfrm>
            <a:prstGeom prst="rect">
              <a:avLst/>
            </a:prstGeom>
          </p:spPr>
        </p:pic>
        <p:pic>
          <p:nvPicPr>
            <p:cNvPr id="10" name="图片 9">
              <a:extLst>
                <a:ext uri="{FF2B5EF4-FFF2-40B4-BE49-F238E27FC236}">
                  <a16:creationId xmlns="" xmlns:a14="http://schemas.microsoft.com/office/drawing/2010/main" xmlns:p14="http://schemas.microsoft.com/office/powerpoint/2010/main" xmlns:a16="http://schemas.microsoft.com/office/drawing/2014/main" id="{A8222618-EF15-4BC6-BCEF-EB3D0E02291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89409" y="5059936"/>
              <a:ext cx="540000" cy="442800"/>
            </a:xfrm>
            <a:prstGeom prst="rect">
              <a:avLst/>
            </a:prstGeom>
          </p:spPr>
        </p:pic>
        <p:pic>
          <p:nvPicPr>
            <p:cNvPr id="11" name="图片 10">
              <a:extLst>
                <a:ext uri="{FF2B5EF4-FFF2-40B4-BE49-F238E27FC236}">
                  <a16:creationId xmlns="" xmlns:a14="http://schemas.microsoft.com/office/drawing/2010/main" xmlns:p14="http://schemas.microsoft.com/office/powerpoint/2010/main" xmlns:a16="http://schemas.microsoft.com/office/drawing/2014/main" id="{5265D75E-B25C-4E5E-B104-CBF5EE50B2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484610" y="5059936"/>
              <a:ext cx="540000" cy="442800"/>
            </a:xfrm>
            <a:prstGeom prst="rect">
              <a:avLst/>
            </a:prstGeom>
          </p:spPr>
        </p:pic>
        <p:pic>
          <p:nvPicPr>
            <p:cNvPr id="12" name="图片 11">
              <a:extLst>
                <a:ext uri="{FF2B5EF4-FFF2-40B4-BE49-F238E27FC236}">
                  <a16:creationId xmlns="" xmlns:a14="http://schemas.microsoft.com/office/drawing/2010/main" xmlns:p14="http://schemas.microsoft.com/office/powerpoint/2010/main" xmlns:a16="http://schemas.microsoft.com/office/drawing/2014/main" id="{C0F9AAD6-31A1-4162-9492-764C37D5202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279812" y="5059936"/>
              <a:ext cx="540000" cy="442800"/>
            </a:xfrm>
            <a:prstGeom prst="rect">
              <a:avLst/>
            </a:prstGeom>
          </p:spPr>
        </p:pic>
        <p:cxnSp>
          <p:nvCxnSpPr>
            <p:cNvPr id="14" name="直接连接符 13">
              <a:extLst>
                <a:ext uri="{FF2B5EF4-FFF2-40B4-BE49-F238E27FC236}">
                  <a16:creationId xmlns="" xmlns:a14="http://schemas.microsoft.com/office/drawing/2010/main" xmlns:p14="http://schemas.microsoft.com/office/powerpoint/2010/main" xmlns:a16="http://schemas.microsoft.com/office/drawing/2014/main" id="{FC38116D-317E-4A14-B563-27CB09AEA9C3}"/>
                </a:ext>
              </a:extLst>
            </p:cNvPr>
            <p:cNvCxnSpPr>
              <a:stCxn id="6" idx="3"/>
              <a:endCxn id="10" idx="1"/>
            </p:cNvCxnSpPr>
            <p:nvPr/>
          </p:nvCxnSpPr>
          <p:spPr>
            <a:xfrm>
              <a:off x="2434208" y="5281336"/>
              <a:ext cx="125520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4="http://schemas.microsoft.com/office/drawing/2010/main" xmlns:p14="http://schemas.microsoft.com/office/powerpoint/2010/main" xmlns:a16="http://schemas.microsoft.com/office/drawing/2014/main" id="{C2E69564-D6AF-48D3-B9FA-DB7CFA5BC3B7}"/>
                </a:ext>
              </a:extLst>
            </p:cNvPr>
            <p:cNvCxnSpPr>
              <a:cxnSpLocks/>
              <a:stCxn id="10" idx="3"/>
              <a:endCxn id="11" idx="1"/>
            </p:cNvCxnSpPr>
            <p:nvPr/>
          </p:nvCxnSpPr>
          <p:spPr>
            <a:xfrm>
              <a:off x="4229409" y="5281336"/>
              <a:ext cx="125520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4="http://schemas.microsoft.com/office/drawing/2010/main" xmlns:p14="http://schemas.microsoft.com/office/powerpoint/2010/main" xmlns:a16="http://schemas.microsoft.com/office/drawing/2014/main" id="{F1930932-68B3-4A9B-BF03-71E47221AEF8}"/>
                </a:ext>
              </a:extLst>
            </p:cNvPr>
            <p:cNvCxnSpPr>
              <a:cxnSpLocks/>
              <a:stCxn id="11" idx="3"/>
              <a:endCxn id="12" idx="1"/>
            </p:cNvCxnSpPr>
            <p:nvPr/>
          </p:nvCxnSpPr>
          <p:spPr>
            <a:xfrm>
              <a:off x="6024610" y="5281336"/>
              <a:ext cx="125520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a:extLst>
              <a:ext uri="{FF2B5EF4-FFF2-40B4-BE49-F238E27FC236}">
                <a16:creationId xmlns="" xmlns:a14="http://schemas.microsoft.com/office/drawing/2010/main" xmlns:p14="http://schemas.microsoft.com/office/powerpoint/2010/main" xmlns:a16="http://schemas.microsoft.com/office/drawing/2014/main" id="{C1D5E5ED-4382-45D0-9EC8-BD971E6987B1}"/>
              </a:ext>
            </a:extLst>
          </p:cNvPr>
          <p:cNvCxnSpPr>
            <a:cxnSpLocks/>
            <a:stCxn id="6" idx="0"/>
            <a:endCxn id="3" idx="2"/>
          </p:cNvCxnSpPr>
          <p:nvPr/>
        </p:nvCxnSpPr>
        <p:spPr>
          <a:xfrm flipV="1">
            <a:off x="2816237" y="4841511"/>
            <a:ext cx="2692802"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4="http://schemas.microsoft.com/office/drawing/2010/main" xmlns:p14="http://schemas.microsoft.com/office/powerpoint/2010/main" xmlns:a16="http://schemas.microsoft.com/office/drawing/2014/main" id="{C85769E7-84A8-4D43-B3B9-2B451054F50C}"/>
              </a:ext>
            </a:extLst>
          </p:cNvPr>
          <p:cNvCxnSpPr>
            <a:cxnSpLocks/>
            <a:stCxn id="10" idx="0"/>
            <a:endCxn id="3" idx="2"/>
          </p:cNvCxnSpPr>
          <p:nvPr/>
        </p:nvCxnSpPr>
        <p:spPr>
          <a:xfrm flipV="1">
            <a:off x="4611438" y="4841511"/>
            <a:ext cx="897601"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4="http://schemas.microsoft.com/office/drawing/2010/main" xmlns:p14="http://schemas.microsoft.com/office/powerpoint/2010/main" xmlns:a16="http://schemas.microsoft.com/office/drawing/2014/main" id="{B1906AC3-5856-41DB-9ED3-FB5E7BBA2B4A}"/>
              </a:ext>
            </a:extLst>
          </p:cNvPr>
          <p:cNvCxnSpPr>
            <a:cxnSpLocks/>
            <a:stCxn id="11" idx="0"/>
            <a:endCxn id="3" idx="2"/>
          </p:cNvCxnSpPr>
          <p:nvPr/>
        </p:nvCxnSpPr>
        <p:spPr>
          <a:xfrm flipH="1" flipV="1">
            <a:off x="5509039" y="4841511"/>
            <a:ext cx="897600"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4="http://schemas.microsoft.com/office/drawing/2010/main" xmlns:p14="http://schemas.microsoft.com/office/powerpoint/2010/main" xmlns:a16="http://schemas.microsoft.com/office/drawing/2014/main" id="{2B2BB19E-3743-4405-A4C8-6C932013668C}"/>
              </a:ext>
            </a:extLst>
          </p:cNvPr>
          <p:cNvCxnSpPr>
            <a:cxnSpLocks/>
            <a:stCxn id="12" idx="0"/>
            <a:endCxn id="3" idx="2"/>
          </p:cNvCxnSpPr>
          <p:nvPr/>
        </p:nvCxnSpPr>
        <p:spPr>
          <a:xfrm flipH="1" flipV="1">
            <a:off x="5509039" y="4841511"/>
            <a:ext cx="2692802"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 xmlns:a14="http://schemas.microsoft.com/office/drawing/2010/main" xmlns:p14="http://schemas.microsoft.com/office/powerpoint/2010/main" xmlns:a16="http://schemas.microsoft.com/office/drawing/2014/main" id="{DF2A6421-F682-4A07-BF99-322006735CB4}"/>
              </a:ext>
            </a:extLst>
          </p:cNvPr>
          <p:cNvSpPr/>
          <p:nvPr/>
        </p:nvSpPr>
        <p:spPr>
          <a:xfrm>
            <a:off x="1218850" y="2829289"/>
            <a:ext cx="9140697" cy="79760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endParaRPr>
          </a:p>
        </p:txBody>
      </p:sp>
      <p:sp>
        <p:nvSpPr>
          <p:cNvPr id="43" name="Rectangle 712">
            <a:extLst>
              <a:ext uri="{FF2B5EF4-FFF2-40B4-BE49-F238E27FC236}">
                <a16:creationId xmlns="" xmlns:a14="http://schemas.microsoft.com/office/drawing/2010/main" xmlns:p14="http://schemas.microsoft.com/office/powerpoint/2010/main" xmlns:a16="http://schemas.microsoft.com/office/drawing/2014/main" id="{FE5A04BE-8B3B-4692-8085-CAD85CA3B290}"/>
              </a:ext>
            </a:extLst>
          </p:cNvPr>
          <p:cNvSpPr/>
          <p:nvPr/>
        </p:nvSpPr>
        <p:spPr bwMode="auto">
          <a:xfrm>
            <a:off x="5012731" y="3016788"/>
            <a:ext cx="992615" cy="473933"/>
          </a:xfrm>
          <a:prstGeom prst="rect">
            <a:avLst/>
          </a:prstGeom>
          <a:solidFill>
            <a:srgbClr val="00B0F0"/>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noAutofit/>
          </a:bodyPr>
          <a:lstStyle/>
          <a:p>
            <a:pPr algn="ctr" defTabSz="685617" fontAlgn="ctr"/>
            <a:r>
              <a:rPr lang="en-US" sz="1400" b="1" dirty="0">
                <a:solidFill>
                  <a:schemeClr val="bg1"/>
                </a:solidFill>
              </a:rPr>
              <a:t>APP</a:t>
            </a:r>
          </a:p>
        </p:txBody>
      </p:sp>
      <p:cxnSp>
        <p:nvCxnSpPr>
          <p:cNvPr id="44" name="直接连接符 43">
            <a:extLst>
              <a:ext uri="{FF2B5EF4-FFF2-40B4-BE49-F238E27FC236}">
                <a16:creationId xmlns="" xmlns:a14="http://schemas.microsoft.com/office/drawing/2010/main" xmlns:p14="http://schemas.microsoft.com/office/powerpoint/2010/main" xmlns:a16="http://schemas.microsoft.com/office/drawing/2014/main" id="{C63411E7-11CE-4D12-8FD3-586A43CF8D7C}"/>
              </a:ext>
            </a:extLst>
          </p:cNvPr>
          <p:cNvCxnSpPr>
            <a:cxnSpLocks/>
            <a:stCxn id="3" idx="0"/>
            <a:endCxn id="43" idx="2"/>
          </p:cNvCxnSpPr>
          <p:nvPr/>
        </p:nvCxnSpPr>
        <p:spPr>
          <a:xfrm flipV="1">
            <a:off x="5509039" y="3490721"/>
            <a:ext cx="0" cy="90799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 xmlns:a14="http://schemas.microsoft.com/office/drawing/2010/main" xmlns:p14="http://schemas.microsoft.com/office/powerpoint/2010/main" xmlns:a16="http://schemas.microsoft.com/office/drawing/2014/main" id="{3390A316-B3A0-441B-9062-CFEE3408E654}"/>
              </a:ext>
            </a:extLst>
          </p:cNvPr>
          <p:cNvSpPr txBox="1"/>
          <p:nvPr/>
        </p:nvSpPr>
        <p:spPr>
          <a:xfrm>
            <a:off x="1284757" y="2989488"/>
            <a:ext cx="1910619" cy="338554"/>
          </a:xfrm>
          <a:prstGeom prst="rect">
            <a:avLst/>
          </a:prstGeom>
          <a:noFill/>
        </p:spPr>
        <p:txBody>
          <a:bodyPr wrap="none" rtlCol="0">
            <a:noAutofit/>
          </a:bodyPr>
          <a:lstStyle/>
          <a:p>
            <a:pPr fontAlgn="ctr"/>
            <a:r>
              <a:rPr lang="en-US" altLang="zh-CN" sz="1400" dirty="0"/>
              <a:t>Application layer</a:t>
            </a:r>
            <a:endParaRPr lang="en-US" sz="1400" dirty="0"/>
          </a:p>
        </p:txBody>
      </p:sp>
      <p:sp>
        <p:nvSpPr>
          <p:cNvPr id="48" name="文本框 47">
            <a:extLst>
              <a:ext uri="{FF2B5EF4-FFF2-40B4-BE49-F238E27FC236}">
                <a16:creationId xmlns="" xmlns:a14="http://schemas.microsoft.com/office/drawing/2010/main" xmlns:p14="http://schemas.microsoft.com/office/powerpoint/2010/main" xmlns:a16="http://schemas.microsoft.com/office/drawing/2014/main" id="{E0CA8EE8-91B2-4D26-8EE7-D3C9AEA5C54C}"/>
              </a:ext>
            </a:extLst>
          </p:cNvPr>
          <p:cNvSpPr txBox="1"/>
          <p:nvPr/>
        </p:nvSpPr>
        <p:spPr>
          <a:xfrm>
            <a:off x="1284758" y="4517382"/>
            <a:ext cx="1005403" cy="338554"/>
          </a:xfrm>
          <a:prstGeom prst="rect">
            <a:avLst/>
          </a:prstGeom>
          <a:noFill/>
        </p:spPr>
        <p:txBody>
          <a:bodyPr wrap="none" rtlCol="0">
            <a:noAutofit/>
          </a:bodyPr>
          <a:lstStyle/>
          <a:p>
            <a:pPr fontAlgn="ctr"/>
            <a:r>
              <a:rPr lang="en-US" sz="1400" dirty="0"/>
              <a:t>Control layer</a:t>
            </a:r>
          </a:p>
        </p:txBody>
      </p:sp>
      <p:sp>
        <p:nvSpPr>
          <p:cNvPr id="49" name="文本框 48">
            <a:extLst>
              <a:ext uri="{FF2B5EF4-FFF2-40B4-BE49-F238E27FC236}">
                <a16:creationId xmlns="" xmlns:a14="http://schemas.microsoft.com/office/drawing/2010/main" xmlns:p14="http://schemas.microsoft.com/office/powerpoint/2010/main" xmlns:a16="http://schemas.microsoft.com/office/drawing/2014/main" id="{CE8B9981-F524-4012-8B5A-F66BB2CA068A}"/>
              </a:ext>
            </a:extLst>
          </p:cNvPr>
          <p:cNvSpPr txBox="1"/>
          <p:nvPr/>
        </p:nvSpPr>
        <p:spPr>
          <a:xfrm>
            <a:off x="1284758" y="5785286"/>
            <a:ext cx="1466262" cy="338554"/>
          </a:xfrm>
          <a:prstGeom prst="rect">
            <a:avLst/>
          </a:prstGeom>
          <a:noFill/>
        </p:spPr>
        <p:txBody>
          <a:bodyPr wrap="square" rtlCol="0">
            <a:noAutofit/>
          </a:bodyPr>
          <a:lstStyle/>
          <a:p>
            <a:pPr fontAlgn="ctr"/>
            <a:r>
              <a:rPr lang="en-US" sz="1400" dirty="0"/>
              <a:t>Infrastructure layer</a:t>
            </a:r>
          </a:p>
        </p:txBody>
      </p:sp>
      <p:sp>
        <p:nvSpPr>
          <p:cNvPr id="50" name="文本框 49">
            <a:extLst>
              <a:ext uri="{FF2B5EF4-FFF2-40B4-BE49-F238E27FC236}">
                <a16:creationId xmlns="" xmlns:a14="http://schemas.microsoft.com/office/drawing/2010/main" xmlns:p14="http://schemas.microsoft.com/office/powerpoint/2010/main" xmlns:a16="http://schemas.microsoft.com/office/drawing/2014/main" id="{4BB50338-4F2F-4CA1-9CF3-9E6DB92F39E5}"/>
              </a:ext>
            </a:extLst>
          </p:cNvPr>
          <p:cNvSpPr txBox="1"/>
          <p:nvPr/>
        </p:nvSpPr>
        <p:spPr>
          <a:xfrm>
            <a:off x="7457086" y="3778308"/>
            <a:ext cx="1343638" cy="338554"/>
          </a:xfrm>
          <a:prstGeom prst="rect">
            <a:avLst/>
          </a:prstGeom>
          <a:noFill/>
        </p:spPr>
        <p:txBody>
          <a:bodyPr wrap="none" rtlCol="0">
            <a:noAutofit/>
          </a:bodyPr>
          <a:lstStyle/>
          <a:p>
            <a:pPr fontAlgn="ctr"/>
            <a:r>
              <a:rPr lang="en-US" sz="1400" dirty="0"/>
              <a:t>NBI</a:t>
            </a:r>
          </a:p>
        </p:txBody>
      </p:sp>
      <p:sp>
        <p:nvSpPr>
          <p:cNvPr id="51" name="文本框 50">
            <a:extLst>
              <a:ext uri="{FF2B5EF4-FFF2-40B4-BE49-F238E27FC236}">
                <a16:creationId xmlns="" xmlns:a14="http://schemas.microsoft.com/office/drawing/2010/main" xmlns:p14="http://schemas.microsoft.com/office/powerpoint/2010/main" xmlns:a16="http://schemas.microsoft.com/office/drawing/2014/main" id="{A2B031B8-3F29-44CE-BA61-7566F55D869A}"/>
              </a:ext>
            </a:extLst>
          </p:cNvPr>
          <p:cNvSpPr txBox="1"/>
          <p:nvPr/>
        </p:nvSpPr>
        <p:spPr>
          <a:xfrm>
            <a:off x="7465037" y="5146979"/>
            <a:ext cx="1295547" cy="338554"/>
          </a:xfrm>
          <a:prstGeom prst="rect">
            <a:avLst/>
          </a:prstGeom>
          <a:noFill/>
        </p:spPr>
        <p:txBody>
          <a:bodyPr wrap="none" rtlCol="0">
            <a:noAutofit/>
          </a:bodyPr>
          <a:lstStyle/>
          <a:p>
            <a:pPr fontAlgn="ctr"/>
            <a:r>
              <a:rPr lang="en-US" sz="1400" dirty="0"/>
              <a:t>SBI</a:t>
            </a:r>
          </a:p>
        </p:txBody>
      </p:sp>
      <p:sp>
        <p:nvSpPr>
          <p:cNvPr id="26" name="文本框 25">
            <a:extLst>
              <a:ext uri="{FF2B5EF4-FFF2-40B4-BE49-F238E27FC236}">
                <a16:creationId xmlns="" xmlns:a14="http://schemas.microsoft.com/office/drawing/2010/main" xmlns:p14="http://schemas.microsoft.com/office/powerpoint/2010/main" xmlns:a16="http://schemas.microsoft.com/office/drawing/2014/main" id="{89DEAE8E-1730-4DD7-A051-764368EFF1AD}"/>
              </a:ext>
            </a:extLst>
          </p:cNvPr>
          <p:cNvSpPr txBox="1"/>
          <p:nvPr/>
        </p:nvSpPr>
        <p:spPr>
          <a:xfrm>
            <a:off x="8740556" y="5735992"/>
            <a:ext cx="1616782" cy="491541"/>
          </a:xfrm>
          <a:prstGeom prst="rect">
            <a:avLst/>
          </a:prstGeom>
          <a:solidFill>
            <a:srgbClr val="00B0F0"/>
          </a:solidFill>
        </p:spPr>
        <p:txBody>
          <a:bodyPr wrap="square" rtlCol="0" anchor="ctr">
            <a:noAutofit/>
          </a:bodyPr>
          <a:lstStyle/>
          <a:p>
            <a:pPr algn="ctr" fontAlgn="ctr"/>
            <a:r>
              <a:rPr lang="en-US" sz="1400" b="1" dirty="0">
                <a:solidFill>
                  <a:schemeClr val="bg1"/>
                </a:solidFill>
              </a:rPr>
              <a:t>Data forwarding</a:t>
            </a:r>
          </a:p>
        </p:txBody>
      </p:sp>
      <p:sp>
        <p:nvSpPr>
          <p:cNvPr id="28" name="文本框 27">
            <a:extLst>
              <a:ext uri="{FF2B5EF4-FFF2-40B4-BE49-F238E27FC236}">
                <a16:creationId xmlns="" xmlns:a14="http://schemas.microsoft.com/office/drawing/2010/main" xmlns:p14="http://schemas.microsoft.com/office/powerpoint/2010/main" xmlns:a16="http://schemas.microsoft.com/office/drawing/2014/main" id="{952BE709-6DA4-4AC7-A3B2-F4B1D5611A89}"/>
              </a:ext>
            </a:extLst>
          </p:cNvPr>
          <p:cNvSpPr txBox="1"/>
          <p:nvPr/>
        </p:nvSpPr>
        <p:spPr>
          <a:xfrm>
            <a:off x="8740556" y="4457999"/>
            <a:ext cx="1616782" cy="491541"/>
          </a:xfrm>
          <a:prstGeom prst="rect">
            <a:avLst/>
          </a:prstGeom>
          <a:solidFill>
            <a:srgbClr val="00B0F0"/>
          </a:solidFill>
        </p:spPr>
        <p:txBody>
          <a:bodyPr wrap="square" rtlCol="0" anchor="ctr">
            <a:noAutofit/>
          </a:bodyPr>
          <a:lstStyle/>
          <a:p>
            <a:pPr algn="ctr" fontAlgn="ctr"/>
            <a:r>
              <a:rPr lang="en-US" sz="1400" b="1" dirty="0">
                <a:solidFill>
                  <a:schemeClr val="bg1"/>
                </a:solidFill>
              </a:rPr>
              <a:t>Service orchestration</a:t>
            </a:r>
          </a:p>
        </p:txBody>
      </p:sp>
      <p:sp>
        <p:nvSpPr>
          <p:cNvPr id="29" name="文本框 28">
            <a:extLst>
              <a:ext uri="{FF2B5EF4-FFF2-40B4-BE49-F238E27FC236}">
                <a16:creationId xmlns="" xmlns:a14="http://schemas.microsoft.com/office/drawing/2010/main" xmlns:p14="http://schemas.microsoft.com/office/powerpoint/2010/main" xmlns:a16="http://schemas.microsoft.com/office/drawing/2014/main" id="{6C2313AE-9304-48D8-AC6E-6C4BDD18A049}"/>
              </a:ext>
            </a:extLst>
          </p:cNvPr>
          <p:cNvSpPr txBox="1"/>
          <p:nvPr/>
        </p:nvSpPr>
        <p:spPr>
          <a:xfrm>
            <a:off x="8740556" y="2977130"/>
            <a:ext cx="1616782" cy="491541"/>
          </a:xfrm>
          <a:prstGeom prst="rect">
            <a:avLst/>
          </a:prstGeom>
          <a:solidFill>
            <a:srgbClr val="00B0F0"/>
          </a:solidFill>
        </p:spPr>
        <p:txBody>
          <a:bodyPr wrap="square" rtlCol="0" anchor="ctr">
            <a:noAutofit/>
          </a:bodyPr>
          <a:lstStyle/>
          <a:p>
            <a:pPr algn="ctr" fontAlgn="ctr"/>
            <a:r>
              <a:rPr lang="en-US" sz="1400" b="1" dirty="0">
                <a:solidFill>
                  <a:schemeClr val="bg1"/>
                </a:solidFill>
              </a:rPr>
              <a:t>Service collaboration</a:t>
            </a:r>
          </a:p>
        </p:txBody>
      </p:sp>
      <p:sp>
        <p:nvSpPr>
          <p:cNvPr id="32" name="Content Placeholder 2">
            <a:extLst>
              <a:ext uri="{FF2B5EF4-FFF2-40B4-BE49-F238E27FC236}">
                <a16:creationId xmlns="" xmlns:a14="http://schemas.microsoft.com/office/drawing/2010/main" xmlns:p14="http://schemas.microsoft.com/office/powerpoint/2010/main" xmlns:a16="http://schemas.microsoft.com/office/drawing/2014/main" id="{C0BFDFE1-5E3C-487D-A17C-AFCFC7BCA9A5}"/>
              </a:ext>
            </a:extLst>
          </p:cNvPr>
          <p:cNvSpPr txBox="1">
            <a:spLocks/>
          </p:cNvSpPr>
          <p:nvPr/>
        </p:nvSpPr>
        <p:spPr>
          <a:xfrm>
            <a:off x="446088" y="1233488"/>
            <a:ext cx="11554128" cy="873621"/>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600" dirty="0"/>
              <a:t>An SDN architecture consists of the application layer, control layer, and infrastructure layer. To communicate between these layers, SDN uses open interfaces where the northbound interfaces (NBIs) communicate between the infrastructure and control layers and the southbound interfaces (SBIs) communicates between the application and the control layers. OpenFlow is an SBI protocol.</a:t>
            </a:r>
            <a:endParaRPr lang="en-US" altLang="zh-CN" sz="1600" dirty="0"/>
          </a:p>
        </p:txBody>
      </p:sp>
    </p:spTree>
    <p:extLst>
      <p:ext uri="{BB962C8B-B14F-4D97-AF65-F5344CB8AC3E}">
        <p14:creationId xmlns:p14="http://schemas.microsoft.com/office/powerpoint/2010/main" val="752550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9">
            <a:extLst>
              <a:ext uri="{FF2B5EF4-FFF2-40B4-BE49-F238E27FC236}">
                <a16:creationId xmlns="" xmlns:a14="http://schemas.microsoft.com/office/drawing/2010/main" xmlns:p14="http://schemas.microsoft.com/office/powerpoint/2010/main" xmlns:a16="http://schemas.microsoft.com/office/drawing/2014/main" id="{11CE9C91-D28C-4D5E-BB76-D855DB052313}"/>
              </a:ext>
            </a:extLst>
          </p:cNvPr>
          <p:cNvSpPr/>
          <p:nvPr/>
        </p:nvSpPr>
        <p:spPr>
          <a:xfrm>
            <a:off x="816337" y="5194812"/>
            <a:ext cx="10503666" cy="654909"/>
          </a:xfrm>
          <a:prstGeom prst="rect">
            <a:avLst/>
          </a:prstGeom>
          <a:solidFill>
            <a:srgbClr val="F3FBFE"/>
          </a:solidFill>
          <a:ln w="12700" cap="flat" cmpd="sng" algn="ctr">
            <a:solidFill>
              <a:srgbClr val="99DFF9"/>
            </a:solidFill>
            <a:prstDash val="solid"/>
          </a:ln>
          <a:effectLst/>
        </p:spPr>
        <p:txBody>
          <a:bodyPr rtlCol="0" anchor="ctr">
            <a:noAutofit/>
          </a:bodyPr>
          <a:lstStyle/>
          <a:p>
            <a:pPr algn="ctr" defTabSz="457200" fontAlgn="ctr">
              <a:spcBef>
                <a:spcPct val="0"/>
              </a:spcBef>
              <a:spcAft>
                <a:spcPct val="0"/>
              </a:spcAft>
            </a:pPr>
            <a:endParaRPr lang="en-US" sz="1200" kern="0" dirty="0">
              <a:solidFill>
                <a:srgbClr val="FFFFFF"/>
              </a:solidFill>
            </a:endParaRPr>
          </a:p>
        </p:txBody>
      </p:sp>
      <p:sp>
        <p:nvSpPr>
          <p:cNvPr id="2" name="标题 1">
            <a:extLst>
              <a:ext uri="{FF2B5EF4-FFF2-40B4-BE49-F238E27FC236}">
                <a16:creationId xmlns="" xmlns:a14="http://schemas.microsoft.com/office/drawing/2010/main" xmlns:p14="http://schemas.microsoft.com/office/powerpoint/2010/main" xmlns:a16="http://schemas.microsoft.com/office/drawing/2014/main" id="{3AC7CF14-11F6-4F73-91EF-F24700646205}"/>
              </a:ext>
            </a:extLst>
          </p:cNvPr>
          <p:cNvSpPr>
            <a:spLocks noGrp="1"/>
          </p:cNvSpPr>
          <p:nvPr>
            <p:ph type="title"/>
          </p:nvPr>
        </p:nvSpPr>
        <p:spPr/>
        <p:txBody>
          <a:bodyPr>
            <a:noAutofit/>
          </a:bodyPr>
          <a:lstStyle/>
          <a:p>
            <a:pPr fontAlgn="ctr"/>
            <a:r>
              <a:rPr lang="en-US" dirty="0"/>
              <a:t>Huawei SDN Network Architecture</a:t>
            </a:r>
          </a:p>
        </p:txBody>
      </p:sp>
      <p:sp>
        <p:nvSpPr>
          <p:cNvPr id="3" name="矩形 2">
            <a:extLst>
              <a:ext uri="{FF2B5EF4-FFF2-40B4-BE49-F238E27FC236}">
                <a16:creationId xmlns="" xmlns:a14="http://schemas.microsoft.com/office/drawing/2010/main" xmlns:p14="http://schemas.microsoft.com/office/powerpoint/2010/main" xmlns:a16="http://schemas.microsoft.com/office/drawing/2014/main" id="{7AD7D211-ABB7-424E-8EB8-44091846EF88}"/>
              </a:ext>
            </a:extLst>
          </p:cNvPr>
          <p:cNvSpPr/>
          <p:nvPr/>
        </p:nvSpPr>
        <p:spPr>
          <a:xfrm>
            <a:off x="804440" y="3749315"/>
            <a:ext cx="10518761" cy="982285"/>
          </a:xfrm>
          <a:prstGeom prst="rect">
            <a:avLst/>
          </a:prstGeom>
          <a:noFill/>
          <a:ln>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p>
        </p:txBody>
      </p:sp>
      <p:sp>
        <p:nvSpPr>
          <p:cNvPr id="4" name="Rectangle 7">
            <a:extLst>
              <a:ext uri="{FF2B5EF4-FFF2-40B4-BE49-F238E27FC236}">
                <a16:creationId xmlns="" xmlns:a14="http://schemas.microsoft.com/office/drawing/2010/main" xmlns:p14="http://schemas.microsoft.com/office/powerpoint/2010/main" xmlns:a16="http://schemas.microsoft.com/office/drawing/2014/main" id="{6C0CA4DA-312A-417C-A8ED-FB316ECF6849}"/>
              </a:ext>
            </a:extLst>
          </p:cNvPr>
          <p:cNvSpPr/>
          <p:nvPr/>
        </p:nvSpPr>
        <p:spPr>
          <a:xfrm>
            <a:off x="816336" y="2129722"/>
            <a:ext cx="1291100" cy="640080"/>
          </a:xfrm>
          <a:prstGeom prst="rect">
            <a:avLst/>
          </a:prstGeom>
          <a:solidFill>
            <a:srgbClr val="F3FBFE"/>
          </a:solidFill>
          <a:ln w="12700" cap="flat" cmpd="sng" algn="ctr">
            <a:solidFill>
              <a:srgbClr val="99DFF9"/>
            </a:solidFill>
            <a:prstDash val="solid"/>
          </a:ln>
          <a:effectLst/>
        </p:spPr>
        <p:txBody>
          <a:bodyPr rtlCol="0" anchor="ctr">
            <a:noAutofit/>
          </a:body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500" dirty="0"/>
              <a:t>Network </a:t>
            </a:r>
            <a:endParaRPr lang="en-US" sz="1500" kern="0" dirty="0"/>
          </a:p>
          <a:p>
            <a:pPr marL="0" marR="0" lvl="0" indent="0" algn="ctr" defTabSz="457200" eaLnBrk="1" fontAlgn="ctr" latinLnBrk="0" hangingPunct="1">
              <a:lnSpc>
                <a:spcPct val="100000"/>
              </a:lnSpc>
              <a:spcBef>
                <a:spcPct val="0"/>
              </a:spcBef>
              <a:spcAft>
                <a:spcPct val="0"/>
              </a:spcAft>
              <a:buClrTx/>
              <a:buSzTx/>
              <a:buFontTx/>
              <a:buNone/>
              <a:tabLst/>
              <a:defRPr/>
            </a:pPr>
            <a:r>
              <a:rPr lang="en-US" sz="1500" dirty="0"/>
              <a:t>application</a:t>
            </a:r>
          </a:p>
        </p:txBody>
      </p:sp>
      <p:sp>
        <p:nvSpPr>
          <p:cNvPr id="11" name="矩形 10">
            <a:extLst>
              <a:ext uri="{FF2B5EF4-FFF2-40B4-BE49-F238E27FC236}">
                <a16:creationId xmlns="" xmlns:a14="http://schemas.microsoft.com/office/drawing/2010/main" xmlns:p14="http://schemas.microsoft.com/office/powerpoint/2010/main" xmlns:a16="http://schemas.microsoft.com/office/drawing/2014/main" id="{2EEF94F8-064A-4D73-8DD0-E063AF0F4EAC}"/>
              </a:ext>
            </a:extLst>
          </p:cNvPr>
          <p:cNvSpPr/>
          <p:nvPr/>
        </p:nvSpPr>
        <p:spPr>
          <a:xfrm>
            <a:off x="804440" y="5882295"/>
            <a:ext cx="1312642" cy="442305"/>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a:solidFill>
                  <a:schemeClr val="tx1"/>
                </a:solidFill>
              </a:rPr>
              <a:t>Forwarding device</a:t>
            </a:r>
          </a:p>
        </p:txBody>
      </p:sp>
      <p:sp>
        <p:nvSpPr>
          <p:cNvPr id="12" name="矩形 11">
            <a:extLst>
              <a:ext uri="{FF2B5EF4-FFF2-40B4-BE49-F238E27FC236}">
                <a16:creationId xmlns="" xmlns:a14="http://schemas.microsoft.com/office/drawing/2010/main" xmlns:p14="http://schemas.microsoft.com/office/powerpoint/2010/main" xmlns:a16="http://schemas.microsoft.com/office/drawing/2014/main" id="{A0E7EB6D-2314-4C60-9B68-511F7C55B139}"/>
              </a:ext>
            </a:extLst>
          </p:cNvPr>
          <p:cNvSpPr/>
          <p:nvPr/>
        </p:nvSpPr>
        <p:spPr>
          <a:xfrm>
            <a:off x="2164242" y="5882295"/>
            <a:ext cx="9155705" cy="442305"/>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pic>
        <p:nvPicPr>
          <p:cNvPr id="13" name="图片 12">
            <a:extLst>
              <a:ext uri="{FF2B5EF4-FFF2-40B4-BE49-F238E27FC236}">
                <a16:creationId xmlns="" xmlns:a14="http://schemas.microsoft.com/office/drawing/2010/main" xmlns:p14="http://schemas.microsoft.com/office/powerpoint/2010/main" xmlns:a16="http://schemas.microsoft.com/office/drawing/2014/main" id="{44DA7ECD-1C18-4C68-8879-191588D2EE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ltGray">
          <a:xfrm>
            <a:off x="5100803" y="5911319"/>
            <a:ext cx="307859" cy="307859"/>
          </a:xfrm>
          <a:prstGeom prst="rect">
            <a:avLst/>
          </a:prstGeom>
        </p:spPr>
      </p:pic>
      <p:sp>
        <p:nvSpPr>
          <p:cNvPr id="14" name="Freeform 13">
            <a:extLst>
              <a:ext uri="{FF2B5EF4-FFF2-40B4-BE49-F238E27FC236}">
                <a16:creationId xmlns="" xmlns:a14="http://schemas.microsoft.com/office/drawing/2010/main" xmlns:p14="http://schemas.microsoft.com/office/powerpoint/2010/main" xmlns:a16="http://schemas.microsoft.com/office/drawing/2014/main" id="{767FC378-79EE-4CB3-B6F4-130F3349656A}"/>
              </a:ext>
            </a:extLst>
          </p:cNvPr>
          <p:cNvSpPr>
            <a:spLocks noChangeAspect="1" noEditPoints="1"/>
          </p:cNvSpPr>
          <p:nvPr/>
        </p:nvSpPr>
        <p:spPr bwMode="ltGray">
          <a:xfrm>
            <a:off x="3576159" y="6058575"/>
            <a:ext cx="660378" cy="134819"/>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 lastClr="FFFFFF"/>
          </a:solidFill>
          <a:ln w="9525">
            <a:noFill/>
            <a:round/>
            <a:headEnd/>
            <a:tailEnd/>
          </a:ln>
        </p:spPr>
        <p:txBody>
          <a:bodyPr lIns="89342" tIns="44671" rIns="89342" bIns="44671" anchor="ctr">
            <a:noAutofit/>
          </a:bodyPr>
          <a:lstStyle/>
          <a:p>
            <a:pPr marL="0" marR="0" lvl="0" indent="0" defTabSz="669791"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noProof="0" dirty="0">
              <a:ln>
                <a:noFill/>
              </a:ln>
              <a:solidFill>
                <a:schemeClr val="bg1"/>
              </a:solidFill>
              <a:effectLst/>
              <a:uLnTx/>
              <a:uFillTx/>
            </a:endParaRPr>
          </a:p>
        </p:txBody>
      </p:sp>
      <p:sp>
        <p:nvSpPr>
          <p:cNvPr id="15" name="矩形 14">
            <a:extLst>
              <a:ext uri="{FF2B5EF4-FFF2-40B4-BE49-F238E27FC236}">
                <a16:creationId xmlns="" xmlns:a14="http://schemas.microsoft.com/office/drawing/2010/main" xmlns:p14="http://schemas.microsoft.com/office/powerpoint/2010/main" xmlns:a16="http://schemas.microsoft.com/office/drawing/2014/main" id="{FAF66CB0-E805-4A4B-A463-58F6779D1A7C}"/>
              </a:ext>
            </a:extLst>
          </p:cNvPr>
          <p:cNvSpPr/>
          <p:nvPr/>
        </p:nvSpPr>
        <p:spPr bwMode="ltGray">
          <a:xfrm>
            <a:off x="4206141"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Switch</a:t>
            </a:r>
          </a:p>
        </p:txBody>
      </p:sp>
      <p:sp>
        <p:nvSpPr>
          <p:cNvPr id="16" name="矩形 15">
            <a:extLst>
              <a:ext uri="{FF2B5EF4-FFF2-40B4-BE49-F238E27FC236}">
                <a16:creationId xmlns="" xmlns:a14="http://schemas.microsoft.com/office/drawing/2010/main" xmlns:p14="http://schemas.microsoft.com/office/powerpoint/2010/main" xmlns:a16="http://schemas.microsoft.com/office/drawing/2014/main" id="{18855332-7488-4146-9EB9-F2443BF1FED8}"/>
              </a:ext>
            </a:extLst>
          </p:cNvPr>
          <p:cNvSpPr/>
          <p:nvPr/>
        </p:nvSpPr>
        <p:spPr bwMode="ltGray">
          <a:xfrm>
            <a:off x="5296728"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CPE</a:t>
            </a:r>
          </a:p>
        </p:txBody>
      </p:sp>
      <p:pic>
        <p:nvPicPr>
          <p:cNvPr id="17" name="图片 16">
            <a:extLst>
              <a:ext uri="{FF2B5EF4-FFF2-40B4-BE49-F238E27FC236}">
                <a16:creationId xmlns="" xmlns:a14="http://schemas.microsoft.com/office/drawing/2010/main" xmlns:p14="http://schemas.microsoft.com/office/powerpoint/2010/main" xmlns:a16="http://schemas.microsoft.com/office/drawing/2014/main" id="{3FBB14E5-1081-4AC1-8DEA-52A6268ABA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ltGray">
          <a:xfrm>
            <a:off x="2614186" y="5873950"/>
            <a:ext cx="406050" cy="406050"/>
          </a:xfrm>
          <a:prstGeom prst="rect">
            <a:avLst/>
          </a:prstGeom>
        </p:spPr>
      </p:pic>
      <p:sp>
        <p:nvSpPr>
          <p:cNvPr id="18" name="矩形 17">
            <a:extLst>
              <a:ext uri="{FF2B5EF4-FFF2-40B4-BE49-F238E27FC236}">
                <a16:creationId xmlns="" xmlns:a14="http://schemas.microsoft.com/office/drawing/2010/main" xmlns:p14="http://schemas.microsoft.com/office/powerpoint/2010/main" xmlns:a16="http://schemas.microsoft.com/office/drawing/2014/main" id="{480AF3A9-DA2C-4036-BCE9-992F2A9763D7}"/>
              </a:ext>
            </a:extLst>
          </p:cNvPr>
          <p:cNvSpPr/>
          <p:nvPr/>
        </p:nvSpPr>
        <p:spPr bwMode="ltGray">
          <a:xfrm>
            <a:off x="2723444"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AP</a:t>
            </a:r>
          </a:p>
        </p:txBody>
      </p:sp>
      <p:grpSp>
        <p:nvGrpSpPr>
          <p:cNvPr id="28" name="组合 189">
            <a:extLst>
              <a:ext uri="{FF2B5EF4-FFF2-40B4-BE49-F238E27FC236}">
                <a16:creationId xmlns="" xmlns:a14="http://schemas.microsoft.com/office/drawing/2010/main" xmlns:p14="http://schemas.microsoft.com/office/powerpoint/2010/main" xmlns:a16="http://schemas.microsoft.com/office/drawing/2014/main" id="{78D9021A-60B9-4FB3-9CF3-FFD42FB591CC}"/>
              </a:ext>
            </a:extLst>
          </p:cNvPr>
          <p:cNvGrpSpPr/>
          <p:nvPr/>
        </p:nvGrpSpPr>
        <p:grpSpPr bwMode="ltGray">
          <a:xfrm>
            <a:off x="6707883" y="6105355"/>
            <a:ext cx="53443" cy="9270"/>
            <a:chOff x="10707167" y="1194489"/>
            <a:chExt cx="196850" cy="36513"/>
          </a:xfrm>
          <a:solidFill>
            <a:schemeClr val="bg1"/>
          </a:solidFill>
        </p:grpSpPr>
        <p:sp>
          <p:nvSpPr>
            <p:cNvPr id="36" name="Freeform 6">
              <a:extLst>
                <a:ext uri="{FF2B5EF4-FFF2-40B4-BE49-F238E27FC236}">
                  <a16:creationId xmlns="" xmlns:a14="http://schemas.microsoft.com/office/drawing/2010/main" xmlns:p14="http://schemas.microsoft.com/office/powerpoint/2010/main" xmlns:a16="http://schemas.microsoft.com/office/drawing/2014/main" id="{5BB64919-298D-4F5B-9F8F-0287C92565C7}"/>
                </a:ext>
              </a:extLst>
            </p:cNvPr>
            <p:cNvSpPr>
              <a:spLocks/>
            </p:cNvSpPr>
            <p:nvPr/>
          </p:nvSpPr>
          <p:spPr bwMode="ltGray">
            <a:xfrm>
              <a:off x="10707167" y="1194489"/>
              <a:ext cx="36513" cy="36513"/>
            </a:xfrm>
            <a:custGeom>
              <a:avLst/>
              <a:gdLst/>
              <a:ahLst/>
              <a:cxnLst>
                <a:cxn ang="0">
                  <a:pos x="189" y="343"/>
                </a:cxn>
                <a:cxn ang="0">
                  <a:pos x="222" y="336"/>
                </a:cxn>
                <a:cxn ang="0">
                  <a:pos x="253" y="322"/>
                </a:cxn>
                <a:cxn ang="0">
                  <a:pos x="280" y="304"/>
                </a:cxn>
                <a:cxn ang="0">
                  <a:pos x="304" y="282"/>
                </a:cxn>
                <a:cxn ang="0">
                  <a:pos x="322" y="254"/>
                </a:cxn>
                <a:cxn ang="0">
                  <a:pos x="335" y="224"/>
                </a:cxn>
                <a:cxn ang="0">
                  <a:pos x="341" y="190"/>
                </a:cxn>
                <a:cxn ang="0">
                  <a:pos x="341" y="154"/>
                </a:cxn>
                <a:cxn ang="0">
                  <a:pos x="335" y="122"/>
                </a:cxn>
                <a:cxn ang="0">
                  <a:pos x="322" y="91"/>
                </a:cxn>
                <a:cxn ang="0">
                  <a:pos x="304" y="64"/>
                </a:cxn>
                <a:cxn ang="0">
                  <a:pos x="280" y="40"/>
                </a:cxn>
                <a:cxn ang="0">
                  <a:pos x="253" y="22"/>
                </a:cxn>
                <a:cxn ang="0">
                  <a:pos x="222" y="9"/>
                </a:cxn>
                <a:cxn ang="0">
                  <a:pos x="189" y="1"/>
                </a:cxn>
                <a:cxn ang="0">
                  <a:pos x="154" y="1"/>
                </a:cxn>
                <a:cxn ang="0">
                  <a:pos x="121" y="9"/>
                </a:cxn>
                <a:cxn ang="0">
                  <a:pos x="90" y="22"/>
                </a:cxn>
                <a:cxn ang="0">
                  <a:pos x="63" y="40"/>
                </a:cxn>
                <a:cxn ang="0">
                  <a:pos x="39" y="64"/>
                </a:cxn>
                <a:cxn ang="0">
                  <a:pos x="21" y="91"/>
                </a:cxn>
                <a:cxn ang="0">
                  <a:pos x="9" y="122"/>
                </a:cxn>
                <a:cxn ang="0">
                  <a:pos x="2" y="154"/>
                </a:cxn>
                <a:cxn ang="0">
                  <a:pos x="2" y="190"/>
                </a:cxn>
                <a:cxn ang="0">
                  <a:pos x="9" y="224"/>
                </a:cxn>
                <a:cxn ang="0">
                  <a:pos x="21" y="254"/>
                </a:cxn>
                <a:cxn ang="0">
                  <a:pos x="39" y="282"/>
                </a:cxn>
                <a:cxn ang="0">
                  <a:pos x="63" y="304"/>
                </a:cxn>
                <a:cxn ang="0">
                  <a:pos x="90" y="322"/>
                </a:cxn>
                <a:cxn ang="0">
                  <a:pos x="121" y="336"/>
                </a:cxn>
                <a:cxn ang="0">
                  <a:pos x="154" y="343"/>
                </a:cxn>
              </a:cxnLst>
              <a:rect l="0" t="0" r="r" b="b"/>
              <a:pathLst>
                <a:path w="342" h="344">
                  <a:moveTo>
                    <a:pt x="171" y="344"/>
                  </a:moveTo>
                  <a:lnTo>
                    <a:pt x="189" y="343"/>
                  </a:lnTo>
                  <a:lnTo>
                    <a:pt x="206" y="340"/>
                  </a:lnTo>
                  <a:lnTo>
                    <a:pt x="222" y="336"/>
                  </a:lnTo>
                  <a:lnTo>
                    <a:pt x="238" y="331"/>
                  </a:lnTo>
                  <a:lnTo>
                    <a:pt x="253" y="322"/>
                  </a:lnTo>
                  <a:lnTo>
                    <a:pt x="267" y="314"/>
                  </a:lnTo>
                  <a:lnTo>
                    <a:pt x="280" y="304"/>
                  </a:lnTo>
                  <a:lnTo>
                    <a:pt x="292" y="293"/>
                  </a:lnTo>
                  <a:lnTo>
                    <a:pt x="304" y="282"/>
                  </a:lnTo>
                  <a:lnTo>
                    <a:pt x="313" y="268"/>
                  </a:lnTo>
                  <a:lnTo>
                    <a:pt x="322" y="254"/>
                  </a:lnTo>
                  <a:lnTo>
                    <a:pt x="329" y="239"/>
                  </a:lnTo>
                  <a:lnTo>
                    <a:pt x="335" y="224"/>
                  </a:lnTo>
                  <a:lnTo>
                    <a:pt x="339" y="206"/>
                  </a:lnTo>
                  <a:lnTo>
                    <a:pt x="341" y="190"/>
                  </a:lnTo>
                  <a:lnTo>
                    <a:pt x="342" y="173"/>
                  </a:lnTo>
                  <a:lnTo>
                    <a:pt x="341" y="154"/>
                  </a:lnTo>
                  <a:lnTo>
                    <a:pt x="339" y="138"/>
                  </a:lnTo>
                  <a:lnTo>
                    <a:pt x="335" y="122"/>
                  </a:lnTo>
                  <a:lnTo>
                    <a:pt x="329" y="105"/>
                  </a:lnTo>
                  <a:lnTo>
                    <a:pt x="322" y="91"/>
                  </a:lnTo>
                  <a:lnTo>
                    <a:pt x="313" y="77"/>
                  </a:lnTo>
                  <a:lnTo>
                    <a:pt x="304" y="64"/>
                  </a:lnTo>
                  <a:lnTo>
                    <a:pt x="292" y="51"/>
                  </a:lnTo>
                  <a:lnTo>
                    <a:pt x="280" y="40"/>
                  </a:lnTo>
                  <a:lnTo>
                    <a:pt x="267" y="30"/>
                  </a:lnTo>
                  <a:lnTo>
                    <a:pt x="253" y="22"/>
                  </a:lnTo>
                  <a:lnTo>
                    <a:pt x="238" y="15"/>
                  </a:lnTo>
                  <a:lnTo>
                    <a:pt x="222" y="9"/>
                  </a:lnTo>
                  <a:lnTo>
                    <a:pt x="206" y="4"/>
                  </a:lnTo>
                  <a:lnTo>
                    <a:pt x="189" y="1"/>
                  </a:lnTo>
                  <a:lnTo>
                    <a:pt x="171" y="0"/>
                  </a:lnTo>
                  <a:lnTo>
                    <a:pt x="154" y="1"/>
                  </a:lnTo>
                  <a:lnTo>
                    <a:pt x="137" y="4"/>
                  </a:lnTo>
                  <a:lnTo>
                    <a:pt x="121" y="9"/>
                  </a:lnTo>
                  <a:lnTo>
                    <a:pt x="105" y="15"/>
                  </a:lnTo>
                  <a:lnTo>
                    <a:pt x="90" y="22"/>
                  </a:lnTo>
                  <a:lnTo>
                    <a:pt x="76" y="30"/>
                  </a:lnTo>
                  <a:lnTo>
                    <a:pt x="63" y="40"/>
                  </a:lnTo>
                  <a:lnTo>
                    <a:pt x="50" y="51"/>
                  </a:lnTo>
                  <a:lnTo>
                    <a:pt x="39" y="64"/>
                  </a:lnTo>
                  <a:lnTo>
                    <a:pt x="30" y="77"/>
                  </a:lnTo>
                  <a:lnTo>
                    <a:pt x="21" y="91"/>
                  </a:lnTo>
                  <a:lnTo>
                    <a:pt x="14" y="105"/>
                  </a:lnTo>
                  <a:lnTo>
                    <a:pt x="9" y="122"/>
                  </a:lnTo>
                  <a:lnTo>
                    <a:pt x="4" y="138"/>
                  </a:lnTo>
                  <a:lnTo>
                    <a:pt x="2" y="154"/>
                  </a:lnTo>
                  <a:lnTo>
                    <a:pt x="0" y="173"/>
                  </a:lnTo>
                  <a:lnTo>
                    <a:pt x="2" y="190"/>
                  </a:lnTo>
                  <a:lnTo>
                    <a:pt x="4" y="206"/>
                  </a:lnTo>
                  <a:lnTo>
                    <a:pt x="9" y="224"/>
                  </a:lnTo>
                  <a:lnTo>
                    <a:pt x="14" y="239"/>
                  </a:lnTo>
                  <a:lnTo>
                    <a:pt x="21" y="254"/>
                  </a:lnTo>
                  <a:lnTo>
                    <a:pt x="30" y="268"/>
                  </a:lnTo>
                  <a:lnTo>
                    <a:pt x="39" y="282"/>
                  </a:lnTo>
                  <a:lnTo>
                    <a:pt x="50" y="293"/>
                  </a:lnTo>
                  <a:lnTo>
                    <a:pt x="63" y="304"/>
                  </a:lnTo>
                  <a:lnTo>
                    <a:pt x="76" y="314"/>
                  </a:lnTo>
                  <a:lnTo>
                    <a:pt x="90" y="322"/>
                  </a:lnTo>
                  <a:lnTo>
                    <a:pt x="105" y="331"/>
                  </a:lnTo>
                  <a:lnTo>
                    <a:pt x="121" y="336"/>
                  </a:lnTo>
                  <a:lnTo>
                    <a:pt x="137" y="340"/>
                  </a:lnTo>
                  <a:lnTo>
                    <a:pt x="154" y="343"/>
                  </a:lnTo>
                  <a:lnTo>
                    <a:pt x="171"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7" name="Freeform 7">
              <a:extLst>
                <a:ext uri="{FF2B5EF4-FFF2-40B4-BE49-F238E27FC236}">
                  <a16:creationId xmlns="" xmlns:a14="http://schemas.microsoft.com/office/drawing/2010/main" xmlns:p14="http://schemas.microsoft.com/office/powerpoint/2010/main" xmlns:a16="http://schemas.microsoft.com/office/drawing/2014/main" id="{185C8977-593C-4DFB-AC98-CE80DB256C88}"/>
                </a:ext>
              </a:extLst>
            </p:cNvPr>
            <p:cNvSpPr>
              <a:spLocks/>
            </p:cNvSpPr>
            <p:nvPr/>
          </p:nvSpPr>
          <p:spPr bwMode="ltGray">
            <a:xfrm>
              <a:off x="10761142" y="1194489"/>
              <a:ext cx="36513" cy="36513"/>
            </a:xfrm>
            <a:custGeom>
              <a:avLst/>
              <a:gdLst/>
              <a:ahLst/>
              <a:cxnLst>
                <a:cxn ang="0">
                  <a:pos x="189" y="343"/>
                </a:cxn>
                <a:cxn ang="0">
                  <a:pos x="222" y="336"/>
                </a:cxn>
                <a:cxn ang="0">
                  <a:pos x="253" y="322"/>
                </a:cxn>
                <a:cxn ang="0">
                  <a:pos x="280" y="304"/>
                </a:cxn>
                <a:cxn ang="0">
                  <a:pos x="303" y="282"/>
                </a:cxn>
                <a:cxn ang="0">
                  <a:pos x="321" y="254"/>
                </a:cxn>
                <a:cxn ang="0">
                  <a:pos x="335" y="224"/>
                </a:cxn>
                <a:cxn ang="0">
                  <a:pos x="342" y="190"/>
                </a:cxn>
                <a:cxn ang="0">
                  <a:pos x="342" y="154"/>
                </a:cxn>
                <a:cxn ang="0">
                  <a:pos x="335" y="122"/>
                </a:cxn>
                <a:cxn ang="0">
                  <a:pos x="321" y="91"/>
                </a:cxn>
                <a:cxn ang="0">
                  <a:pos x="303" y="64"/>
                </a:cxn>
                <a:cxn ang="0">
                  <a:pos x="280" y="40"/>
                </a:cxn>
                <a:cxn ang="0">
                  <a:pos x="253" y="22"/>
                </a:cxn>
                <a:cxn ang="0">
                  <a:pos x="222" y="9"/>
                </a:cxn>
                <a:cxn ang="0">
                  <a:pos x="189" y="1"/>
                </a:cxn>
                <a:cxn ang="0">
                  <a:pos x="154" y="1"/>
                </a:cxn>
                <a:cxn ang="0">
                  <a:pos x="121" y="9"/>
                </a:cxn>
                <a:cxn ang="0">
                  <a:pos x="90" y="22"/>
                </a:cxn>
                <a:cxn ang="0">
                  <a:pos x="63" y="40"/>
                </a:cxn>
                <a:cxn ang="0">
                  <a:pos x="40" y="64"/>
                </a:cxn>
                <a:cxn ang="0">
                  <a:pos x="21" y="91"/>
                </a:cxn>
                <a:cxn ang="0">
                  <a:pos x="8" y="122"/>
                </a:cxn>
                <a:cxn ang="0">
                  <a:pos x="1" y="154"/>
                </a:cxn>
                <a:cxn ang="0">
                  <a:pos x="1" y="190"/>
                </a:cxn>
                <a:cxn ang="0">
                  <a:pos x="8" y="224"/>
                </a:cxn>
                <a:cxn ang="0">
                  <a:pos x="21" y="254"/>
                </a:cxn>
                <a:cxn ang="0">
                  <a:pos x="40" y="282"/>
                </a:cxn>
                <a:cxn ang="0">
                  <a:pos x="63" y="304"/>
                </a:cxn>
                <a:cxn ang="0">
                  <a:pos x="90" y="322"/>
                </a:cxn>
                <a:cxn ang="0">
                  <a:pos x="121" y="336"/>
                </a:cxn>
                <a:cxn ang="0">
                  <a:pos x="154" y="343"/>
                </a:cxn>
              </a:cxnLst>
              <a:rect l="0" t="0" r="r" b="b"/>
              <a:pathLst>
                <a:path w="343" h="344">
                  <a:moveTo>
                    <a:pt x="172" y="344"/>
                  </a:moveTo>
                  <a:lnTo>
                    <a:pt x="189" y="343"/>
                  </a:lnTo>
                  <a:lnTo>
                    <a:pt x="205" y="340"/>
                  </a:lnTo>
                  <a:lnTo>
                    <a:pt x="222" y="336"/>
                  </a:lnTo>
                  <a:lnTo>
                    <a:pt x="238" y="331"/>
                  </a:lnTo>
                  <a:lnTo>
                    <a:pt x="253" y="322"/>
                  </a:lnTo>
                  <a:lnTo>
                    <a:pt x="267" y="314"/>
                  </a:lnTo>
                  <a:lnTo>
                    <a:pt x="280" y="304"/>
                  </a:lnTo>
                  <a:lnTo>
                    <a:pt x="292" y="293"/>
                  </a:lnTo>
                  <a:lnTo>
                    <a:pt x="303" y="282"/>
                  </a:lnTo>
                  <a:lnTo>
                    <a:pt x="313" y="268"/>
                  </a:lnTo>
                  <a:lnTo>
                    <a:pt x="321" y="254"/>
                  </a:lnTo>
                  <a:lnTo>
                    <a:pt x="330" y="239"/>
                  </a:lnTo>
                  <a:lnTo>
                    <a:pt x="335" y="224"/>
                  </a:lnTo>
                  <a:lnTo>
                    <a:pt x="339" y="206"/>
                  </a:lnTo>
                  <a:lnTo>
                    <a:pt x="342" y="190"/>
                  </a:lnTo>
                  <a:lnTo>
                    <a:pt x="343" y="173"/>
                  </a:lnTo>
                  <a:lnTo>
                    <a:pt x="342" y="154"/>
                  </a:lnTo>
                  <a:lnTo>
                    <a:pt x="339" y="138"/>
                  </a:lnTo>
                  <a:lnTo>
                    <a:pt x="335" y="122"/>
                  </a:lnTo>
                  <a:lnTo>
                    <a:pt x="330" y="105"/>
                  </a:lnTo>
                  <a:lnTo>
                    <a:pt x="321" y="91"/>
                  </a:lnTo>
                  <a:lnTo>
                    <a:pt x="313" y="77"/>
                  </a:lnTo>
                  <a:lnTo>
                    <a:pt x="303" y="64"/>
                  </a:lnTo>
                  <a:lnTo>
                    <a:pt x="292" y="51"/>
                  </a:lnTo>
                  <a:lnTo>
                    <a:pt x="280" y="40"/>
                  </a:lnTo>
                  <a:lnTo>
                    <a:pt x="267" y="30"/>
                  </a:lnTo>
                  <a:lnTo>
                    <a:pt x="253" y="22"/>
                  </a:lnTo>
                  <a:lnTo>
                    <a:pt x="238" y="15"/>
                  </a:lnTo>
                  <a:lnTo>
                    <a:pt x="222" y="9"/>
                  </a:lnTo>
                  <a:lnTo>
                    <a:pt x="205" y="4"/>
                  </a:lnTo>
                  <a:lnTo>
                    <a:pt x="189" y="1"/>
                  </a:lnTo>
                  <a:lnTo>
                    <a:pt x="172" y="0"/>
                  </a:lnTo>
                  <a:lnTo>
                    <a:pt x="154" y="1"/>
                  </a:lnTo>
                  <a:lnTo>
                    <a:pt x="137" y="4"/>
                  </a:lnTo>
                  <a:lnTo>
                    <a:pt x="121" y="9"/>
                  </a:lnTo>
                  <a:lnTo>
                    <a:pt x="105" y="15"/>
                  </a:lnTo>
                  <a:lnTo>
                    <a:pt x="90" y="22"/>
                  </a:lnTo>
                  <a:lnTo>
                    <a:pt x="76" y="30"/>
                  </a:lnTo>
                  <a:lnTo>
                    <a:pt x="63" y="40"/>
                  </a:lnTo>
                  <a:lnTo>
                    <a:pt x="51" y="51"/>
                  </a:lnTo>
                  <a:lnTo>
                    <a:pt x="40" y="64"/>
                  </a:lnTo>
                  <a:lnTo>
                    <a:pt x="30" y="77"/>
                  </a:lnTo>
                  <a:lnTo>
                    <a:pt x="21" y="91"/>
                  </a:lnTo>
                  <a:lnTo>
                    <a:pt x="14" y="105"/>
                  </a:lnTo>
                  <a:lnTo>
                    <a:pt x="8" y="122"/>
                  </a:lnTo>
                  <a:lnTo>
                    <a:pt x="4" y="138"/>
                  </a:lnTo>
                  <a:lnTo>
                    <a:pt x="1" y="154"/>
                  </a:lnTo>
                  <a:lnTo>
                    <a:pt x="0" y="173"/>
                  </a:lnTo>
                  <a:lnTo>
                    <a:pt x="1" y="190"/>
                  </a:lnTo>
                  <a:lnTo>
                    <a:pt x="4" y="206"/>
                  </a:lnTo>
                  <a:lnTo>
                    <a:pt x="8" y="224"/>
                  </a:lnTo>
                  <a:lnTo>
                    <a:pt x="14" y="239"/>
                  </a:lnTo>
                  <a:lnTo>
                    <a:pt x="21" y="254"/>
                  </a:lnTo>
                  <a:lnTo>
                    <a:pt x="30" y="268"/>
                  </a:lnTo>
                  <a:lnTo>
                    <a:pt x="40" y="282"/>
                  </a:lnTo>
                  <a:lnTo>
                    <a:pt x="51" y="293"/>
                  </a:lnTo>
                  <a:lnTo>
                    <a:pt x="63" y="304"/>
                  </a:lnTo>
                  <a:lnTo>
                    <a:pt x="76" y="314"/>
                  </a:lnTo>
                  <a:lnTo>
                    <a:pt x="90" y="322"/>
                  </a:lnTo>
                  <a:lnTo>
                    <a:pt x="105" y="331"/>
                  </a:lnTo>
                  <a:lnTo>
                    <a:pt x="121" y="336"/>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8" name="Freeform 8">
              <a:extLst>
                <a:ext uri="{FF2B5EF4-FFF2-40B4-BE49-F238E27FC236}">
                  <a16:creationId xmlns="" xmlns:a14="http://schemas.microsoft.com/office/drawing/2010/main" xmlns:p14="http://schemas.microsoft.com/office/powerpoint/2010/main" xmlns:a16="http://schemas.microsoft.com/office/drawing/2014/main" id="{EF87B5FD-9F01-4425-B435-D83E96AEC8FC}"/>
                </a:ext>
              </a:extLst>
            </p:cNvPr>
            <p:cNvSpPr>
              <a:spLocks/>
            </p:cNvSpPr>
            <p:nvPr/>
          </p:nvSpPr>
          <p:spPr bwMode="ltGray">
            <a:xfrm>
              <a:off x="10813529" y="1194489"/>
              <a:ext cx="36513" cy="36513"/>
            </a:xfrm>
            <a:custGeom>
              <a:avLst/>
              <a:gdLst/>
              <a:ahLst/>
              <a:cxnLst>
                <a:cxn ang="0">
                  <a:pos x="188" y="343"/>
                </a:cxn>
                <a:cxn ang="0">
                  <a:pos x="221" y="336"/>
                </a:cxn>
                <a:cxn ang="0">
                  <a:pos x="252" y="322"/>
                </a:cxn>
                <a:cxn ang="0">
                  <a:pos x="279" y="304"/>
                </a:cxn>
                <a:cxn ang="0">
                  <a:pos x="303" y="282"/>
                </a:cxn>
                <a:cxn ang="0">
                  <a:pos x="321" y="254"/>
                </a:cxn>
                <a:cxn ang="0">
                  <a:pos x="334" y="224"/>
                </a:cxn>
                <a:cxn ang="0">
                  <a:pos x="340" y="190"/>
                </a:cxn>
                <a:cxn ang="0">
                  <a:pos x="340" y="154"/>
                </a:cxn>
                <a:cxn ang="0">
                  <a:pos x="334" y="122"/>
                </a:cxn>
                <a:cxn ang="0">
                  <a:pos x="321" y="91"/>
                </a:cxn>
                <a:cxn ang="0">
                  <a:pos x="303" y="64"/>
                </a:cxn>
                <a:cxn ang="0">
                  <a:pos x="279" y="40"/>
                </a:cxn>
                <a:cxn ang="0">
                  <a:pos x="252" y="22"/>
                </a:cxn>
                <a:cxn ang="0">
                  <a:pos x="221" y="9"/>
                </a:cxn>
                <a:cxn ang="0">
                  <a:pos x="188" y="1"/>
                </a:cxn>
                <a:cxn ang="0">
                  <a:pos x="153" y="1"/>
                </a:cxn>
                <a:cxn ang="0">
                  <a:pos x="120" y="9"/>
                </a:cxn>
                <a:cxn ang="0">
                  <a:pos x="89" y="22"/>
                </a:cxn>
                <a:cxn ang="0">
                  <a:pos x="62" y="40"/>
                </a:cxn>
                <a:cxn ang="0">
                  <a:pos x="38" y="64"/>
                </a:cxn>
                <a:cxn ang="0">
                  <a:pos x="20" y="91"/>
                </a:cxn>
                <a:cxn ang="0">
                  <a:pos x="7" y="122"/>
                </a:cxn>
                <a:cxn ang="0">
                  <a:pos x="1" y="154"/>
                </a:cxn>
                <a:cxn ang="0">
                  <a:pos x="1" y="190"/>
                </a:cxn>
                <a:cxn ang="0">
                  <a:pos x="7" y="224"/>
                </a:cxn>
                <a:cxn ang="0">
                  <a:pos x="20" y="254"/>
                </a:cxn>
                <a:cxn ang="0">
                  <a:pos x="38" y="282"/>
                </a:cxn>
                <a:cxn ang="0">
                  <a:pos x="62" y="304"/>
                </a:cxn>
                <a:cxn ang="0">
                  <a:pos x="89" y="322"/>
                </a:cxn>
                <a:cxn ang="0">
                  <a:pos x="120" y="336"/>
                </a:cxn>
                <a:cxn ang="0">
                  <a:pos x="153" y="343"/>
                </a:cxn>
              </a:cxnLst>
              <a:rect l="0" t="0" r="r" b="b"/>
              <a:pathLst>
                <a:path w="341" h="344">
                  <a:moveTo>
                    <a:pt x="170" y="344"/>
                  </a:moveTo>
                  <a:lnTo>
                    <a:pt x="188" y="343"/>
                  </a:lnTo>
                  <a:lnTo>
                    <a:pt x="205" y="340"/>
                  </a:lnTo>
                  <a:lnTo>
                    <a:pt x="221" y="336"/>
                  </a:lnTo>
                  <a:lnTo>
                    <a:pt x="237" y="331"/>
                  </a:lnTo>
                  <a:lnTo>
                    <a:pt x="252" y="322"/>
                  </a:lnTo>
                  <a:lnTo>
                    <a:pt x="266" y="314"/>
                  </a:lnTo>
                  <a:lnTo>
                    <a:pt x="279" y="304"/>
                  </a:lnTo>
                  <a:lnTo>
                    <a:pt x="291" y="293"/>
                  </a:lnTo>
                  <a:lnTo>
                    <a:pt x="303" y="282"/>
                  </a:lnTo>
                  <a:lnTo>
                    <a:pt x="312" y="268"/>
                  </a:lnTo>
                  <a:lnTo>
                    <a:pt x="321" y="254"/>
                  </a:lnTo>
                  <a:lnTo>
                    <a:pt x="328" y="239"/>
                  </a:lnTo>
                  <a:lnTo>
                    <a:pt x="334" y="224"/>
                  </a:lnTo>
                  <a:lnTo>
                    <a:pt x="338" y="206"/>
                  </a:lnTo>
                  <a:lnTo>
                    <a:pt x="340" y="190"/>
                  </a:lnTo>
                  <a:lnTo>
                    <a:pt x="341" y="173"/>
                  </a:lnTo>
                  <a:lnTo>
                    <a:pt x="340" y="154"/>
                  </a:lnTo>
                  <a:lnTo>
                    <a:pt x="338" y="138"/>
                  </a:lnTo>
                  <a:lnTo>
                    <a:pt x="334" y="122"/>
                  </a:lnTo>
                  <a:lnTo>
                    <a:pt x="328" y="105"/>
                  </a:lnTo>
                  <a:lnTo>
                    <a:pt x="321" y="91"/>
                  </a:lnTo>
                  <a:lnTo>
                    <a:pt x="312" y="77"/>
                  </a:lnTo>
                  <a:lnTo>
                    <a:pt x="303" y="64"/>
                  </a:lnTo>
                  <a:lnTo>
                    <a:pt x="291" y="51"/>
                  </a:lnTo>
                  <a:lnTo>
                    <a:pt x="279" y="40"/>
                  </a:lnTo>
                  <a:lnTo>
                    <a:pt x="266" y="30"/>
                  </a:lnTo>
                  <a:lnTo>
                    <a:pt x="252" y="22"/>
                  </a:lnTo>
                  <a:lnTo>
                    <a:pt x="237" y="15"/>
                  </a:lnTo>
                  <a:lnTo>
                    <a:pt x="221" y="9"/>
                  </a:lnTo>
                  <a:lnTo>
                    <a:pt x="205" y="4"/>
                  </a:lnTo>
                  <a:lnTo>
                    <a:pt x="188" y="1"/>
                  </a:lnTo>
                  <a:lnTo>
                    <a:pt x="170" y="0"/>
                  </a:lnTo>
                  <a:lnTo>
                    <a:pt x="153" y="1"/>
                  </a:lnTo>
                  <a:lnTo>
                    <a:pt x="136" y="4"/>
                  </a:lnTo>
                  <a:lnTo>
                    <a:pt x="120" y="9"/>
                  </a:lnTo>
                  <a:lnTo>
                    <a:pt x="104" y="15"/>
                  </a:lnTo>
                  <a:lnTo>
                    <a:pt x="89" y="22"/>
                  </a:lnTo>
                  <a:lnTo>
                    <a:pt x="75" y="30"/>
                  </a:lnTo>
                  <a:lnTo>
                    <a:pt x="62" y="40"/>
                  </a:lnTo>
                  <a:lnTo>
                    <a:pt x="49" y="51"/>
                  </a:lnTo>
                  <a:lnTo>
                    <a:pt x="38" y="64"/>
                  </a:lnTo>
                  <a:lnTo>
                    <a:pt x="29" y="77"/>
                  </a:lnTo>
                  <a:lnTo>
                    <a:pt x="20" y="91"/>
                  </a:lnTo>
                  <a:lnTo>
                    <a:pt x="13" y="105"/>
                  </a:lnTo>
                  <a:lnTo>
                    <a:pt x="7" y="122"/>
                  </a:lnTo>
                  <a:lnTo>
                    <a:pt x="3" y="138"/>
                  </a:lnTo>
                  <a:lnTo>
                    <a:pt x="1" y="154"/>
                  </a:lnTo>
                  <a:lnTo>
                    <a:pt x="0" y="173"/>
                  </a:lnTo>
                  <a:lnTo>
                    <a:pt x="1" y="190"/>
                  </a:lnTo>
                  <a:lnTo>
                    <a:pt x="3" y="206"/>
                  </a:lnTo>
                  <a:lnTo>
                    <a:pt x="7" y="224"/>
                  </a:lnTo>
                  <a:lnTo>
                    <a:pt x="13" y="239"/>
                  </a:lnTo>
                  <a:lnTo>
                    <a:pt x="20" y="254"/>
                  </a:lnTo>
                  <a:lnTo>
                    <a:pt x="29" y="268"/>
                  </a:lnTo>
                  <a:lnTo>
                    <a:pt x="38" y="282"/>
                  </a:lnTo>
                  <a:lnTo>
                    <a:pt x="49" y="293"/>
                  </a:lnTo>
                  <a:lnTo>
                    <a:pt x="62" y="304"/>
                  </a:lnTo>
                  <a:lnTo>
                    <a:pt x="75" y="314"/>
                  </a:lnTo>
                  <a:lnTo>
                    <a:pt x="89" y="322"/>
                  </a:lnTo>
                  <a:lnTo>
                    <a:pt x="104" y="331"/>
                  </a:lnTo>
                  <a:lnTo>
                    <a:pt x="120" y="336"/>
                  </a:lnTo>
                  <a:lnTo>
                    <a:pt x="136" y="340"/>
                  </a:lnTo>
                  <a:lnTo>
                    <a:pt x="153" y="343"/>
                  </a:lnTo>
                  <a:lnTo>
                    <a:pt x="170"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9" name="Freeform 9">
              <a:extLst>
                <a:ext uri="{FF2B5EF4-FFF2-40B4-BE49-F238E27FC236}">
                  <a16:creationId xmlns="" xmlns:a14="http://schemas.microsoft.com/office/drawing/2010/main" xmlns:p14="http://schemas.microsoft.com/office/powerpoint/2010/main" xmlns:a16="http://schemas.microsoft.com/office/drawing/2014/main" id="{27E2F33C-A10E-457B-A416-C1D2C379F877}"/>
                </a:ext>
              </a:extLst>
            </p:cNvPr>
            <p:cNvSpPr>
              <a:spLocks/>
            </p:cNvSpPr>
            <p:nvPr/>
          </p:nvSpPr>
          <p:spPr bwMode="ltGray">
            <a:xfrm>
              <a:off x="10867504" y="1194489"/>
              <a:ext cx="36513" cy="36513"/>
            </a:xfrm>
            <a:custGeom>
              <a:avLst/>
              <a:gdLst/>
              <a:ahLst/>
              <a:cxnLst>
                <a:cxn ang="0">
                  <a:pos x="189" y="343"/>
                </a:cxn>
                <a:cxn ang="0">
                  <a:pos x="222" y="336"/>
                </a:cxn>
                <a:cxn ang="0">
                  <a:pos x="253" y="322"/>
                </a:cxn>
                <a:cxn ang="0">
                  <a:pos x="280" y="304"/>
                </a:cxn>
                <a:cxn ang="0">
                  <a:pos x="303" y="282"/>
                </a:cxn>
                <a:cxn ang="0">
                  <a:pos x="322" y="254"/>
                </a:cxn>
                <a:cxn ang="0">
                  <a:pos x="335" y="224"/>
                </a:cxn>
                <a:cxn ang="0">
                  <a:pos x="342" y="190"/>
                </a:cxn>
                <a:cxn ang="0">
                  <a:pos x="342" y="154"/>
                </a:cxn>
                <a:cxn ang="0">
                  <a:pos x="335" y="122"/>
                </a:cxn>
                <a:cxn ang="0">
                  <a:pos x="322" y="91"/>
                </a:cxn>
                <a:cxn ang="0">
                  <a:pos x="303" y="64"/>
                </a:cxn>
                <a:cxn ang="0">
                  <a:pos x="280" y="40"/>
                </a:cxn>
                <a:cxn ang="0">
                  <a:pos x="253" y="22"/>
                </a:cxn>
                <a:cxn ang="0">
                  <a:pos x="222" y="9"/>
                </a:cxn>
                <a:cxn ang="0">
                  <a:pos x="189" y="1"/>
                </a:cxn>
                <a:cxn ang="0">
                  <a:pos x="154" y="1"/>
                </a:cxn>
                <a:cxn ang="0">
                  <a:pos x="121" y="9"/>
                </a:cxn>
                <a:cxn ang="0">
                  <a:pos x="90" y="22"/>
                </a:cxn>
                <a:cxn ang="0">
                  <a:pos x="63" y="40"/>
                </a:cxn>
                <a:cxn ang="0">
                  <a:pos x="40" y="64"/>
                </a:cxn>
                <a:cxn ang="0">
                  <a:pos x="21" y="91"/>
                </a:cxn>
                <a:cxn ang="0">
                  <a:pos x="8" y="122"/>
                </a:cxn>
                <a:cxn ang="0">
                  <a:pos x="1" y="154"/>
                </a:cxn>
                <a:cxn ang="0">
                  <a:pos x="1" y="190"/>
                </a:cxn>
                <a:cxn ang="0">
                  <a:pos x="8" y="224"/>
                </a:cxn>
                <a:cxn ang="0">
                  <a:pos x="21" y="254"/>
                </a:cxn>
                <a:cxn ang="0">
                  <a:pos x="40" y="282"/>
                </a:cxn>
                <a:cxn ang="0">
                  <a:pos x="63" y="304"/>
                </a:cxn>
                <a:cxn ang="0">
                  <a:pos x="90" y="322"/>
                </a:cxn>
                <a:cxn ang="0">
                  <a:pos x="121" y="336"/>
                </a:cxn>
                <a:cxn ang="0">
                  <a:pos x="154" y="343"/>
                </a:cxn>
              </a:cxnLst>
              <a:rect l="0" t="0" r="r" b="b"/>
              <a:pathLst>
                <a:path w="343" h="344">
                  <a:moveTo>
                    <a:pt x="172" y="344"/>
                  </a:moveTo>
                  <a:lnTo>
                    <a:pt x="189" y="343"/>
                  </a:lnTo>
                  <a:lnTo>
                    <a:pt x="206" y="340"/>
                  </a:lnTo>
                  <a:lnTo>
                    <a:pt x="222" y="336"/>
                  </a:lnTo>
                  <a:lnTo>
                    <a:pt x="238" y="331"/>
                  </a:lnTo>
                  <a:lnTo>
                    <a:pt x="253" y="322"/>
                  </a:lnTo>
                  <a:lnTo>
                    <a:pt x="267" y="314"/>
                  </a:lnTo>
                  <a:lnTo>
                    <a:pt x="280" y="304"/>
                  </a:lnTo>
                  <a:lnTo>
                    <a:pt x="292" y="293"/>
                  </a:lnTo>
                  <a:lnTo>
                    <a:pt x="303" y="282"/>
                  </a:lnTo>
                  <a:lnTo>
                    <a:pt x="313" y="268"/>
                  </a:lnTo>
                  <a:lnTo>
                    <a:pt x="322" y="254"/>
                  </a:lnTo>
                  <a:lnTo>
                    <a:pt x="329" y="239"/>
                  </a:lnTo>
                  <a:lnTo>
                    <a:pt x="335" y="224"/>
                  </a:lnTo>
                  <a:lnTo>
                    <a:pt x="339" y="206"/>
                  </a:lnTo>
                  <a:lnTo>
                    <a:pt x="342" y="190"/>
                  </a:lnTo>
                  <a:lnTo>
                    <a:pt x="343" y="173"/>
                  </a:lnTo>
                  <a:lnTo>
                    <a:pt x="342" y="154"/>
                  </a:lnTo>
                  <a:lnTo>
                    <a:pt x="339" y="138"/>
                  </a:lnTo>
                  <a:lnTo>
                    <a:pt x="335" y="122"/>
                  </a:lnTo>
                  <a:lnTo>
                    <a:pt x="329" y="105"/>
                  </a:lnTo>
                  <a:lnTo>
                    <a:pt x="322" y="91"/>
                  </a:lnTo>
                  <a:lnTo>
                    <a:pt x="313" y="77"/>
                  </a:lnTo>
                  <a:lnTo>
                    <a:pt x="303" y="64"/>
                  </a:lnTo>
                  <a:lnTo>
                    <a:pt x="292" y="51"/>
                  </a:lnTo>
                  <a:lnTo>
                    <a:pt x="280" y="40"/>
                  </a:lnTo>
                  <a:lnTo>
                    <a:pt x="267" y="30"/>
                  </a:lnTo>
                  <a:lnTo>
                    <a:pt x="253" y="22"/>
                  </a:lnTo>
                  <a:lnTo>
                    <a:pt x="238" y="15"/>
                  </a:lnTo>
                  <a:lnTo>
                    <a:pt x="222" y="9"/>
                  </a:lnTo>
                  <a:lnTo>
                    <a:pt x="206" y="4"/>
                  </a:lnTo>
                  <a:lnTo>
                    <a:pt x="189" y="1"/>
                  </a:lnTo>
                  <a:lnTo>
                    <a:pt x="172" y="0"/>
                  </a:lnTo>
                  <a:lnTo>
                    <a:pt x="154" y="1"/>
                  </a:lnTo>
                  <a:lnTo>
                    <a:pt x="137" y="4"/>
                  </a:lnTo>
                  <a:lnTo>
                    <a:pt x="121" y="9"/>
                  </a:lnTo>
                  <a:lnTo>
                    <a:pt x="105" y="15"/>
                  </a:lnTo>
                  <a:lnTo>
                    <a:pt x="90" y="22"/>
                  </a:lnTo>
                  <a:lnTo>
                    <a:pt x="76" y="30"/>
                  </a:lnTo>
                  <a:lnTo>
                    <a:pt x="63" y="40"/>
                  </a:lnTo>
                  <a:lnTo>
                    <a:pt x="51" y="51"/>
                  </a:lnTo>
                  <a:lnTo>
                    <a:pt x="40" y="64"/>
                  </a:lnTo>
                  <a:lnTo>
                    <a:pt x="30" y="77"/>
                  </a:lnTo>
                  <a:lnTo>
                    <a:pt x="21" y="91"/>
                  </a:lnTo>
                  <a:lnTo>
                    <a:pt x="14" y="105"/>
                  </a:lnTo>
                  <a:lnTo>
                    <a:pt x="8" y="122"/>
                  </a:lnTo>
                  <a:lnTo>
                    <a:pt x="4" y="138"/>
                  </a:lnTo>
                  <a:lnTo>
                    <a:pt x="1" y="154"/>
                  </a:lnTo>
                  <a:lnTo>
                    <a:pt x="0" y="173"/>
                  </a:lnTo>
                  <a:lnTo>
                    <a:pt x="1" y="190"/>
                  </a:lnTo>
                  <a:lnTo>
                    <a:pt x="4" y="206"/>
                  </a:lnTo>
                  <a:lnTo>
                    <a:pt x="8" y="224"/>
                  </a:lnTo>
                  <a:lnTo>
                    <a:pt x="14" y="239"/>
                  </a:lnTo>
                  <a:lnTo>
                    <a:pt x="21" y="254"/>
                  </a:lnTo>
                  <a:lnTo>
                    <a:pt x="30" y="268"/>
                  </a:lnTo>
                  <a:lnTo>
                    <a:pt x="40" y="282"/>
                  </a:lnTo>
                  <a:lnTo>
                    <a:pt x="51" y="293"/>
                  </a:lnTo>
                  <a:lnTo>
                    <a:pt x="63" y="304"/>
                  </a:lnTo>
                  <a:lnTo>
                    <a:pt x="76" y="314"/>
                  </a:lnTo>
                  <a:lnTo>
                    <a:pt x="90" y="322"/>
                  </a:lnTo>
                  <a:lnTo>
                    <a:pt x="105" y="331"/>
                  </a:lnTo>
                  <a:lnTo>
                    <a:pt x="121" y="336"/>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grpSp>
        <p:nvGrpSpPr>
          <p:cNvPr id="29" name="组合 188">
            <a:extLst>
              <a:ext uri="{FF2B5EF4-FFF2-40B4-BE49-F238E27FC236}">
                <a16:creationId xmlns="" xmlns:a14="http://schemas.microsoft.com/office/drawing/2010/main" xmlns:p14="http://schemas.microsoft.com/office/powerpoint/2010/main" xmlns:a16="http://schemas.microsoft.com/office/drawing/2014/main" id="{F772E709-7AEA-4153-B2F4-902D5DE4B43C}"/>
              </a:ext>
            </a:extLst>
          </p:cNvPr>
          <p:cNvGrpSpPr/>
          <p:nvPr/>
        </p:nvGrpSpPr>
        <p:grpSpPr bwMode="ltGray">
          <a:xfrm>
            <a:off x="6707883" y="6169038"/>
            <a:ext cx="53443" cy="9270"/>
            <a:chOff x="10707167" y="1445314"/>
            <a:chExt cx="196850" cy="36513"/>
          </a:xfrm>
          <a:solidFill>
            <a:schemeClr val="bg1"/>
          </a:solidFill>
        </p:grpSpPr>
        <p:sp>
          <p:nvSpPr>
            <p:cNvPr id="32" name="Freeform 10">
              <a:extLst>
                <a:ext uri="{FF2B5EF4-FFF2-40B4-BE49-F238E27FC236}">
                  <a16:creationId xmlns="" xmlns:a14="http://schemas.microsoft.com/office/drawing/2010/main" xmlns:p14="http://schemas.microsoft.com/office/powerpoint/2010/main" xmlns:a16="http://schemas.microsoft.com/office/drawing/2014/main" id="{AD2DE920-CC85-43A6-9E8F-12E3B8DA74DD}"/>
                </a:ext>
              </a:extLst>
            </p:cNvPr>
            <p:cNvSpPr>
              <a:spLocks/>
            </p:cNvSpPr>
            <p:nvPr/>
          </p:nvSpPr>
          <p:spPr bwMode="ltGray">
            <a:xfrm>
              <a:off x="10707167" y="1445314"/>
              <a:ext cx="36513" cy="36513"/>
            </a:xfrm>
            <a:custGeom>
              <a:avLst/>
              <a:gdLst/>
              <a:ahLst/>
              <a:cxnLst>
                <a:cxn ang="0">
                  <a:pos x="189" y="343"/>
                </a:cxn>
                <a:cxn ang="0">
                  <a:pos x="222" y="335"/>
                </a:cxn>
                <a:cxn ang="0">
                  <a:pos x="253" y="322"/>
                </a:cxn>
                <a:cxn ang="0">
                  <a:pos x="280" y="304"/>
                </a:cxn>
                <a:cxn ang="0">
                  <a:pos x="304" y="280"/>
                </a:cxn>
                <a:cxn ang="0">
                  <a:pos x="322" y="253"/>
                </a:cxn>
                <a:cxn ang="0">
                  <a:pos x="335" y="222"/>
                </a:cxn>
                <a:cxn ang="0">
                  <a:pos x="341" y="190"/>
                </a:cxn>
                <a:cxn ang="0">
                  <a:pos x="341" y="154"/>
                </a:cxn>
                <a:cxn ang="0">
                  <a:pos x="335" y="122"/>
                </a:cxn>
                <a:cxn ang="0">
                  <a:pos x="322" y="90"/>
                </a:cxn>
                <a:cxn ang="0">
                  <a:pos x="304" y="63"/>
                </a:cxn>
                <a:cxn ang="0">
                  <a:pos x="280" y="40"/>
                </a:cxn>
                <a:cxn ang="0">
                  <a:pos x="253" y="22"/>
                </a:cxn>
                <a:cxn ang="0">
                  <a:pos x="222" y="8"/>
                </a:cxn>
                <a:cxn ang="0">
                  <a:pos x="189" y="1"/>
                </a:cxn>
                <a:cxn ang="0">
                  <a:pos x="154" y="1"/>
                </a:cxn>
                <a:cxn ang="0">
                  <a:pos x="121" y="8"/>
                </a:cxn>
                <a:cxn ang="0">
                  <a:pos x="90" y="22"/>
                </a:cxn>
                <a:cxn ang="0">
                  <a:pos x="63" y="40"/>
                </a:cxn>
                <a:cxn ang="0">
                  <a:pos x="39" y="63"/>
                </a:cxn>
                <a:cxn ang="0">
                  <a:pos x="21" y="90"/>
                </a:cxn>
                <a:cxn ang="0">
                  <a:pos x="9" y="122"/>
                </a:cxn>
                <a:cxn ang="0">
                  <a:pos x="2" y="154"/>
                </a:cxn>
                <a:cxn ang="0">
                  <a:pos x="2" y="190"/>
                </a:cxn>
                <a:cxn ang="0">
                  <a:pos x="9" y="222"/>
                </a:cxn>
                <a:cxn ang="0">
                  <a:pos x="21" y="253"/>
                </a:cxn>
                <a:cxn ang="0">
                  <a:pos x="39" y="280"/>
                </a:cxn>
                <a:cxn ang="0">
                  <a:pos x="63" y="304"/>
                </a:cxn>
                <a:cxn ang="0">
                  <a:pos x="90" y="322"/>
                </a:cxn>
                <a:cxn ang="0">
                  <a:pos x="121" y="335"/>
                </a:cxn>
                <a:cxn ang="0">
                  <a:pos x="154" y="343"/>
                </a:cxn>
              </a:cxnLst>
              <a:rect l="0" t="0" r="r" b="b"/>
              <a:pathLst>
                <a:path w="342" h="344">
                  <a:moveTo>
                    <a:pt x="171" y="344"/>
                  </a:moveTo>
                  <a:lnTo>
                    <a:pt x="189" y="343"/>
                  </a:lnTo>
                  <a:lnTo>
                    <a:pt x="206" y="340"/>
                  </a:lnTo>
                  <a:lnTo>
                    <a:pt x="222" y="335"/>
                  </a:lnTo>
                  <a:lnTo>
                    <a:pt x="238" y="329"/>
                  </a:lnTo>
                  <a:lnTo>
                    <a:pt x="253" y="322"/>
                  </a:lnTo>
                  <a:lnTo>
                    <a:pt x="267" y="314"/>
                  </a:lnTo>
                  <a:lnTo>
                    <a:pt x="280" y="304"/>
                  </a:lnTo>
                  <a:lnTo>
                    <a:pt x="292" y="293"/>
                  </a:lnTo>
                  <a:lnTo>
                    <a:pt x="304" y="280"/>
                  </a:lnTo>
                  <a:lnTo>
                    <a:pt x="313" y="267"/>
                  </a:lnTo>
                  <a:lnTo>
                    <a:pt x="322" y="253"/>
                  </a:lnTo>
                  <a:lnTo>
                    <a:pt x="329" y="239"/>
                  </a:lnTo>
                  <a:lnTo>
                    <a:pt x="335" y="222"/>
                  </a:lnTo>
                  <a:lnTo>
                    <a:pt x="339" y="206"/>
                  </a:lnTo>
                  <a:lnTo>
                    <a:pt x="341" y="190"/>
                  </a:lnTo>
                  <a:lnTo>
                    <a:pt x="342" y="171"/>
                  </a:lnTo>
                  <a:lnTo>
                    <a:pt x="341" y="154"/>
                  </a:lnTo>
                  <a:lnTo>
                    <a:pt x="339" y="138"/>
                  </a:lnTo>
                  <a:lnTo>
                    <a:pt x="335" y="122"/>
                  </a:lnTo>
                  <a:lnTo>
                    <a:pt x="329" y="105"/>
                  </a:lnTo>
                  <a:lnTo>
                    <a:pt x="322" y="90"/>
                  </a:lnTo>
                  <a:lnTo>
                    <a:pt x="313" y="76"/>
                  </a:lnTo>
                  <a:lnTo>
                    <a:pt x="304" y="63"/>
                  </a:lnTo>
                  <a:lnTo>
                    <a:pt x="292" y="51"/>
                  </a:lnTo>
                  <a:lnTo>
                    <a:pt x="280" y="40"/>
                  </a:lnTo>
                  <a:lnTo>
                    <a:pt x="267" y="30"/>
                  </a:lnTo>
                  <a:lnTo>
                    <a:pt x="253" y="22"/>
                  </a:lnTo>
                  <a:lnTo>
                    <a:pt x="238" y="13"/>
                  </a:lnTo>
                  <a:lnTo>
                    <a:pt x="222" y="8"/>
                  </a:lnTo>
                  <a:lnTo>
                    <a:pt x="206" y="4"/>
                  </a:lnTo>
                  <a:lnTo>
                    <a:pt x="189" y="1"/>
                  </a:lnTo>
                  <a:lnTo>
                    <a:pt x="171" y="0"/>
                  </a:lnTo>
                  <a:lnTo>
                    <a:pt x="154" y="1"/>
                  </a:lnTo>
                  <a:lnTo>
                    <a:pt x="137" y="4"/>
                  </a:lnTo>
                  <a:lnTo>
                    <a:pt x="121" y="8"/>
                  </a:lnTo>
                  <a:lnTo>
                    <a:pt x="105" y="13"/>
                  </a:lnTo>
                  <a:lnTo>
                    <a:pt x="90" y="22"/>
                  </a:lnTo>
                  <a:lnTo>
                    <a:pt x="76" y="30"/>
                  </a:lnTo>
                  <a:lnTo>
                    <a:pt x="63" y="40"/>
                  </a:lnTo>
                  <a:lnTo>
                    <a:pt x="50" y="51"/>
                  </a:lnTo>
                  <a:lnTo>
                    <a:pt x="39" y="63"/>
                  </a:lnTo>
                  <a:lnTo>
                    <a:pt x="30" y="76"/>
                  </a:lnTo>
                  <a:lnTo>
                    <a:pt x="21" y="90"/>
                  </a:lnTo>
                  <a:lnTo>
                    <a:pt x="14" y="105"/>
                  </a:lnTo>
                  <a:lnTo>
                    <a:pt x="9" y="122"/>
                  </a:lnTo>
                  <a:lnTo>
                    <a:pt x="4" y="138"/>
                  </a:lnTo>
                  <a:lnTo>
                    <a:pt x="2" y="154"/>
                  </a:lnTo>
                  <a:lnTo>
                    <a:pt x="0" y="171"/>
                  </a:lnTo>
                  <a:lnTo>
                    <a:pt x="2" y="190"/>
                  </a:lnTo>
                  <a:lnTo>
                    <a:pt x="4" y="206"/>
                  </a:lnTo>
                  <a:lnTo>
                    <a:pt x="9" y="222"/>
                  </a:lnTo>
                  <a:lnTo>
                    <a:pt x="14" y="239"/>
                  </a:lnTo>
                  <a:lnTo>
                    <a:pt x="21" y="253"/>
                  </a:lnTo>
                  <a:lnTo>
                    <a:pt x="30" y="267"/>
                  </a:lnTo>
                  <a:lnTo>
                    <a:pt x="39" y="280"/>
                  </a:lnTo>
                  <a:lnTo>
                    <a:pt x="50" y="293"/>
                  </a:lnTo>
                  <a:lnTo>
                    <a:pt x="63" y="304"/>
                  </a:lnTo>
                  <a:lnTo>
                    <a:pt x="76" y="314"/>
                  </a:lnTo>
                  <a:lnTo>
                    <a:pt x="90" y="322"/>
                  </a:lnTo>
                  <a:lnTo>
                    <a:pt x="105" y="329"/>
                  </a:lnTo>
                  <a:lnTo>
                    <a:pt x="121" y="335"/>
                  </a:lnTo>
                  <a:lnTo>
                    <a:pt x="137" y="340"/>
                  </a:lnTo>
                  <a:lnTo>
                    <a:pt x="154" y="343"/>
                  </a:lnTo>
                  <a:lnTo>
                    <a:pt x="171"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3" name="Freeform 11">
              <a:extLst>
                <a:ext uri="{FF2B5EF4-FFF2-40B4-BE49-F238E27FC236}">
                  <a16:creationId xmlns="" xmlns:a14="http://schemas.microsoft.com/office/drawing/2010/main" xmlns:p14="http://schemas.microsoft.com/office/powerpoint/2010/main" xmlns:a16="http://schemas.microsoft.com/office/drawing/2014/main" id="{FF837FE9-333F-4DAE-908F-07C6D84BFF4D}"/>
                </a:ext>
              </a:extLst>
            </p:cNvPr>
            <p:cNvSpPr>
              <a:spLocks/>
            </p:cNvSpPr>
            <p:nvPr/>
          </p:nvSpPr>
          <p:spPr bwMode="ltGray">
            <a:xfrm>
              <a:off x="10761142" y="1445314"/>
              <a:ext cx="36513" cy="36513"/>
            </a:xfrm>
            <a:custGeom>
              <a:avLst/>
              <a:gdLst/>
              <a:ahLst/>
              <a:cxnLst>
                <a:cxn ang="0">
                  <a:pos x="189" y="343"/>
                </a:cxn>
                <a:cxn ang="0">
                  <a:pos x="222" y="335"/>
                </a:cxn>
                <a:cxn ang="0">
                  <a:pos x="253" y="322"/>
                </a:cxn>
                <a:cxn ang="0">
                  <a:pos x="280" y="304"/>
                </a:cxn>
                <a:cxn ang="0">
                  <a:pos x="303" y="280"/>
                </a:cxn>
                <a:cxn ang="0">
                  <a:pos x="321" y="253"/>
                </a:cxn>
                <a:cxn ang="0">
                  <a:pos x="335" y="222"/>
                </a:cxn>
                <a:cxn ang="0">
                  <a:pos x="342" y="190"/>
                </a:cxn>
                <a:cxn ang="0">
                  <a:pos x="342" y="154"/>
                </a:cxn>
                <a:cxn ang="0">
                  <a:pos x="335" y="122"/>
                </a:cxn>
                <a:cxn ang="0">
                  <a:pos x="321"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5" y="340"/>
                  </a:lnTo>
                  <a:lnTo>
                    <a:pt x="222" y="335"/>
                  </a:lnTo>
                  <a:lnTo>
                    <a:pt x="238" y="329"/>
                  </a:lnTo>
                  <a:lnTo>
                    <a:pt x="253" y="322"/>
                  </a:lnTo>
                  <a:lnTo>
                    <a:pt x="267" y="314"/>
                  </a:lnTo>
                  <a:lnTo>
                    <a:pt x="280" y="304"/>
                  </a:lnTo>
                  <a:lnTo>
                    <a:pt x="292" y="293"/>
                  </a:lnTo>
                  <a:lnTo>
                    <a:pt x="303" y="280"/>
                  </a:lnTo>
                  <a:lnTo>
                    <a:pt x="313" y="267"/>
                  </a:lnTo>
                  <a:lnTo>
                    <a:pt x="321" y="253"/>
                  </a:lnTo>
                  <a:lnTo>
                    <a:pt x="330" y="239"/>
                  </a:lnTo>
                  <a:lnTo>
                    <a:pt x="335" y="222"/>
                  </a:lnTo>
                  <a:lnTo>
                    <a:pt x="339" y="206"/>
                  </a:lnTo>
                  <a:lnTo>
                    <a:pt x="342" y="190"/>
                  </a:lnTo>
                  <a:lnTo>
                    <a:pt x="343" y="171"/>
                  </a:lnTo>
                  <a:lnTo>
                    <a:pt x="342" y="154"/>
                  </a:lnTo>
                  <a:lnTo>
                    <a:pt x="339" y="138"/>
                  </a:lnTo>
                  <a:lnTo>
                    <a:pt x="335" y="122"/>
                  </a:lnTo>
                  <a:lnTo>
                    <a:pt x="330" y="105"/>
                  </a:lnTo>
                  <a:lnTo>
                    <a:pt x="321" y="90"/>
                  </a:lnTo>
                  <a:lnTo>
                    <a:pt x="313" y="76"/>
                  </a:lnTo>
                  <a:lnTo>
                    <a:pt x="303" y="63"/>
                  </a:lnTo>
                  <a:lnTo>
                    <a:pt x="292" y="51"/>
                  </a:lnTo>
                  <a:lnTo>
                    <a:pt x="280" y="40"/>
                  </a:lnTo>
                  <a:lnTo>
                    <a:pt x="267" y="30"/>
                  </a:lnTo>
                  <a:lnTo>
                    <a:pt x="253" y="22"/>
                  </a:lnTo>
                  <a:lnTo>
                    <a:pt x="238" y="13"/>
                  </a:lnTo>
                  <a:lnTo>
                    <a:pt x="222" y="8"/>
                  </a:lnTo>
                  <a:lnTo>
                    <a:pt x="205"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4" name="Freeform 12">
              <a:extLst>
                <a:ext uri="{FF2B5EF4-FFF2-40B4-BE49-F238E27FC236}">
                  <a16:creationId xmlns="" xmlns:a14="http://schemas.microsoft.com/office/drawing/2010/main" xmlns:p14="http://schemas.microsoft.com/office/powerpoint/2010/main" xmlns:a16="http://schemas.microsoft.com/office/drawing/2014/main" id="{1D4FE60F-BFB3-4344-8557-A30E11E6C347}"/>
                </a:ext>
              </a:extLst>
            </p:cNvPr>
            <p:cNvSpPr>
              <a:spLocks/>
            </p:cNvSpPr>
            <p:nvPr/>
          </p:nvSpPr>
          <p:spPr bwMode="ltGray">
            <a:xfrm>
              <a:off x="10813529" y="1445314"/>
              <a:ext cx="36513" cy="36513"/>
            </a:xfrm>
            <a:custGeom>
              <a:avLst/>
              <a:gdLst/>
              <a:ahLst/>
              <a:cxnLst>
                <a:cxn ang="0">
                  <a:pos x="188" y="343"/>
                </a:cxn>
                <a:cxn ang="0">
                  <a:pos x="221" y="335"/>
                </a:cxn>
                <a:cxn ang="0">
                  <a:pos x="252" y="322"/>
                </a:cxn>
                <a:cxn ang="0">
                  <a:pos x="279" y="304"/>
                </a:cxn>
                <a:cxn ang="0">
                  <a:pos x="303" y="280"/>
                </a:cxn>
                <a:cxn ang="0">
                  <a:pos x="321" y="253"/>
                </a:cxn>
                <a:cxn ang="0">
                  <a:pos x="334" y="222"/>
                </a:cxn>
                <a:cxn ang="0">
                  <a:pos x="340" y="190"/>
                </a:cxn>
                <a:cxn ang="0">
                  <a:pos x="340" y="154"/>
                </a:cxn>
                <a:cxn ang="0">
                  <a:pos x="334" y="122"/>
                </a:cxn>
                <a:cxn ang="0">
                  <a:pos x="321" y="90"/>
                </a:cxn>
                <a:cxn ang="0">
                  <a:pos x="303" y="63"/>
                </a:cxn>
                <a:cxn ang="0">
                  <a:pos x="279" y="40"/>
                </a:cxn>
                <a:cxn ang="0">
                  <a:pos x="252" y="22"/>
                </a:cxn>
                <a:cxn ang="0">
                  <a:pos x="221" y="8"/>
                </a:cxn>
                <a:cxn ang="0">
                  <a:pos x="188" y="1"/>
                </a:cxn>
                <a:cxn ang="0">
                  <a:pos x="153" y="1"/>
                </a:cxn>
                <a:cxn ang="0">
                  <a:pos x="120" y="8"/>
                </a:cxn>
                <a:cxn ang="0">
                  <a:pos x="89" y="22"/>
                </a:cxn>
                <a:cxn ang="0">
                  <a:pos x="62" y="40"/>
                </a:cxn>
                <a:cxn ang="0">
                  <a:pos x="38" y="63"/>
                </a:cxn>
                <a:cxn ang="0">
                  <a:pos x="20" y="90"/>
                </a:cxn>
                <a:cxn ang="0">
                  <a:pos x="7" y="122"/>
                </a:cxn>
                <a:cxn ang="0">
                  <a:pos x="1" y="154"/>
                </a:cxn>
                <a:cxn ang="0">
                  <a:pos x="1" y="190"/>
                </a:cxn>
                <a:cxn ang="0">
                  <a:pos x="7" y="222"/>
                </a:cxn>
                <a:cxn ang="0">
                  <a:pos x="20" y="253"/>
                </a:cxn>
                <a:cxn ang="0">
                  <a:pos x="38" y="280"/>
                </a:cxn>
                <a:cxn ang="0">
                  <a:pos x="62" y="304"/>
                </a:cxn>
                <a:cxn ang="0">
                  <a:pos x="89" y="322"/>
                </a:cxn>
                <a:cxn ang="0">
                  <a:pos x="120" y="335"/>
                </a:cxn>
                <a:cxn ang="0">
                  <a:pos x="153" y="343"/>
                </a:cxn>
              </a:cxnLst>
              <a:rect l="0" t="0" r="r" b="b"/>
              <a:pathLst>
                <a:path w="341" h="344">
                  <a:moveTo>
                    <a:pt x="170" y="344"/>
                  </a:moveTo>
                  <a:lnTo>
                    <a:pt x="188" y="343"/>
                  </a:lnTo>
                  <a:lnTo>
                    <a:pt x="205" y="340"/>
                  </a:lnTo>
                  <a:lnTo>
                    <a:pt x="221" y="335"/>
                  </a:lnTo>
                  <a:lnTo>
                    <a:pt x="237" y="329"/>
                  </a:lnTo>
                  <a:lnTo>
                    <a:pt x="252" y="322"/>
                  </a:lnTo>
                  <a:lnTo>
                    <a:pt x="266" y="314"/>
                  </a:lnTo>
                  <a:lnTo>
                    <a:pt x="279" y="304"/>
                  </a:lnTo>
                  <a:lnTo>
                    <a:pt x="291" y="293"/>
                  </a:lnTo>
                  <a:lnTo>
                    <a:pt x="303" y="280"/>
                  </a:lnTo>
                  <a:lnTo>
                    <a:pt x="312" y="267"/>
                  </a:lnTo>
                  <a:lnTo>
                    <a:pt x="321" y="253"/>
                  </a:lnTo>
                  <a:lnTo>
                    <a:pt x="328" y="239"/>
                  </a:lnTo>
                  <a:lnTo>
                    <a:pt x="334" y="222"/>
                  </a:lnTo>
                  <a:lnTo>
                    <a:pt x="338" y="206"/>
                  </a:lnTo>
                  <a:lnTo>
                    <a:pt x="340" y="190"/>
                  </a:lnTo>
                  <a:lnTo>
                    <a:pt x="341" y="171"/>
                  </a:lnTo>
                  <a:lnTo>
                    <a:pt x="340" y="154"/>
                  </a:lnTo>
                  <a:lnTo>
                    <a:pt x="338" y="138"/>
                  </a:lnTo>
                  <a:lnTo>
                    <a:pt x="334" y="122"/>
                  </a:lnTo>
                  <a:lnTo>
                    <a:pt x="328" y="105"/>
                  </a:lnTo>
                  <a:lnTo>
                    <a:pt x="321" y="90"/>
                  </a:lnTo>
                  <a:lnTo>
                    <a:pt x="312" y="76"/>
                  </a:lnTo>
                  <a:lnTo>
                    <a:pt x="303" y="63"/>
                  </a:lnTo>
                  <a:lnTo>
                    <a:pt x="291" y="51"/>
                  </a:lnTo>
                  <a:lnTo>
                    <a:pt x="279" y="40"/>
                  </a:lnTo>
                  <a:lnTo>
                    <a:pt x="266" y="30"/>
                  </a:lnTo>
                  <a:lnTo>
                    <a:pt x="252" y="22"/>
                  </a:lnTo>
                  <a:lnTo>
                    <a:pt x="237" y="13"/>
                  </a:lnTo>
                  <a:lnTo>
                    <a:pt x="221" y="8"/>
                  </a:lnTo>
                  <a:lnTo>
                    <a:pt x="205" y="4"/>
                  </a:lnTo>
                  <a:lnTo>
                    <a:pt x="188" y="1"/>
                  </a:lnTo>
                  <a:lnTo>
                    <a:pt x="170" y="0"/>
                  </a:lnTo>
                  <a:lnTo>
                    <a:pt x="153" y="1"/>
                  </a:lnTo>
                  <a:lnTo>
                    <a:pt x="136" y="4"/>
                  </a:lnTo>
                  <a:lnTo>
                    <a:pt x="120" y="8"/>
                  </a:lnTo>
                  <a:lnTo>
                    <a:pt x="104" y="13"/>
                  </a:lnTo>
                  <a:lnTo>
                    <a:pt x="89" y="22"/>
                  </a:lnTo>
                  <a:lnTo>
                    <a:pt x="75" y="30"/>
                  </a:lnTo>
                  <a:lnTo>
                    <a:pt x="62" y="40"/>
                  </a:lnTo>
                  <a:lnTo>
                    <a:pt x="49" y="51"/>
                  </a:lnTo>
                  <a:lnTo>
                    <a:pt x="38" y="63"/>
                  </a:lnTo>
                  <a:lnTo>
                    <a:pt x="29" y="76"/>
                  </a:lnTo>
                  <a:lnTo>
                    <a:pt x="20" y="90"/>
                  </a:lnTo>
                  <a:lnTo>
                    <a:pt x="13" y="105"/>
                  </a:lnTo>
                  <a:lnTo>
                    <a:pt x="7" y="122"/>
                  </a:lnTo>
                  <a:lnTo>
                    <a:pt x="3" y="138"/>
                  </a:lnTo>
                  <a:lnTo>
                    <a:pt x="1" y="154"/>
                  </a:lnTo>
                  <a:lnTo>
                    <a:pt x="0" y="171"/>
                  </a:lnTo>
                  <a:lnTo>
                    <a:pt x="1" y="190"/>
                  </a:lnTo>
                  <a:lnTo>
                    <a:pt x="3" y="206"/>
                  </a:lnTo>
                  <a:lnTo>
                    <a:pt x="7" y="222"/>
                  </a:lnTo>
                  <a:lnTo>
                    <a:pt x="13" y="239"/>
                  </a:lnTo>
                  <a:lnTo>
                    <a:pt x="20" y="253"/>
                  </a:lnTo>
                  <a:lnTo>
                    <a:pt x="29" y="267"/>
                  </a:lnTo>
                  <a:lnTo>
                    <a:pt x="38" y="280"/>
                  </a:lnTo>
                  <a:lnTo>
                    <a:pt x="49" y="293"/>
                  </a:lnTo>
                  <a:lnTo>
                    <a:pt x="62" y="304"/>
                  </a:lnTo>
                  <a:lnTo>
                    <a:pt x="75" y="314"/>
                  </a:lnTo>
                  <a:lnTo>
                    <a:pt x="89" y="322"/>
                  </a:lnTo>
                  <a:lnTo>
                    <a:pt x="104" y="329"/>
                  </a:lnTo>
                  <a:lnTo>
                    <a:pt x="120" y="335"/>
                  </a:lnTo>
                  <a:lnTo>
                    <a:pt x="136" y="340"/>
                  </a:lnTo>
                  <a:lnTo>
                    <a:pt x="153" y="343"/>
                  </a:lnTo>
                  <a:lnTo>
                    <a:pt x="170"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5" name="Freeform 13">
              <a:extLst>
                <a:ext uri="{FF2B5EF4-FFF2-40B4-BE49-F238E27FC236}">
                  <a16:creationId xmlns="" xmlns:a14="http://schemas.microsoft.com/office/drawing/2010/main" xmlns:p14="http://schemas.microsoft.com/office/powerpoint/2010/main" xmlns:a16="http://schemas.microsoft.com/office/drawing/2014/main" id="{310B1168-F98D-4FFD-8C1A-0F6839FD3F39}"/>
                </a:ext>
              </a:extLst>
            </p:cNvPr>
            <p:cNvSpPr>
              <a:spLocks/>
            </p:cNvSpPr>
            <p:nvPr/>
          </p:nvSpPr>
          <p:spPr bwMode="ltGray">
            <a:xfrm>
              <a:off x="10867504" y="1445314"/>
              <a:ext cx="36513" cy="36513"/>
            </a:xfrm>
            <a:custGeom>
              <a:avLst/>
              <a:gdLst/>
              <a:ahLst/>
              <a:cxnLst>
                <a:cxn ang="0">
                  <a:pos x="189" y="343"/>
                </a:cxn>
                <a:cxn ang="0">
                  <a:pos x="222" y="335"/>
                </a:cxn>
                <a:cxn ang="0">
                  <a:pos x="253" y="322"/>
                </a:cxn>
                <a:cxn ang="0">
                  <a:pos x="280" y="304"/>
                </a:cxn>
                <a:cxn ang="0">
                  <a:pos x="303" y="280"/>
                </a:cxn>
                <a:cxn ang="0">
                  <a:pos x="322" y="253"/>
                </a:cxn>
                <a:cxn ang="0">
                  <a:pos x="335" y="222"/>
                </a:cxn>
                <a:cxn ang="0">
                  <a:pos x="342" y="190"/>
                </a:cxn>
                <a:cxn ang="0">
                  <a:pos x="342" y="154"/>
                </a:cxn>
                <a:cxn ang="0">
                  <a:pos x="335" y="122"/>
                </a:cxn>
                <a:cxn ang="0">
                  <a:pos x="322"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6" y="340"/>
                  </a:lnTo>
                  <a:lnTo>
                    <a:pt x="222" y="335"/>
                  </a:lnTo>
                  <a:lnTo>
                    <a:pt x="238" y="329"/>
                  </a:lnTo>
                  <a:lnTo>
                    <a:pt x="253" y="322"/>
                  </a:lnTo>
                  <a:lnTo>
                    <a:pt x="267" y="314"/>
                  </a:lnTo>
                  <a:lnTo>
                    <a:pt x="280" y="304"/>
                  </a:lnTo>
                  <a:lnTo>
                    <a:pt x="292" y="293"/>
                  </a:lnTo>
                  <a:lnTo>
                    <a:pt x="303" y="280"/>
                  </a:lnTo>
                  <a:lnTo>
                    <a:pt x="313" y="267"/>
                  </a:lnTo>
                  <a:lnTo>
                    <a:pt x="322" y="253"/>
                  </a:lnTo>
                  <a:lnTo>
                    <a:pt x="329" y="239"/>
                  </a:lnTo>
                  <a:lnTo>
                    <a:pt x="335" y="222"/>
                  </a:lnTo>
                  <a:lnTo>
                    <a:pt x="339" y="206"/>
                  </a:lnTo>
                  <a:lnTo>
                    <a:pt x="342" y="190"/>
                  </a:lnTo>
                  <a:lnTo>
                    <a:pt x="343" y="171"/>
                  </a:lnTo>
                  <a:lnTo>
                    <a:pt x="342" y="154"/>
                  </a:lnTo>
                  <a:lnTo>
                    <a:pt x="339" y="138"/>
                  </a:lnTo>
                  <a:lnTo>
                    <a:pt x="335" y="122"/>
                  </a:lnTo>
                  <a:lnTo>
                    <a:pt x="329" y="105"/>
                  </a:lnTo>
                  <a:lnTo>
                    <a:pt x="322" y="90"/>
                  </a:lnTo>
                  <a:lnTo>
                    <a:pt x="313" y="76"/>
                  </a:lnTo>
                  <a:lnTo>
                    <a:pt x="303" y="63"/>
                  </a:lnTo>
                  <a:lnTo>
                    <a:pt x="292" y="51"/>
                  </a:lnTo>
                  <a:lnTo>
                    <a:pt x="280" y="40"/>
                  </a:lnTo>
                  <a:lnTo>
                    <a:pt x="267" y="30"/>
                  </a:lnTo>
                  <a:lnTo>
                    <a:pt x="253" y="22"/>
                  </a:lnTo>
                  <a:lnTo>
                    <a:pt x="238" y="13"/>
                  </a:lnTo>
                  <a:lnTo>
                    <a:pt x="222" y="8"/>
                  </a:lnTo>
                  <a:lnTo>
                    <a:pt x="206"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sp>
        <p:nvSpPr>
          <p:cNvPr id="30" name="Freeform 14">
            <a:extLst>
              <a:ext uri="{FF2B5EF4-FFF2-40B4-BE49-F238E27FC236}">
                <a16:creationId xmlns="" xmlns:a14="http://schemas.microsoft.com/office/drawing/2010/main" xmlns:p14="http://schemas.microsoft.com/office/powerpoint/2010/main" xmlns:a16="http://schemas.microsoft.com/office/drawing/2014/main" id="{C10AAB72-FB44-4A1B-B0E0-2E6D34C60A0B}"/>
              </a:ext>
            </a:extLst>
          </p:cNvPr>
          <p:cNvSpPr>
            <a:spLocks noEditPoints="1"/>
          </p:cNvSpPr>
          <p:nvPr/>
        </p:nvSpPr>
        <p:spPr bwMode="ltGray">
          <a:xfrm>
            <a:off x="6368691" y="6064678"/>
            <a:ext cx="467629" cy="66101"/>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1" name="Freeform 15">
            <a:extLst>
              <a:ext uri="{FF2B5EF4-FFF2-40B4-BE49-F238E27FC236}">
                <a16:creationId xmlns="" xmlns:a14="http://schemas.microsoft.com/office/drawing/2010/main" xmlns:p14="http://schemas.microsoft.com/office/powerpoint/2010/main" xmlns:a16="http://schemas.microsoft.com/office/drawing/2014/main" id="{22FBB207-7387-4C21-BF05-3F83D562111E}"/>
              </a:ext>
            </a:extLst>
          </p:cNvPr>
          <p:cNvSpPr>
            <a:spLocks noEditPoints="1"/>
          </p:cNvSpPr>
          <p:nvPr/>
        </p:nvSpPr>
        <p:spPr bwMode="ltGray">
          <a:xfrm>
            <a:off x="6368691" y="6142033"/>
            <a:ext cx="467629" cy="65698"/>
          </a:xfrm>
          <a:custGeom>
            <a:avLst/>
            <a:gdLst/>
            <a:ahLst/>
            <a:cxnLst>
              <a:cxn ang="0">
                <a:pos x="15920" y="2437"/>
              </a:cxn>
              <a:cxn ang="0">
                <a:pos x="16066" y="2370"/>
              </a:cxn>
              <a:cxn ang="0">
                <a:pos x="16180" y="2261"/>
              </a:cxn>
              <a:cxn ang="0">
                <a:pos x="16254" y="2119"/>
              </a:cxn>
              <a:cxn ang="0">
                <a:pos x="16275" y="473"/>
              </a:cxn>
              <a:cxn ang="0">
                <a:pos x="16247" y="311"/>
              </a:cxn>
              <a:cxn ang="0">
                <a:pos x="16166" y="173"/>
              </a:cxn>
              <a:cxn ang="0">
                <a:pos x="16047" y="69"/>
              </a:cxn>
              <a:cxn ang="0">
                <a:pos x="15897" y="10"/>
              </a:cxn>
              <a:cxn ang="0">
                <a:pos x="425" y="2"/>
              </a:cxn>
              <a:cxn ang="0">
                <a:pos x="269" y="46"/>
              </a:cxn>
              <a:cxn ang="0">
                <a:pos x="139" y="139"/>
              </a:cxn>
              <a:cxn ang="0">
                <a:pos x="47" y="268"/>
              </a:cxn>
              <a:cxn ang="0">
                <a:pos x="2" y="425"/>
              </a:cxn>
              <a:cxn ang="0">
                <a:pos x="9" y="2073"/>
              </a:cxn>
              <a:cxn ang="0">
                <a:pos x="68" y="2224"/>
              </a:cxn>
              <a:cxn ang="0">
                <a:pos x="173" y="2344"/>
              </a:cxn>
              <a:cxn ang="0">
                <a:pos x="310" y="2423"/>
              </a:cxn>
              <a:cxn ang="0">
                <a:pos x="473" y="2452"/>
              </a:cxn>
              <a:cxn ang="0">
                <a:pos x="14525" y="1969"/>
              </a:cxn>
              <a:cxn ang="0">
                <a:pos x="14616" y="1928"/>
              </a:cxn>
              <a:cxn ang="0">
                <a:pos x="14686" y="1860"/>
              </a:cxn>
              <a:cxn ang="0">
                <a:pos x="14732" y="1772"/>
              </a:cxn>
              <a:cxn ang="0">
                <a:pos x="14745" y="753"/>
              </a:cxn>
              <a:cxn ang="0">
                <a:pos x="14727" y="654"/>
              </a:cxn>
              <a:cxn ang="0">
                <a:pos x="14678" y="568"/>
              </a:cxn>
              <a:cxn ang="0">
                <a:pos x="14604" y="503"/>
              </a:cxn>
              <a:cxn ang="0">
                <a:pos x="14511" y="466"/>
              </a:cxn>
              <a:cxn ang="0">
                <a:pos x="7552" y="462"/>
              </a:cxn>
              <a:cxn ang="0">
                <a:pos x="7455" y="490"/>
              </a:cxn>
              <a:cxn ang="0">
                <a:pos x="7375" y="547"/>
              </a:cxn>
              <a:cxn ang="0">
                <a:pos x="7318" y="627"/>
              </a:cxn>
              <a:cxn ang="0">
                <a:pos x="7290" y="724"/>
              </a:cxn>
              <a:cxn ang="0">
                <a:pos x="7295" y="1744"/>
              </a:cxn>
              <a:cxn ang="0">
                <a:pos x="7332" y="1837"/>
              </a:cxn>
              <a:cxn ang="0">
                <a:pos x="7396" y="1911"/>
              </a:cxn>
              <a:cxn ang="0">
                <a:pos x="7481" y="1961"/>
              </a:cxn>
              <a:cxn ang="0">
                <a:pos x="7582" y="1978"/>
              </a:cxn>
              <a:cxn ang="0">
                <a:pos x="3118" y="1766"/>
              </a:cxn>
              <a:cxn ang="0">
                <a:pos x="3301" y="1672"/>
              </a:cxn>
              <a:cxn ang="0">
                <a:pos x="3442" y="1524"/>
              </a:cxn>
              <a:cxn ang="0">
                <a:pos x="3528" y="1334"/>
              </a:cxn>
              <a:cxn ang="0">
                <a:pos x="3544" y="1119"/>
              </a:cxn>
              <a:cxn ang="0">
                <a:pos x="3487" y="917"/>
              </a:cxn>
              <a:cxn ang="0">
                <a:pos x="3368" y="749"/>
              </a:cxn>
              <a:cxn ang="0">
                <a:pos x="3200" y="630"/>
              </a:cxn>
              <a:cxn ang="0">
                <a:pos x="2999" y="573"/>
              </a:cxn>
              <a:cxn ang="0">
                <a:pos x="2784" y="589"/>
              </a:cxn>
              <a:cxn ang="0">
                <a:pos x="2595" y="675"/>
              </a:cxn>
              <a:cxn ang="0">
                <a:pos x="2446" y="816"/>
              </a:cxn>
              <a:cxn ang="0">
                <a:pos x="2353" y="1000"/>
              </a:cxn>
              <a:cxn ang="0">
                <a:pos x="2326" y="1213"/>
              </a:cxn>
              <a:cxn ang="0">
                <a:pos x="2373" y="1420"/>
              </a:cxn>
              <a:cxn ang="0">
                <a:pos x="2484" y="1593"/>
              </a:cxn>
              <a:cxn ang="0">
                <a:pos x="2646" y="1719"/>
              </a:cxn>
              <a:cxn ang="0">
                <a:pos x="2843" y="1787"/>
              </a:cxn>
            </a:cxnLst>
            <a:rect l="0" t="0" r="r" b="b"/>
            <a:pathLst>
              <a:path w="16275" h="2452">
                <a:moveTo>
                  <a:pt x="473" y="2452"/>
                </a:moveTo>
                <a:lnTo>
                  <a:pt x="15802" y="2452"/>
                </a:lnTo>
                <a:lnTo>
                  <a:pt x="15826" y="2451"/>
                </a:lnTo>
                <a:lnTo>
                  <a:pt x="15850" y="2450"/>
                </a:lnTo>
                <a:lnTo>
                  <a:pt x="15874" y="2447"/>
                </a:lnTo>
                <a:lnTo>
                  <a:pt x="15897" y="2443"/>
                </a:lnTo>
                <a:lnTo>
                  <a:pt x="15920" y="2437"/>
                </a:lnTo>
                <a:lnTo>
                  <a:pt x="15942" y="2431"/>
                </a:lnTo>
                <a:lnTo>
                  <a:pt x="15964" y="2423"/>
                </a:lnTo>
                <a:lnTo>
                  <a:pt x="15986" y="2414"/>
                </a:lnTo>
                <a:lnTo>
                  <a:pt x="16006" y="2405"/>
                </a:lnTo>
                <a:lnTo>
                  <a:pt x="16027" y="2395"/>
                </a:lnTo>
                <a:lnTo>
                  <a:pt x="16047" y="2384"/>
                </a:lnTo>
                <a:lnTo>
                  <a:pt x="16066" y="2370"/>
                </a:lnTo>
                <a:lnTo>
                  <a:pt x="16085" y="2357"/>
                </a:lnTo>
                <a:lnTo>
                  <a:pt x="16102" y="2344"/>
                </a:lnTo>
                <a:lnTo>
                  <a:pt x="16119" y="2329"/>
                </a:lnTo>
                <a:lnTo>
                  <a:pt x="16136" y="2312"/>
                </a:lnTo>
                <a:lnTo>
                  <a:pt x="16152" y="2296"/>
                </a:lnTo>
                <a:lnTo>
                  <a:pt x="16166" y="2279"/>
                </a:lnTo>
                <a:lnTo>
                  <a:pt x="16180" y="2261"/>
                </a:lnTo>
                <a:lnTo>
                  <a:pt x="16194" y="2243"/>
                </a:lnTo>
                <a:lnTo>
                  <a:pt x="16206" y="2224"/>
                </a:lnTo>
                <a:lnTo>
                  <a:pt x="16218" y="2203"/>
                </a:lnTo>
                <a:lnTo>
                  <a:pt x="16228" y="2183"/>
                </a:lnTo>
                <a:lnTo>
                  <a:pt x="16237" y="2163"/>
                </a:lnTo>
                <a:lnTo>
                  <a:pt x="16247" y="2141"/>
                </a:lnTo>
                <a:lnTo>
                  <a:pt x="16254" y="2119"/>
                </a:lnTo>
                <a:lnTo>
                  <a:pt x="16260" y="2096"/>
                </a:lnTo>
                <a:lnTo>
                  <a:pt x="16265" y="2073"/>
                </a:lnTo>
                <a:lnTo>
                  <a:pt x="16270" y="2051"/>
                </a:lnTo>
                <a:lnTo>
                  <a:pt x="16273" y="2026"/>
                </a:lnTo>
                <a:lnTo>
                  <a:pt x="16274" y="2003"/>
                </a:lnTo>
                <a:lnTo>
                  <a:pt x="16275" y="1978"/>
                </a:lnTo>
                <a:lnTo>
                  <a:pt x="16275" y="473"/>
                </a:lnTo>
                <a:lnTo>
                  <a:pt x="16274" y="449"/>
                </a:lnTo>
                <a:lnTo>
                  <a:pt x="16273" y="425"/>
                </a:lnTo>
                <a:lnTo>
                  <a:pt x="16270" y="401"/>
                </a:lnTo>
                <a:lnTo>
                  <a:pt x="16265" y="379"/>
                </a:lnTo>
                <a:lnTo>
                  <a:pt x="16260" y="355"/>
                </a:lnTo>
                <a:lnTo>
                  <a:pt x="16254" y="333"/>
                </a:lnTo>
                <a:lnTo>
                  <a:pt x="16247" y="311"/>
                </a:lnTo>
                <a:lnTo>
                  <a:pt x="16237" y="289"/>
                </a:lnTo>
                <a:lnTo>
                  <a:pt x="16228" y="268"/>
                </a:lnTo>
                <a:lnTo>
                  <a:pt x="16218" y="248"/>
                </a:lnTo>
                <a:lnTo>
                  <a:pt x="16206" y="228"/>
                </a:lnTo>
                <a:lnTo>
                  <a:pt x="16194" y="209"/>
                </a:lnTo>
                <a:lnTo>
                  <a:pt x="16180" y="190"/>
                </a:lnTo>
                <a:lnTo>
                  <a:pt x="16166" y="173"/>
                </a:lnTo>
                <a:lnTo>
                  <a:pt x="16152" y="155"/>
                </a:lnTo>
                <a:lnTo>
                  <a:pt x="16136" y="139"/>
                </a:lnTo>
                <a:lnTo>
                  <a:pt x="16119" y="123"/>
                </a:lnTo>
                <a:lnTo>
                  <a:pt x="16102" y="109"/>
                </a:lnTo>
                <a:lnTo>
                  <a:pt x="16085" y="94"/>
                </a:lnTo>
                <a:lnTo>
                  <a:pt x="16066" y="81"/>
                </a:lnTo>
                <a:lnTo>
                  <a:pt x="16047" y="69"/>
                </a:lnTo>
                <a:lnTo>
                  <a:pt x="16027" y="57"/>
                </a:lnTo>
                <a:lnTo>
                  <a:pt x="16006" y="46"/>
                </a:lnTo>
                <a:lnTo>
                  <a:pt x="15986" y="37"/>
                </a:lnTo>
                <a:lnTo>
                  <a:pt x="15964" y="28"/>
                </a:lnTo>
                <a:lnTo>
                  <a:pt x="15942" y="21"/>
                </a:lnTo>
                <a:lnTo>
                  <a:pt x="15920" y="15"/>
                </a:lnTo>
                <a:lnTo>
                  <a:pt x="15897" y="10"/>
                </a:lnTo>
                <a:lnTo>
                  <a:pt x="15874" y="5"/>
                </a:lnTo>
                <a:lnTo>
                  <a:pt x="15850" y="2"/>
                </a:lnTo>
                <a:lnTo>
                  <a:pt x="15826" y="1"/>
                </a:lnTo>
                <a:lnTo>
                  <a:pt x="15802" y="0"/>
                </a:lnTo>
                <a:lnTo>
                  <a:pt x="473" y="0"/>
                </a:lnTo>
                <a:lnTo>
                  <a:pt x="449" y="1"/>
                </a:lnTo>
                <a:lnTo>
                  <a:pt x="425" y="2"/>
                </a:lnTo>
                <a:lnTo>
                  <a:pt x="401" y="5"/>
                </a:lnTo>
                <a:lnTo>
                  <a:pt x="378" y="10"/>
                </a:lnTo>
                <a:lnTo>
                  <a:pt x="355" y="15"/>
                </a:lnTo>
                <a:lnTo>
                  <a:pt x="333" y="21"/>
                </a:lnTo>
                <a:lnTo>
                  <a:pt x="310" y="28"/>
                </a:lnTo>
                <a:lnTo>
                  <a:pt x="289" y="37"/>
                </a:lnTo>
                <a:lnTo>
                  <a:pt x="269" y="46"/>
                </a:lnTo>
                <a:lnTo>
                  <a:pt x="248" y="57"/>
                </a:lnTo>
                <a:lnTo>
                  <a:pt x="228" y="69"/>
                </a:lnTo>
                <a:lnTo>
                  <a:pt x="209" y="81"/>
                </a:lnTo>
                <a:lnTo>
                  <a:pt x="190" y="94"/>
                </a:lnTo>
                <a:lnTo>
                  <a:pt x="173" y="109"/>
                </a:lnTo>
                <a:lnTo>
                  <a:pt x="156" y="123"/>
                </a:lnTo>
                <a:lnTo>
                  <a:pt x="139" y="139"/>
                </a:lnTo>
                <a:lnTo>
                  <a:pt x="123" y="155"/>
                </a:lnTo>
                <a:lnTo>
                  <a:pt x="108" y="173"/>
                </a:lnTo>
                <a:lnTo>
                  <a:pt x="95" y="190"/>
                </a:lnTo>
                <a:lnTo>
                  <a:pt x="81" y="209"/>
                </a:lnTo>
                <a:lnTo>
                  <a:pt x="68" y="228"/>
                </a:lnTo>
                <a:lnTo>
                  <a:pt x="57" y="248"/>
                </a:lnTo>
                <a:lnTo>
                  <a:pt x="47" y="268"/>
                </a:lnTo>
                <a:lnTo>
                  <a:pt x="38" y="289"/>
                </a:lnTo>
                <a:lnTo>
                  <a:pt x="28" y="311"/>
                </a:lnTo>
                <a:lnTo>
                  <a:pt x="21" y="333"/>
                </a:lnTo>
                <a:lnTo>
                  <a:pt x="15" y="355"/>
                </a:lnTo>
                <a:lnTo>
                  <a:pt x="9" y="379"/>
                </a:lnTo>
                <a:lnTo>
                  <a:pt x="5" y="401"/>
                </a:lnTo>
                <a:lnTo>
                  <a:pt x="2" y="425"/>
                </a:lnTo>
                <a:lnTo>
                  <a:pt x="1" y="449"/>
                </a:lnTo>
                <a:lnTo>
                  <a:pt x="0" y="473"/>
                </a:lnTo>
                <a:lnTo>
                  <a:pt x="0" y="1978"/>
                </a:lnTo>
                <a:lnTo>
                  <a:pt x="1" y="2003"/>
                </a:lnTo>
                <a:lnTo>
                  <a:pt x="2" y="2026"/>
                </a:lnTo>
                <a:lnTo>
                  <a:pt x="5" y="2051"/>
                </a:lnTo>
                <a:lnTo>
                  <a:pt x="9" y="2073"/>
                </a:lnTo>
                <a:lnTo>
                  <a:pt x="15" y="2096"/>
                </a:lnTo>
                <a:lnTo>
                  <a:pt x="21" y="2119"/>
                </a:lnTo>
                <a:lnTo>
                  <a:pt x="28" y="2141"/>
                </a:lnTo>
                <a:lnTo>
                  <a:pt x="38" y="2163"/>
                </a:lnTo>
                <a:lnTo>
                  <a:pt x="47" y="2183"/>
                </a:lnTo>
                <a:lnTo>
                  <a:pt x="57" y="2203"/>
                </a:lnTo>
                <a:lnTo>
                  <a:pt x="68" y="2224"/>
                </a:lnTo>
                <a:lnTo>
                  <a:pt x="81" y="2243"/>
                </a:lnTo>
                <a:lnTo>
                  <a:pt x="95" y="2261"/>
                </a:lnTo>
                <a:lnTo>
                  <a:pt x="108" y="2279"/>
                </a:lnTo>
                <a:lnTo>
                  <a:pt x="123" y="2296"/>
                </a:lnTo>
                <a:lnTo>
                  <a:pt x="139" y="2312"/>
                </a:lnTo>
                <a:lnTo>
                  <a:pt x="156" y="2329"/>
                </a:lnTo>
                <a:lnTo>
                  <a:pt x="173" y="2344"/>
                </a:lnTo>
                <a:lnTo>
                  <a:pt x="190" y="2357"/>
                </a:lnTo>
                <a:lnTo>
                  <a:pt x="209" y="2370"/>
                </a:lnTo>
                <a:lnTo>
                  <a:pt x="228" y="2384"/>
                </a:lnTo>
                <a:lnTo>
                  <a:pt x="248" y="2395"/>
                </a:lnTo>
                <a:lnTo>
                  <a:pt x="269" y="2405"/>
                </a:lnTo>
                <a:lnTo>
                  <a:pt x="289" y="2414"/>
                </a:lnTo>
                <a:lnTo>
                  <a:pt x="310" y="2423"/>
                </a:lnTo>
                <a:lnTo>
                  <a:pt x="333" y="2431"/>
                </a:lnTo>
                <a:lnTo>
                  <a:pt x="355" y="2437"/>
                </a:lnTo>
                <a:lnTo>
                  <a:pt x="378" y="2443"/>
                </a:lnTo>
                <a:lnTo>
                  <a:pt x="401" y="2447"/>
                </a:lnTo>
                <a:lnTo>
                  <a:pt x="425" y="2450"/>
                </a:lnTo>
                <a:lnTo>
                  <a:pt x="449" y="2451"/>
                </a:lnTo>
                <a:lnTo>
                  <a:pt x="473" y="2452"/>
                </a:lnTo>
                <a:close/>
                <a:moveTo>
                  <a:pt x="7582" y="1978"/>
                </a:moveTo>
                <a:lnTo>
                  <a:pt x="14452" y="1978"/>
                </a:lnTo>
                <a:lnTo>
                  <a:pt x="14467" y="1978"/>
                </a:lnTo>
                <a:lnTo>
                  <a:pt x="14482" y="1977"/>
                </a:lnTo>
                <a:lnTo>
                  <a:pt x="14497" y="1975"/>
                </a:lnTo>
                <a:lnTo>
                  <a:pt x="14511" y="1972"/>
                </a:lnTo>
                <a:lnTo>
                  <a:pt x="14525" y="1969"/>
                </a:lnTo>
                <a:lnTo>
                  <a:pt x="14539" y="1965"/>
                </a:lnTo>
                <a:lnTo>
                  <a:pt x="14553" y="1961"/>
                </a:lnTo>
                <a:lnTo>
                  <a:pt x="14566" y="1955"/>
                </a:lnTo>
                <a:lnTo>
                  <a:pt x="14578" y="1950"/>
                </a:lnTo>
                <a:lnTo>
                  <a:pt x="14592" y="1943"/>
                </a:lnTo>
                <a:lnTo>
                  <a:pt x="14604" y="1935"/>
                </a:lnTo>
                <a:lnTo>
                  <a:pt x="14616" y="1928"/>
                </a:lnTo>
                <a:lnTo>
                  <a:pt x="14627" y="1920"/>
                </a:lnTo>
                <a:lnTo>
                  <a:pt x="14638" y="1911"/>
                </a:lnTo>
                <a:lnTo>
                  <a:pt x="14649" y="1902"/>
                </a:lnTo>
                <a:lnTo>
                  <a:pt x="14659" y="1893"/>
                </a:lnTo>
                <a:lnTo>
                  <a:pt x="14669" y="1882"/>
                </a:lnTo>
                <a:lnTo>
                  <a:pt x="14678" y="1871"/>
                </a:lnTo>
                <a:lnTo>
                  <a:pt x="14686" y="1860"/>
                </a:lnTo>
                <a:lnTo>
                  <a:pt x="14694" y="1849"/>
                </a:lnTo>
                <a:lnTo>
                  <a:pt x="14702" y="1837"/>
                </a:lnTo>
                <a:lnTo>
                  <a:pt x="14710" y="1824"/>
                </a:lnTo>
                <a:lnTo>
                  <a:pt x="14716" y="1812"/>
                </a:lnTo>
                <a:lnTo>
                  <a:pt x="14722" y="1799"/>
                </a:lnTo>
                <a:lnTo>
                  <a:pt x="14727" y="1786"/>
                </a:lnTo>
                <a:lnTo>
                  <a:pt x="14732" y="1772"/>
                </a:lnTo>
                <a:lnTo>
                  <a:pt x="14736" y="1758"/>
                </a:lnTo>
                <a:lnTo>
                  <a:pt x="14739" y="1744"/>
                </a:lnTo>
                <a:lnTo>
                  <a:pt x="14741" y="1730"/>
                </a:lnTo>
                <a:lnTo>
                  <a:pt x="14743" y="1715"/>
                </a:lnTo>
                <a:lnTo>
                  <a:pt x="14744" y="1700"/>
                </a:lnTo>
                <a:lnTo>
                  <a:pt x="14745" y="1685"/>
                </a:lnTo>
                <a:lnTo>
                  <a:pt x="14745" y="753"/>
                </a:lnTo>
                <a:lnTo>
                  <a:pt x="14744" y="739"/>
                </a:lnTo>
                <a:lnTo>
                  <a:pt x="14743" y="724"/>
                </a:lnTo>
                <a:lnTo>
                  <a:pt x="14741" y="710"/>
                </a:lnTo>
                <a:lnTo>
                  <a:pt x="14739" y="695"/>
                </a:lnTo>
                <a:lnTo>
                  <a:pt x="14736" y="681"/>
                </a:lnTo>
                <a:lnTo>
                  <a:pt x="14732" y="667"/>
                </a:lnTo>
                <a:lnTo>
                  <a:pt x="14727" y="654"/>
                </a:lnTo>
                <a:lnTo>
                  <a:pt x="14722" y="640"/>
                </a:lnTo>
                <a:lnTo>
                  <a:pt x="14716" y="627"/>
                </a:lnTo>
                <a:lnTo>
                  <a:pt x="14710" y="614"/>
                </a:lnTo>
                <a:lnTo>
                  <a:pt x="14702" y="602"/>
                </a:lnTo>
                <a:lnTo>
                  <a:pt x="14694" y="590"/>
                </a:lnTo>
                <a:lnTo>
                  <a:pt x="14686" y="579"/>
                </a:lnTo>
                <a:lnTo>
                  <a:pt x="14678" y="568"/>
                </a:lnTo>
                <a:lnTo>
                  <a:pt x="14669" y="557"/>
                </a:lnTo>
                <a:lnTo>
                  <a:pt x="14659" y="547"/>
                </a:lnTo>
                <a:lnTo>
                  <a:pt x="14649" y="537"/>
                </a:lnTo>
                <a:lnTo>
                  <a:pt x="14638" y="528"/>
                </a:lnTo>
                <a:lnTo>
                  <a:pt x="14627" y="519"/>
                </a:lnTo>
                <a:lnTo>
                  <a:pt x="14616" y="511"/>
                </a:lnTo>
                <a:lnTo>
                  <a:pt x="14604" y="503"/>
                </a:lnTo>
                <a:lnTo>
                  <a:pt x="14592" y="496"/>
                </a:lnTo>
                <a:lnTo>
                  <a:pt x="14578" y="490"/>
                </a:lnTo>
                <a:lnTo>
                  <a:pt x="14566" y="483"/>
                </a:lnTo>
                <a:lnTo>
                  <a:pt x="14553" y="478"/>
                </a:lnTo>
                <a:lnTo>
                  <a:pt x="14539" y="474"/>
                </a:lnTo>
                <a:lnTo>
                  <a:pt x="14525" y="470"/>
                </a:lnTo>
                <a:lnTo>
                  <a:pt x="14511" y="466"/>
                </a:lnTo>
                <a:lnTo>
                  <a:pt x="14497" y="464"/>
                </a:lnTo>
                <a:lnTo>
                  <a:pt x="14482" y="462"/>
                </a:lnTo>
                <a:lnTo>
                  <a:pt x="14467" y="461"/>
                </a:lnTo>
                <a:lnTo>
                  <a:pt x="14452" y="461"/>
                </a:lnTo>
                <a:lnTo>
                  <a:pt x="7582" y="461"/>
                </a:lnTo>
                <a:lnTo>
                  <a:pt x="7567" y="461"/>
                </a:lnTo>
                <a:lnTo>
                  <a:pt x="7552" y="462"/>
                </a:lnTo>
                <a:lnTo>
                  <a:pt x="7537" y="464"/>
                </a:lnTo>
                <a:lnTo>
                  <a:pt x="7523" y="466"/>
                </a:lnTo>
                <a:lnTo>
                  <a:pt x="7509" y="470"/>
                </a:lnTo>
                <a:lnTo>
                  <a:pt x="7495" y="474"/>
                </a:lnTo>
                <a:lnTo>
                  <a:pt x="7481" y="478"/>
                </a:lnTo>
                <a:lnTo>
                  <a:pt x="7468" y="483"/>
                </a:lnTo>
                <a:lnTo>
                  <a:pt x="7455" y="490"/>
                </a:lnTo>
                <a:lnTo>
                  <a:pt x="7443" y="496"/>
                </a:lnTo>
                <a:lnTo>
                  <a:pt x="7431" y="503"/>
                </a:lnTo>
                <a:lnTo>
                  <a:pt x="7418" y="511"/>
                </a:lnTo>
                <a:lnTo>
                  <a:pt x="7407" y="519"/>
                </a:lnTo>
                <a:lnTo>
                  <a:pt x="7396" y="527"/>
                </a:lnTo>
                <a:lnTo>
                  <a:pt x="7385" y="537"/>
                </a:lnTo>
                <a:lnTo>
                  <a:pt x="7375" y="547"/>
                </a:lnTo>
                <a:lnTo>
                  <a:pt x="7365" y="557"/>
                </a:lnTo>
                <a:lnTo>
                  <a:pt x="7356" y="568"/>
                </a:lnTo>
                <a:lnTo>
                  <a:pt x="7347" y="579"/>
                </a:lnTo>
                <a:lnTo>
                  <a:pt x="7339" y="590"/>
                </a:lnTo>
                <a:lnTo>
                  <a:pt x="7332" y="602"/>
                </a:lnTo>
                <a:lnTo>
                  <a:pt x="7325" y="614"/>
                </a:lnTo>
                <a:lnTo>
                  <a:pt x="7318" y="627"/>
                </a:lnTo>
                <a:lnTo>
                  <a:pt x="7312" y="640"/>
                </a:lnTo>
                <a:lnTo>
                  <a:pt x="7306" y="654"/>
                </a:lnTo>
                <a:lnTo>
                  <a:pt x="7302" y="667"/>
                </a:lnTo>
                <a:lnTo>
                  <a:pt x="7298" y="681"/>
                </a:lnTo>
                <a:lnTo>
                  <a:pt x="7295" y="695"/>
                </a:lnTo>
                <a:lnTo>
                  <a:pt x="7292" y="710"/>
                </a:lnTo>
                <a:lnTo>
                  <a:pt x="7290" y="724"/>
                </a:lnTo>
                <a:lnTo>
                  <a:pt x="7289" y="739"/>
                </a:lnTo>
                <a:lnTo>
                  <a:pt x="7289" y="753"/>
                </a:lnTo>
                <a:lnTo>
                  <a:pt x="7289" y="1685"/>
                </a:lnTo>
                <a:lnTo>
                  <a:pt x="7289" y="1700"/>
                </a:lnTo>
                <a:lnTo>
                  <a:pt x="7290" y="1715"/>
                </a:lnTo>
                <a:lnTo>
                  <a:pt x="7292" y="1730"/>
                </a:lnTo>
                <a:lnTo>
                  <a:pt x="7295" y="1744"/>
                </a:lnTo>
                <a:lnTo>
                  <a:pt x="7298" y="1758"/>
                </a:lnTo>
                <a:lnTo>
                  <a:pt x="7302" y="1772"/>
                </a:lnTo>
                <a:lnTo>
                  <a:pt x="7306" y="1786"/>
                </a:lnTo>
                <a:lnTo>
                  <a:pt x="7312" y="1799"/>
                </a:lnTo>
                <a:lnTo>
                  <a:pt x="7318" y="1812"/>
                </a:lnTo>
                <a:lnTo>
                  <a:pt x="7325" y="1824"/>
                </a:lnTo>
                <a:lnTo>
                  <a:pt x="7332" y="1837"/>
                </a:lnTo>
                <a:lnTo>
                  <a:pt x="7339" y="1849"/>
                </a:lnTo>
                <a:lnTo>
                  <a:pt x="7347" y="1860"/>
                </a:lnTo>
                <a:lnTo>
                  <a:pt x="7356" y="1871"/>
                </a:lnTo>
                <a:lnTo>
                  <a:pt x="7365" y="1882"/>
                </a:lnTo>
                <a:lnTo>
                  <a:pt x="7375" y="1893"/>
                </a:lnTo>
                <a:lnTo>
                  <a:pt x="7385" y="1902"/>
                </a:lnTo>
                <a:lnTo>
                  <a:pt x="7396" y="1911"/>
                </a:lnTo>
                <a:lnTo>
                  <a:pt x="7407" y="1920"/>
                </a:lnTo>
                <a:lnTo>
                  <a:pt x="7418" y="1928"/>
                </a:lnTo>
                <a:lnTo>
                  <a:pt x="7431" y="1935"/>
                </a:lnTo>
                <a:lnTo>
                  <a:pt x="7443" y="1943"/>
                </a:lnTo>
                <a:lnTo>
                  <a:pt x="7455" y="1950"/>
                </a:lnTo>
                <a:lnTo>
                  <a:pt x="7468" y="1955"/>
                </a:lnTo>
                <a:lnTo>
                  <a:pt x="7481" y="1961"/>
                </a:lnTo>
                <a:lnTo>
                  <a:pt x="7495" y="1965"/>
                </a:lnTo>
                <a:lnTo>
                  <a:pt x="7509" y="1969"/>
                </a:lnTo>
                <a:lnTo>
                  <a:pt x="7523" y="1972"/>
                </a:lnTo>
                <a:lnTo>
                  <a:pt x="7537" y="1975"/>
                </a:lnTo>
                <a:lnTo>
                  <a:pt x="7552" y="1977"/>
                </a:lnTo>
                <a:lnTo>
                  <a:pt x="7567" y="1978"/>
                </a:lnTo>
                <a:lnTo>
                  <a:pt x="7582" y="1978"/>
                </a:lnTo>
                <a:close/>
                <a:moveTo>
                  <a:pt x="2937" y="1794"/>
                </a:moveTo>
                <a:lnTo>
                  <a:pt x="2967" y="1793"/>
                </a:lnTo>
                <a:lnTo>
                  <a:pt x="2999" y="1791"/>
                </a:lnTo>
                <a:lnTo>
                  <a:pt x="3029" y="1787"/>
                </a:lnTo>
                <a:lnTo>
                  <a:pt x="3059" y="1782"/>
                </a:lnTo>
                <a:lnTo>
                  <a:pt x="3088" y="1774"/>
                </a:lnTo>
                <a:lnTo>
                  <a:pt x="3118" y="1766"/>
                </a:lnTo>
                <a:lnTo>
                  <a:pt x="3146" y="1756"/>
                </a:lnTo>
                <a:lnTo>
                  <a:pt x="3174" y="1746"/>
                </a:lnTo>
                <a:lnTo>
                  <a:pt x="3200" y="1734"/>
                </a:lnTo>
                <a:lnTo>
                  <a:pt x="3227" y="1719"/>
                </a:lnTo>
                <a:lnTo>
                  <a:pt x="3252" y="1705"/>
                </a:lnTo>
                <a:lnTo>
                  <a:pt x="3277" y="1689"/>
                </a:lnTo>
                <a:lnTo>
                  <a:pt x="3301" y="1672"/>
                </a:lnTo>
                <a:lnTo>
                  <a:pt x="3324" y="1654"/>
                </a:lnTo>
                <a:lnTo>
                  <a:pt x="3347" y="1635"/>
                </a:lnTo>
                <a:lnTo>
                  <a:pt x="3368" y="1614"/>
                </a:lnTo>
                <a:lnTo>
                  <a:pt x="3388" y="1593"/>
                </a:lnTo>
                <a:lnTo>
                  <a:pt x="3408" y="1571"/>
                </a:lnTo>
                <a:lnTo>
                  <a:pt x="3425" y="1547"/>
                </a:lnTo>
                <a:lnTo>
                  <a:pt x="3442" y="1524"/>
                </a:lnTo>
                <a:lnTo>
                  <a:pt x="3458" y="1498"/>
                </a:lnTo>
                <a:lnTo>
                  <a:pt x="3473" y="1473"/>
                </a:lnTo>
                <a:lnTo>
                  <a:pt x="3487" y="1446"/>
                </a:lnTo>
                <a:lnTo>
                  <a:pt x="3499" y="1420"/>
                </a:lnTo>
                <a:lnTo>
                  <a:pt x="3509" y="1392"/>
                </a:lnTo>
                <a:lnTo>
                  <a:pt x="3519" y="1364"/>
                </a:lnTo>
                <a:lnTo>
                  <a:pt x="3528" y="1334"/>
                </a:lnTo>
                <a:lnTo>
                  <a:pt x="3535" y="1305"/>
                </a:lnTo>
                <a:lnTo>
                  <a:pt x="3540" y="1275"/>
                </a:lnTo>
                <a:lnTo>
                  <a:pt x="3544" y="1245"/>
                </a:lnTo>
                <a:lnTo>
                  <a:pt x="3546" y="1213"/>
                </a:lnTo>
                <a:lnTo>
                  <a:pt x="3547" y="1181"/>
                </a:lnTo>
                <a:lnTo>
                  <a:pt x="3546" y="1150"/>
                </a:lnTo>
                <a:lnTo>
                  <a:pt x="3544" y="1119"/>
                </a:lnTo>
                <a:lnTo>
                  <a:pt x="3540" y="1089"/>
                </a:lnTo>
                <a:lnTo>
                  <a:pt x="3535" y="1059"/>
                </a:lnTo>
                <a:lnTo>
                  <a:pt x="3528" y="1030"/>
                </a:lnTo>
                <a:lnTo>
                  <a:pt x="3519" y="1000"/>
                </a:lnTo>
                <a:lnTo>
                  <a:pt x="3509" y="972"/>
                </a:lnTo>
                <a:lnTo>
                  <a:pt x="3499" y="944"/>
                </a:lnTo>
                <a:lnTo>
                  <a:pt x="3487" y="917"/>
                </a:lnTo>
                <a:lnTo>
                  <a:pt x="3473" y="890"/>
                </a:lnTo>
                <a:lnTo>
                  <a:pt x="3458" y="865"/>
                </a:lnTo>
                <a:lnTo>
                  <a:pt x="3442" y="840"/>
                </a:lnTo>
                <a:lnTo>
                  <a:pt x="3425" y="816"/>
                </a:lnTo>
                <a:lnTo>
                  <a:pt x="3408" y="793"/>
                </a:lnTo>
                <a:lnTo>
                  <a:pt x="3388" y="771"/>
                </a:lnTo>
                <a:lnTo>
                  <a:pt x="3368" y="749"/>
                </a:lnTo>
                <a:lnTo>
                  <a:pt x="3347" y="729"/>
                </a:lnTo>
                <a:lnTo>
                  <a:pt x="3324" y="710"/>
                </a:lnTo>
                <a:lnTo>
                  <a:pt x="3301" y="691"/>
                </a:lnTo>
                <a:lnTo>
                  <a:pt x="3277" y="675"/>
                </a:lnTo>
                <a:lnTo>
                  <a:pt x="3252" y="659"/>
                </a:lnTo>
                <a:lnTo>
                  <a:pt x="3227" y="643"/>
                </a:lnTo>
                <a:lnTo>
                  <a:pt x="3200" y="630"/>
                </a:lnTo>
                <a:lnTo>
                  <a:pt x="3174" y="618"/>
                </a:lnTo>
                <a:lnTo>
                  <a:pt x="3146" y="607"/>
                </a:lnTo>
                <a:lnTo>
                  <a:pt x="3118" y="598"/>
                </a:lnTo>
                <a:lnTo>
                  <a:pt x="3088" y="589"/>
                </a:lnTo>
                <a:lnTo>
                  <a:pt x="3059" y="582"/>
                </a:lnTo>
                <a:lnTo>
                  <a:pt x="3029" y="577"/>
                </a:lnTo>
                <a:lnTo>
                  <a:pt x="2999" y="573"/>
                </a:lnTo>
                <a:lnTo>
                  <a:pt x="2967" y="570"/>
                </a:lnTo>
                <a:lnTo>
                  <a:pt x="2937" y="570"/>
                </a:lnTo>
                <a:lnTo>
                  <a:pt x="2905" y="570"/>
                </a:lnTo>
                <a:lnTo>
                  <a:pt x="2874" y="573"/>
                </a:lnTo>
                <a:lnTo>
                  <a:pt x="2843" y="577"/>
                </a:lnTo>
                <a:lnTo>
                  <a:pt x="2814" y="582"/>
                </a:lnTo>
                <a:lnTo>
                  <a:pt x="2784" y="589"/>
                </a:lnTo>
                <a:lnTo>
                  <a:pt x="2755" y="598"/>
                </a:lnTo>
                <a:lnTo>
                  <a:pt x="2726" y="607"/>
                </a:lnTo>
                <a:lnTo>
                  <a:pt x="2699" y="618"/>
                </a:lnTo>
                <a:lnTo>
                  <a:pt x="2671" y="630"/>
                </a:lnTo>
                <a:lnTo>
                  <a:pt x="2646" y="643"/>
                </a:lnTo>
                <a:lnTo>
                  <a:pt x="2619" y="659"/>
                </a:lnTo>
                <a:lnTo>
                  <a:pt x="2595" y="675"/>
                </a:lnTo>
                <a:lnTo>
                  <a:pt x="2570" y="691"/>
                </a:lnTo>
                <a:lnTo>
                  <a:pt x="2548" y="710"/>
                </a:lnTo>
                <a:lnTo>
                  <a:pt x="2526" y="729"/>
                </a:lnTo>
                <a:lnTo>
                  <a:pt x="2504" y="749"/>
                </a:lnTo>
                <a:lnTo>
                  <a:pt x="2484" y="771"/>
                </a:lnTo>
                <a:lnTo>
                  <a:pt x="2465" y="793"/>
                </a:lnTo>
                <a:lnTo>
                  <a:pt x="2446" y="816"/>
                </a:lnTo>
                <a:lnTo>
                  <a:pt x="2430" y="840"/>
                </a:lnTo>
                <a:lnTo>
                  <a:pt x="2414" y="865"/>
                </a:lnTo>
                <a:lnTo>
                  <a:pt x="2399" y="890"/>
                </a:lnTo>
                <a:lnTo>
                  <a:pt x="2385" y="917"/>
                </a:lnTo>
                <a:lnTo>
                  <a:pt x="2373" y="944"/>
                </a:lnTo>
                <a:lnTo>
                  <a:pt x="2362" y="972"/>
                </a:lnTo>
                <a:lnTo>
                  <a:pt x="2353" y="1000"/>
                </a:lnTo>
                <a:lnTo>
                  <a:pt x="2345" y="1030"/>
                </a:lnTo>
                <a:lnTo>
                  <a:pt x="2337" y="1059"/>
                </a:lnTo>
                <a:lnTo>
                  <a:pt x="2332" y="1089"/>
                </a:lnTo>
                <a:lnTo>
                  <a:pt x="2328" y="1119"/>
                </a:lnTo>
                <a:lnTo>
                  <a:pt x="2326" y="1150"/>
                </a:lnTo>
                <a:lnTo>
                  <a:pt x="2325" y="1181"/>
                </a:lnTo>
                <a:lnTo>
                  <a:pt x="2326" y="1213"/>
                </a:lnTo>
                <a:lnTo>
                  <a:pt x="2328" y="1245"/>
                </a:lnTo>
                <a:lnTo>
                  <a:pt x="2332" y="1275"/>
                </a:lnTo>
                <a:lnTo>
                  <a:pt x="2337" y="1305"/>
                </a:lnTo>
                <a:lnTo>
                  <a:pt x="2345" y="1334"/>
                </a:lnTo>
                <a:lnTo>
                  <a:pt x="2353" y="1364"/>
                </a:lnTo>
                <a:lnTo>
                  <a:pt x="2362" y="1392"/>
                </a:lnTo>
                <a:lnTo>
                  <a:pt x="2373" y="1420"/>
                </a:lnTo>
                <a:lnTo>
                  <a:pt x="2385" y="1446"/>
                </a:lnTo>
                <a:lnTo>
                  <a:pt x="2399" y="1473"/>
                </a:lnTo>
                <a:lnTo>
                  <a:pt x="2414" y="1498"/>
                </a:lnTo>
                <a:lnTo>
                  <a:pt x="2430" y="1524"/>
                </a:lnTo>
                <a:lnTo>
                  <a:pt x="2446" y="1547"/>
                </a:lnTo>
                <a:lnTo>
                  <a:pt x="2465" y="1571"/>
                </a:lnTo>
                <a:lnTo>
                  <a:pt x="2484" y="1593"/>
                </a:lnTo>
                <a:lnTo>
                  <a:pt x="2504" y="1614"/>
                </a:lnTo>
                <a:lnTo>
                  <a:pt x="2526" y="1635"/>
                </a:lnTo>
                <a:lnTo>
                  <a:pt x="2548" y="1654"/>
                </a:lnTo>
                <a:lnTo>
                  <a:pt x="2570" y="1672"/>
                </a:lnTo>
                <a:lnTo>
                  <a:pt x="2595" y="1689"/>
                </a:lnTo>
                <a:lnTo>
                  <a:pt x="2619" y="1705"/>
                </a:lnTo>
                <a:lnTo>
                  <a:pt x="2646" y="1719"/>
                </a:lnTo>
                <a:lnTo>
                  <a:pt x="2671" y="1734"/>
                </a:lnTo>
                <a:lnTo>
                  <a:pt x="2699" y="1746"/>
                </a:lnTo>
                <a:lnTo>
                  <a:pt x="2726" y="1756"/>
                </a:lnTo>
                <a:lnTo>
                  <a:pt x="2755" y="1766"/>
                </a:lnTo>
                <a:lnTo>
                  <a:pt x="2784" y="1774"/>
                </a:lnTo>
                <a:lnTo>
                  <a:pt x="2814" y="1782"/>
                </a:lnTo>
                <a:lnTo>
                  <a:pt x="2843" y="1787"/>
                </a:lnTo>
                <a:lnTo>
                  <a:pt x="2874" y="1791"/>
                </a:lnTo>
                <a:lnTo>
                  <a:pt x="2905" y="1793"/>
                </a:lnTo>
                <a:lnTo>
                  <a:pt x="2937" y="179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nvGrpSpPr>
          <p:cNvPr id="22" name="组合 188">
            <a:extLst>
              <a:ext uri="{FF2B5EF4-FFF2-40B4-BE49-F238E27FC236}">
                <a16:creationId xmlns="" xmlns:a14="http://schemas.microsoft.com/office/drawing/2010/main" xmlns:p14="http://schemas.microsoft.com/office/powerpoint/2010/main" xmlns:a16="http://schemas.microsoft.com/office/drawing/2014/main" id="{713E3698-C0A0-4885-9591-54912A370A7F}"/>
              </a:ext>
            </a:extLst>
          </p:cNvPr>
          <p:cNvGrpSpPr/>
          <p:nvPr/>
        </p:nvGrpSpPr>
        <p:grpSpPr bwMode="ltGray">
          <a:xfrm>
            <a:off x="6707883" y="6031741"/>
            <a:ext cx="53443" cy="9270"/>
            <a:chOff x="10707167" y="1445314"/>
            <a:chExt cx="196850" cy="36513"/>
          </a:xfrm>
          <a:solidFill>
            <a:schemeClr val="bg1"/>
          </a:solidFill>
        </p:grpSpPr>
        <p:sp>
          <p:nvSpPr>
            <p:cNvPr id="24" name="Freeform 10">
              <a:extLst>
                <a:ext uri="{FF2B5EF4-FFF2-40B4-BE49-F238E27FC236}">
                  <a16:creationId xmlns="" xmlns:a14="http://schemas.microsoft.com/office/drawing/2010/main" xmlns:p14="http://schemas.microsoft.com/office/powerpoint/2010/main" xmlns:a16="http://schemas.microsoft.com/office/drawing/2014/main" id="{6E3CF84D-B971-4AAB-A007-AB65E8FF1607}"/>
                </a:ext>
              </a:extLst>
            </p:cNvPr>
            <p:cNvSpPr>
              <a:spLocks/>
            </p:cNvSpPr>
            <p:nvPr/>
          </p:nvSpPr>
          <p:spPr bwMode="ltGray">
            <a:xfrm>
              <a:off x="10707167" y="1445314"/>
              <a:ext cx="36513" cy="36513"/>
            </a:xfrm>
            <a:custGeom>
              <a:avLst/>
              <a:gdLst/>
              <a:ahLst/>
              <a:cxnLst>
                <a:cxn ang="0">
                  <a:pos x="189" y="343"/>
                </a:cxn>
                <a:cxn ang="0">
                  <a:pos x="222" y="335"/>
                </a:cxn>
                <a:cxn ang="0">
                  <a:pos x="253" y="322"/>
                </a:cxn>
                <a:cxn ang="0">
                  <a:pos x="280" y="304"/>
                </a:cxn>
                <a:cxn ang="0">
                  <a:pos x="304" y="280"/>
                </a:cxn>
                <a:cxn ang="0">
                  <a:pos x="322" y="253"/>
                </a:cxn>
                <a:cxn ang="0">
                  <a:pos x="335" y="222"/>
                </a:cxn>
                <a:cxn ang="0">
                  <a:pos x="341" y="190"/>
                </a:cxn>
                <a:cxn ang="0">
                  <a:pos x="341" y="154"/>
                </a:cxn>
                <a:cxn ang="0">
                  <a:pos x="335" y="122"/>
                </a:cxn>
                <a:cxn ang="0">
                  <a:pos x="322" y="90"/>
                </a:cxn>
                <a:cxn ang="0">
                  <a:pos x="304" y="63"/>
                </a:cxn>
                <a:cxn ang="0">
                  <a:pos x="280" y="40"/>
                </a:cxn>
                <a:cxn ang="0">
                  <a:pos x="253" y="22"/>
                </a:cxn>
                <a:cxn ang="0">
                  <a:pos x="222" y="8"/>
                </a:cxn>
                <a:cxn ang="0">
                  <a:pos x="189" y="1"/>
                </a:cxn>
                <a:cxn ang="0">
                  <a:pos x="154" y="1"/>
                </a:cxn>
                <a:cxn ang="0">
                  <a:pos x="121" y="8"/>
                </a:cxn>
                <a:cxn ang="0">
                  <a:pos x="90" y="22"/>
                </a:cxn>
                <a:cxn ang="0">
                  <a:pos x="63" y="40"/>
                </a:cxn>
                <a:cxn ang="0">
                  <a:pos x="39" y="63"/>
                </a:cxn>
                <a:cxn ang="0">
                  <a:pos x="21" y="90"/>
                </a:cxn>
                <a:cxn ang="0">
                  <a:pos x="9" y="122"/>
                </a:cxn>
                <a:cxn ang="0">
                  <a:pos x="2" y="154"/>
                </a:cxn>
                <a:cxn ang="0">
                  <a:pos x="2" y="190"/>
                </a:cxn>
                <a:cxn ang="0">
                  <a:pos x="9" y="222"/>
                </a:cxn>
                <a:cxn ang="0">
                  <a:pos x="21" y="253"/>
                </a:cxn>
                <a:cxn ang="0">
                  <a:pos x="39" y="280"/>
                </a:cxn>
                <a:cxn ang="0">
                  <a:pos x="63" y="304"/>
                </a:cxn>
                <a:cxn ang="0">
                  <a:pos x="90" y="322"/>
                </a:cxn>
                <a:cxn ang="0">
                  <a:pos x="121" y="335"/>
                </a:cxn>
                <a:cxn ang="0">
                  <a:pos x="154" y="343"/>
                </a:cxn>
              </a:cxnLst>
              <a:rect l="0" t="0" r="r" b="b"/>
              <a:pathLst>
                <a:path w="342" h="344">
                  <a:moveTo>
                    <a:pt x="171" y="344"/>
                  </a:moveTo>
                  <a:lnTo>
                    <a:pt x="189" y="343"/>
                  </a:lnTo>
                  <a:lnTo>
                    <a:pt x="206" y="340"/>
                  </a:lnTo>
                  <a:lnTo>
                    <a:pt x="222" y="335"/>
                  </a:lnTo>
                  <a:lnTo>
                    <a:pt x="238" y="329"/>
                  </a:lnTo>
                  <a:lnTo>
                    <a:pt x="253" y="322"/>
                  </a:lnTo>
                  <a:lnTo>
                    <a:pt x="267" y="314"/>
                  </a:lnTo>
                  <a:lnTo>
                    <a:pt x="280" y="304"/>
                  </a:lnTo>
                  <a:lnTo>
                    <a:pt x="292" y="293"/>
                  </a:lnTo>
                  <a:lnTo>
                    <a:pt x="304" y="280"/>
                  </a:lnTo>
                  <a:lnTo>
                    <a:pt x="313" y="267"/>
                  </a:lnTo>
                  <a:lnTo>
                    <a:pt x="322" y="253"/>
                  </a:lnTo>
                  <a:lnTo>
                    <a:pt x="329" y="239"/>
                  </a:lnTo>
                  <a:lnTo>
                    <a:pt x="335" y="222"/>
                  </a:lnTo>
                  <a:lnTo>
                    <a:pt x="339" y="206"/>
                  </a:lnTo>
                  <a:lnTo>
                    <a:pt x="341" y="190"/>
                  </a:lnTo>
                  <a:lnTo>
                    <a:pt x="342" y="171"/>
                  </a:lnTo>
                  <a:lnTo>
                    <a:pt x="341" y="154"/>
                  </a:lnTo>
                  <a:lnTo>
                    <a:pt x="339" y="138"/>
                  </a:lnTo>
                  <a:lnTo>
                    <a:pt x="335" y="122"/>
                  </a:lnTo>
                  <a:lnTo>
                    <a:pt x="329" y="105"/>
                  </a:lnTo>
                  <a:lnTo>
                    <a:pt x="322" y="90"/>
                  </a:lnTo>
                  <a:lnTo>
                    <a:pt x="313" y="76"/>
                  </a:lnTo>
                  <a:lnTo>
                    <a:pt x="304" y="63"/>
                  </a:lnTo>
                  <a:lnTo>
                    <a:pt x="292" y="51"/>
                  </a:lnTo>
                  <a:lnTo>
                    <a:pt x="280" y="40"/>
                  </a:lnTo>
                  <a:lnTo>
                    <a:pt x="267" y="30"/>
                  </a:lnTo>
                  <a:lnTo>
                    <a:pt x="253" y="22"/>
                  </a:lnTo>
                  <a:lnTo>
                    <a:pt x="238" y="13"/>
                  </a:lnTo>
                  <a:lnTo>
                    <a:pt x="222" y="8"/>
                  </a:lnTo>
                  <a:lnTo>
                    <a:pt x="206" y="4"/>
                  </a:lnTo>
                  <a:lnTo>
                    <a:pt x="189" y="1"/>
                  </a:lnTo>
                  <a:lnTo>
                    <a:pt x="171" y="0"/>
                  </a:lnTo>
                  <a:lnTo>
                    <a:pt x="154" y="1"/>
                  </a:lnTo>
                  <a:lnTo>
                    <a:pt x="137" y="4"/>
                  </a:lnTo>
                  <a:lnTo>
                    <a:pt x="121" y="8"/>
                  </a:lnTo>
                  <a:lnTo>
                    <a:pt x="105" y="13"/>
                  </a:lnTo>
                  <a:lnTo>
                    <a:pt x="90" y="22"/>
                  </a:lnTo>
                  <a:lnTo>
                    <a:pt x="76" y="30"/>
                  </a:lnTo>
                  <a:lnTo>
                    <a:pt x="63" y="40"/>
                  </a:lnTo>
                  <a:lnTo>
                    <a:pt x="50" y="51"/>
                  </a:lnTo>
                  <a:lnTo>
                    <a:pt x="39" y="63"/>
                  </a:lnTo>
                  <a:lnTo>
                    <a:pt x="30" y="76"/>
                  </a:lnTo>
                  <a:lnTo>
                    <a:pt x="21" y="90"/>
                  </a:lnTo>
                  <a:lnTo>
                    <a:pt x="14" y="105"/>
                  </a:lnTo>
                  <a:lnTo>
                    <a:pt x="9" y="122"/>
                  </a:lnTo>
                  <a:lnTo>
                    <a:pt x="4" y="138"/>
                  </a:lnTo>
                  <a:lnTo>
                    <a:pt x="2" y="154"/>
                  </a:lnTo>
                  <a:lnTo>
                    <a:pt x="0" y="171"/>
                  </a:lnTo>
                  <a:lnTo>
                    <a:pt x="2" y="190"/>
                  </a:lnTo>
                  <a:lnTo>
                    <a:pt x="4" y="206"/>
                  </a:lnTo>
                  <a:lnTo>
                    <a:pt x="9" y="222"/>
                  </a:lnTo>
                  <a:lnTo>
                    <a:pt x="14" y="239"/>
                  </a:lnTo>
                  <a:lnTo>
                    <a:pt x="21" y="253"/>
                  </a:lnTo>
                  <a:lnTo>
                    <a:pt x="30" y="267"/>
                  </a:lnTo>
                  <a:lnTo>
                    <a:pt x="39" y="280"/>
                  </a:lnTo>
                  <a:lnTo>
                    <a:pt x="50" y="293"/>
                  </a:lnTo>
                  <a:lnTo>
                    <a:pt x="63" y="304"/>
                  </a:lnTo>
                  <a:lnTo>
                    <a:pt x="76" y="314"/>
                  </a:lnTo>
                  <a:lnTo>
                    <a:pt x="90" y="322"/>
                  </a:lnTo>
                  <a:lnTo>
                    <a:pt x="105" y="329"/>
                  </a:lnTo>
                  <a:lnTo>
                    <a:pt x="121" y="335"/>
                  </a:lnTo>
                  <a:lnTo>
                    <a:pt x="137" y="340"/>
                  </a:lnTo>
                  <a:lnTo>
                    <a:pt x="154" y="343"/>
                  </a:lnTo>
                  <a:lnTo>
                    <a:pt x="171"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25" name="Freeform 11">
              <a:extLst>
                <a:ext uri="{FF2B5EF4-FFF2-40B4-BE49-F238E27FC236}">
                  <a16:creationId xmlns="" xmlns:a14="http://schemas.microsoft.com/office/drawing/2010/main" xmlns:p14="http://schemas.microsoft.com/office/powerpoint/2010/main" xmlns:a16="http://schemas.microsoft.com/office/drawing/2014/main" id="{8986392D-C96F-414D-A357-6407C6AF8C84}"/>
                </a:ext>
              </a:extLst>
            </p:cNvPr>
            <p:cNvSpPr>
              <a:spLocks/>
            </p:cNvSpPr>
            <p:nvPr/>
          </p:nvSpPr>
          <p:spPr bwMode="ltGray">
            <a:xfrm>
              <a:off x="10761142" y="1445314"/>
              <a:ext cx="36513" cy="36513"/>
            </a:xfrm>
            <a:custGeom>
              <a:avLst/>
              <a:gdLst/>
              <a:ahLst/>
              <a:cxnLst>
                <a:cxn ang="0">
                  <a:pos x="189" y="343"/>
                </a:cxn>
                <a:cxn ang="0">
                  <a:pos x="222" y="335"/>
                </a:cxn>
                <a:cxn ang="0">
                  <a:pos x="253" y="322"/>
                </a:cxn>
                <a:cxn ang="0">
                  <a:pos x="280" y="304"/>
                </a:cxn>
                <a:cxn ang="0">
                  <a:pos x="303" y="280"/>
                </a:cxn>
                <a:cxn ang="0">
                  <a:pos x="321" y="253"/>
                </a:cxn>
                <a:cxn ang="0">
                  <a:pos x="335" y="222"/>
                </a:cxn>
                <a:cxn ang="0">
                  <a:pos x="342" y="190"/>
                </a:cxn>
                <a:cxn ang="0">
                  <a:pos x="342" y="154"/>
                </a:cxn>
                <a:cxn ang="0">
                  <a:pos x="335" y="122"/>
                </a:cxn>
                <a:cxn ang="0">
                  <a:pos x="321"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5" y="340"/>
                  </a:lnTo>
                  <a:lnTo>
                    <a:pt x="222" y="335"/>
                  </a:lnTo>
                  <a:lnTo>
                    <a:pt x="238" y="329"/>
                  </a:lnTo>
                  <a:lnTo>
                    <a:pt x="253" y="322"/>
                  </a:lnTo>
                  <a:lnTo>
                    <a:pt x="267" y="314"/>
                  </a:lnTo>
                  <a:lnTo>
                    <a:pt x="280" y="304"/>
                  </a:lnTo>
                  <a:lnTo>
                    <a:pt x="292" y="293"/>
                  </a:lnTo>
                  <a:lnTo>
                    <a:pt x="303" y="280"/>
                  </a:lnTo>
                  <a:lnTo>
                    <a:pt x="313" y="267"/>
                  </a:lnTo>
                  <a:lnTo>
                    <a:pt x="321" y="253"/>
                  </a:lnTo>
                  <a:lnTo>
                    <a:pt x="330" y="239"/>
                  </a:lnTo>
                  <a:lnTo>
                    <a:pt x="335" y="222"/>
                  </a:lnTo>
                  <a:lnTo>
                    <a:pt x="339" y="206"/>
                  </a:lnTo>
                  <a:lnTo>
                    <a:pt x="342" y="190"/>
                  </a:lnTo>
                  <a:lnTo>
                    <a:pt x="343" y="171"/>
                  </a:lnTo>
                  <a:lnTo>
                    <a:pt x="342" y="154"/>
                  </a:lnTo>
                  <a:lnTo>
                    <a:pt x="339" y="138"/>
                  </a:lnTo>
                  <a:lnTo>
                    <a:pt x="335" y="122"/>
                  </a:lnTo>
                  <a:lnTo>
                    <a:pt x="330" y="105"/>
                  </a:lnTo>
                  <a:lnTo>
                    <a:pt x="321" y="90"/>
                  </a:lnTo>
                  <a:lnTo>
                    <a:pt x="313" y="76"/>
                  </a:lnTo>
                  <a:lnTo>
                    <a:pt x="303" y="63"/>
                  </a:lnTo>
                  <a:lnTo>
                    <a:pt x="292" y="51"/>
                  </a:lnTo>
                  <a:lnTo>
                    <a:pt x="280" y="40"/>
                  </a:lnTo>
                  <a:lnTo>
                    <a:pt x="267" y="30"/>
                  </a:lnTo>
                  <a:lnTo>
                    <a:pt x="253" y="22"/>
                  </a:lnTo>
                  <a:lnTo>
                    <a:pt x="238" y="13"/>
                  </a:lnTo>
                  <a:lnTo>
                    <a:pt x="222" y="8"/>
                  </a:lnTo>
                  <a:lnTo>
                    <a:pt x="205"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26" name="Freeform 12">
              <a:extLst>
                <a:ext uri="{FF2B5EF4-FFF2-40B4-BE49-F238E27FC236}">
                  <a16:creationId xmlns="" xmlns:a14="http://schemas.microsoft.com/office/drawing/2010/main" xmlns:p14="http://schemas.microsoft.com/office/powerpoint/2010/main" xmlns:a16="http://schemas.microsoft.com/office/drawing/2014/main" id="{9D39CD4F-621F-4364-901B-17BB47A503D2}"/>
                </a:ext>
              </a:extLst>
            </p:cNvPr>
            <p:cNvSpPr>
              <a:spLocks/>
            </p:cNvSpPr>
            <p:nvPr/>
          </p:nvSpPr>
          <p:spPr bwMode="ltGray">
            <a:xfrm>
              <a:off x="10813529" y="1445314"/>
              <a:ext cx="36513" cy="36513"/>
            </a:xfrm>
            <a:custGeom>
              <a:avLst/>
              <a:gdLst/>
              <a:ahLst/>
              <a:cxnLst>
                <a:cxn ang="0">
                  <a:pos x="188" y="343"/>
                </a:cxn>
                <a:cxn ang="0">
                  <a:pos x="221" y="335"/>
                </a:cxn>
                <a:cxn ang="0">
                  <a:pos x="252" y="322"/>
                </a:cxn>
                <a:cxn ang="0">
                  <a:pos x="279" y="304"/>
                </a:cxn>
                <a:cxn ang="0">
                  <a:pos x="303" y="280"/>
                </a:cxn>
                <a:cxn ang="0">
                  <a:pos x="321" y="253"/>
                </a:cxn>
                <a:cxn ang="0">
                  <a:pos x="334" y="222"/>
                </a:cxn>
                <a:cxn ang="0">
                  <a:pos x="340" y="190"/>
                </a:cxn>
                <a:cxn ang="0">
                  <a:pos x="340" y="154"/>
                </a:cxn>
                <a:cxn ang="0">
                  <a:pos x="334" y="122"/>
                </a:cxn>
                <a:cxn ang="0">
                  <a:pos x="321" y="90"/>
                </a:cxn>
                <a:cxn ang="0">
                  <a:pos x="303" y="63"/>
                </a:cxn>
                <a:cxn ang="0">
                  <a:pos x="279" y="40"/>
                </a:cxn>
                <a:cxn ang="0">
                  <a:pos x="252" y="22"/>
                </a:cxn>
                <a:cxn ang="0">
                  <a:pos x="221" y="8"/>
                </a:cxn>
                <a:cxn ang="0">
                  <a:pos x="188" y="1"/>
                </a:cxn>
                <a:cxn ang="0">
                  <a:pos x="153" y="1"/>
                </a:cxn>
                <a:cxn ang="0">
                  <a:pos x="120" y="8"/>
                </a:cxn>
                <a:cxn ang="0">
                  <a:pos x="89" y="22"/>
                </a:cxn>
                <a:cxn ang="0">
                  <a:pos x="62" y="40"/>
                </a:cxn>
                <a:cxn ang="0">
                  <a:pos x="38" y="63"/>
                </a:cxn>
                <a:cxn ang="0">
                  <a:pos x="20" y="90"/>
                </a:cxn>
                <a:cxn ang="0">
                  <a:pos x="7" y="122"/>
                </a:cxn>
                <a:cxn ang="0">
                  <a:pos x="1" y="154"/>
                </a:cxn>
                <a:cxn ang="0">
                  <a:pos x="1" y="190"/>
                </a:cxn>
                <a:cxn ang="0">
                  <a:pos x="7" y="222"/>
                </a:cxn>
                <a:cxn ang="0">
                  <a:pos x="20" y="253"/>
                </a:cxn>
                <a:cxn ang="0">
                  <a:pos x="38" y="280"/>
                </a:cxn>
                <a:cxn ang="0">
                  <a:pos x="62" y="304"/>
                </a:cxn>
                <a:cxn ang="0">
                  <a:pos x="89" y="322"/>
                </a:cxn>
                <a:cxn ang="0">
                  <a:pos x="120" y="335"/>
                </a:cxn>
                <a:cxn ang="0">
                  <a:pos x="153" y="343"/>
                </a:cxn>
              </a:cxnLst>
              <a:rect l="0" t="0" r="r" b="b"/>
              <a:pathLst>
                <a:path w="341" h="344">
                  <a:moveTo>
                    <a:pt x="170" y="344"/>
                  </a:moveTo>
                  <a:lnTo>
                    <a:pt x="188" y="343"/>
                  </a:lnTo>
                  <a:lnTo>
                    <a:pt x="205" y="340"/>
                  </a:lnTo>
                  <a:lnTo>
                    <a:pt x="221" y="335"/>
                  </a:lnTo>
                  <a:lnTo>
                    <a:pt x="237" y="329"/>
                  </a:lnTo>
                  <a:lnTo>
                    <a:pt x="252" y="322"/>
                  </a:lnTo>
                  <a:lnTo>
                    <a:pt x="266" y="314"/>
                  </a:lnTo>
                  <a:lnTo>
                    <a:pt x="279" y="304"/>
                  </a:lnTo>
                  <a:lnTo>
                    <a:pt x="291" y="293"/>
                  </a:lnTo>
                  <a:lnTo>
                    <a:pt x="303" y="280"/>
                  </a:lnTo>
                  <a:lnTo>
                    <a:pt x="312" y="267"/>
                  </a:lnTo>
                  <a:lnTo>
                    <a:pt x="321" y="253"/>
                  </a:lnTo>
                  <a:lnTo>
                    <a:pt x="328" y="239"/>
                  </a:lnTo>
                  <a:lnTo>
                    <a:pt x="334" y="222"/>
                  </a:lnTo>
                  <a:lnTo>
                    <a:pt x="338" y="206"/>
                  </a:lnTo>
                  <a:lnTo>
                    <a:pt x="340" y="190"/>
                  </a:lnTo>
                  <a:lnTo>
                    <a:pt x="341" y="171"/>
                  </a:lnTo>
                  <a:lnTo>
                    <a:pt x="340" y="154"/>
                  </a:lnTo>
                  <a:lnTo>
                    <a:pt x="338" y="138"/>
                  </a:lnTo>
                  <a:lnTo>
                    <a:pt x="334" y="122"/>
                  </a:lnTo>
                  <a:lnTo>
                    <a:pt x="328" y="105"/>
                  </a:lnTo>
                  <a:lnTo>
                    <a:pt x="321" y="90"/>
                  </a:lnTo>
                  <a:lnTo>
                    <a:pt x="312" y="76"/>
                  </a:lnTo>
                  <a:lnTo>
                    <a:pt x="303" y="63"/>
                  </a:lnTo>
                  <a:lnTo>
                    <a:pt x="291" y="51"/>
                  </a:lnTo>
                  <a:lnTo>
                    <a:pt x="279" y="40"/>
                  </a:lnTo>
                  <a:lnTo>
                    <a:pt x="266" y="30"/>
                  </a:lnTo>
                  <a:lnTo>
                    <a:pt x="252" y="22"/>
                  </a:lnTo>
                  <a:lnTo>
                    <a:pt x="237" y="13"/>
                  </a:lnTo>
                  <a:lnTo>
                    <a:pt x="221" y="8"/>
                  </a:lnTo>
                  <a:lnTo>
                    <a:pt x="205" y="4"/>
                  </a:lnTo>
                  <a:lnTo>
                    <a:pt x="188" y="1"/>
                  </a:lnTo>
                  <a:lnTo>
                    <a:pt x="170" y="0"/>
                  </a:lnTo>
                  <a:lnTo>
                    <a:pt x="153" y="1"/>
                  </a:lnTo>
                  <a:lnTo>
                    <a:pt x="136" y="4"/>
                  </a:lnTo>
                  <a:lnTo>
                    <a:pt x="120" y="8"/>
                  </a:lnTo>
                  <a:lnTo>
                    <a:pt x="104" y="13"/>
                  </a:lnTo>
                  <a:lnTo>
                    <a:pt x="89" y="22"/>
                  </a:lnTo>
                  <a:lnTo>
                    <a:pt x="75" y="30"/>
                  </a:lnTo>
                  <a:lnTo>
                    <a:pt x="62" y="40"/>
                  </a:lnTo>
                  <a:lnTo>
                    <a:pt x="49" y="51"/>
                  </a:lnTo>
                  <a:lnTo>
                    <a:pt x="38" y="63"/>
                  </a:lnTo>
                  <a:lnTo>
                    <a:pt x="29" y="76"/>
                  </a:lnTo>
                  <a:lnTo>
                    <a:pt x="20" y="90"/>
                  </a:lnTo>
                  <a:lnTo>
                    <a:pt x="13" y="105"/>
                  </a:lnTo>
                  <a:lnTo>
                    <a:pt x="7" y="122"/>
                  </a:lnTo>
                  <a:lnTo>
                    <a:pt x="3" y="138"/>
                  </a:lnTo>
                  <a:lnTo>
                    <a:pt x="1" y="154"/>
                  </a:lnTo>
                  <a:lnTo>
                    <a:pt x="0" y="171"/>
                  </a:lnTo>
                  <a:lnTo>
                    <a:pt x="1" y="190"/>
                  </a:lnTo>
                  <a:lnTo>
                    <a:pt x="3" y="206"/>
                  </a:lnTo>
                  <a:lnTo>
                    <a:pt x="7" y="222"/>
                  </a:lnTo>
                  <a:lnTo>
                    <a:pt x="13" y="239"/>
                  </a:lnTo>
                  <a:lnTo>
                    <a:pt x="20" y="253"/>
                  </a:lnTo>
                  <a:lnTo>
                    <a:pt x="29" y="267"/>
                  </a:lnTo>
                  <a:lnTo>
                    <a:pt x="38" y="280"/>
                  </a:lnTo>
                  <a:lnTo>
                    <a:pt x="49" y="293"/>
                  </a:lnTo>
                  <a:lnTo>
                    <a:pt x="62" y="304"/>
                  </a:lnTo>
                  <a:lnTo>
                    <a:pt x="75" y="314"/>
                  </a:lnTo>
                  <a:lnTo>
                    <a:pt x="89" y="322"/>
                  </a:lnTo>
                  <a:lnTo>
                    <a:pt x="104" y="329"/>
                  </a:lnTo>
                  <a:lnTo>
                    <a:pt x="120" y="335"/>
                  </a:lnTo>
                  <a:lnTo>
                    <a:pt x="136" y="340"/>
                  </a:lnTo>
                  <a:lnTo>
                    <a:pt x="153" y="343"/>
                  </a:lnTo>
                  <a:lnTo>
                    <a:pt x="170"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27" name="Freeform 13">
              <a:extLst>
                <a:ext uri="{FF2B5EF4-FFF2-40B4-BE49-F238E27FC236}">
                  <a16:creationId xmlns="" xmlns:a14="http://schemas.microsoft.com/office/drawing/2010/main" xmlns:p14="http://schemas.microsoft.com/office/powerpoint/2010/main" xmlns:a16="http://schemas.microsoft.com/office/drawing/2014/main" id="{F7325663-E764-4DCD-9647-EC19AD83CE84}"/>
                </a:ext>
              </a:extLst>
            </p:cNvPr>
            <p:cNvSpPr>
              <a:spLocks/>
            </p:cNvSpPr>
            <p:nvPr/>
          </p:nvSpPr>
          <p:spPr bwMode="ltGray">
            <a:xfrm>
              <a:off x="10867504" y="1445314"/>
              <a:ext cx="36513" cy="36513"/>
            </a:xfrm>
            <a:custGeom>
              <a:avLst/>
              <a:gdLst/>
              <a:ahLst/>
              <a:cxnLst>
                <a:cxn ang="0">
                  <a:pos x="189" y="343"/>
                </a:cxn>
                <a:cxn ang="0">
                  <a:pos x="222" y="335"/>
                </a:cxn>
                <a:cxn ang="0">
                  <a:pos x="253" y="322"/>
                </a:cxn>
                <a:cxn ang="0">
                  <a:pos x="280" y="304"/>
                </a:cxn>
                <a:cxn ang="0">
                  <a:pos x="303" y="280"/>
                </a:cxn>
                <a:cxn ang="0">
                  <a:pos x="322" y="253"/>
                </a:cxn>
                <a:cxn ang="0">
                  <a:pos x="335" y="222"/>
                </a:cxn>
                <a:cxn ang="0">
                  <a:pos x="342" y="190"/>
                </a:cxn>
                <a:cxn ang="0">
                  <a:pos x="342" y="154"/>
                </a:cxn>
                <a:cxn ang="0">
                  <a:pos x="335" y="122"/>
                </a:cxn>
                <a:cxn ang="0">
                  <a:pos x="322"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6" y="340"/>
                  </a:lnTo>
                  <a:lnTo>
                    <a:pt x="222" y="335"/>
                  </a:lnTo>
                  <a:lnTo>
                    <a:pt x="238" y="329"/>
                  </a:lnTo>
                  <a:lnTo>
                    <a:pt x="253" y="322"/>
                  </a:lnTo>
                  <a:lnTo>
                    <a:pt x="267" y="314"/>
                  </a:lnTo>
                  <a:lnTo>
                    <a:pt x="280" y="304"/>
                  </a:lnTo>
                  <a:lnTo>
                    <a:pt x="292" y="293"/>
                  </a:lnTo>
                  <a:lnTo>
                    <a:pt x="303" y="280"/>
                  </a:lnTo>
                  <a:lnTo>
                    <a:pt x="313" y="267"/>
                  </a:lnTo>
                  <a:lnTo>
                    <a:pt x="322" y="253"/>
                  </a:lnTo>
                  <a:lnTo>
                    <a:pt x="329" y="239"/>
                  </a:lnTo>
                  <a:lnTo>
                    <a:pt x="335" y="222"/>
                  </a:lnTo>
                  <a:lnTo>
                    <a:pt x="339" y="206"/>
                  </a:lnTo>
                  <a:lnTo>
                    <a:pt x="342" y="190"/>
                  </a:lnTo>
                  <a:lnTo>
                    <a:pt x="343" y="171"/>
                  </a:lnTo>
                  <a:lnTo>
                    <a:pt x="342" y="154"/>
                  </a:lnTo>
                  <a:lnTo>
                    <a:pt x="339" y="138"/>
                  </a:lnTo>
                  <a:lnTo>
                    <a:pt x="335" y="122"/>
                  </a:lnTo>
                  <a:lnTo>
                    <a:pt x="329" y="105"/>
                  </a:lnTo>
                  <a:lnTo>
                    <a:pt x="322" y="90"/>
                  </a:lnTo>
                  <a:lnTo>
                    <a:pt x="313" y="76"/>
                  </a:lnTo>
                  <a:lnTo>
                    <a:pt x="303" y="63"/>
                  </a:lnTo>
                  <a:lnTo>
                    <a:pt x="292" y="51"/>
                  </a:lnTo>
                  <a:lnTo>
                    <a:pt x="280" y="40"/>
                  </a:lnTo>
                  <a:lnTo>
                    <a:pt x="267" y="30"/>
                  </a:lnTo>
                  <a:lnTo>
                    <a:pt x="253" y="22"/>
                  </a:lnTo>
                  <a:lnTo>
                    <a:pt x="238" y="13"/>
                  </a:lnTo>
                  <a:lnTo>
                    <a:pt x="222" y="8"/>
                  </a:lnTo>
                  <a:lnTo>
                    <a:pt x="206"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sp>
        <p:nvSpPr>
          <p:cNvPr id="23" name="Freeform 15">
            <a:extLst>
              <a:ext uri="{FF2B5EF4-FFF2-40B4-BE49-F238E27FC236}">
                <a16:creationId xmlns="" xmlns:a14="http://schemas.microsoft.com/office/drawing/2010/main" xmlns:p14="http://schemas.microsoft.com/office/powerpoint/2010/main" xmlns:a16="http://schemas.microsoft.com/office/drawing/2014/main" id="{77B3D510-3793-4F69-A95E-C80FCDB51974}"/>
              </a:ext>
            </a:extLst>
          </p:cNvPr>
          <p:cNvSpPr>
            <a:spLocks noEditPoints="1"/>
          </p:cNvSpPr>
          <p:nvPr/>
        </p:nvSpPr>
        <p:spPr bwMode="ltGray">
          <a:xfrm>
            <a:off x="6368691" y="5990082"/>
            <a:ext cx="467629" cy="65698"/>
          </a:xfrm>
          <a:custGeom>
            <a:avLst/>
            <a:gdLst/>
            <a:ahLst/>
            <a:cxnLst>
              <a:cxn ang="0">
                <a:pos x="15920" y="2437"/>
              </a:cxn>
              <a:cxn ang="0">
                <a:pos x="16066" y="2370"/>
              </a:cxn>
              <a:cxn ang="0">
                <a:pos x="16180" y="2261"/>
              </a:cxn>
              <a:cxn ang="0">
                <a:pos x="16254" y="2119"/>
              </a:cxn>
              <a:cxn ang="0">
                <a:pos x="16275" y="473"/>
              </a:cxn>
              <a:cxn ang="0">
                <a:pos x="16247" y="311"/>
              </a:cxn>
              <a:cxn ang="0">
                <a:pos x="16166" y="173"/>
              </a:cxn>
              <a:cxn ang="0">
                <a:pos x="16047" y="69"/>
              </a:cxn>
              <a:cxn ang="0">
                <a:pos x="15897" y="10"/>
              </a:cxn>
              <a:cxn ang="0">
                <a:pos x="425" y="2"/>
              </a:cxn>
              <a:cxn ang="0">
                <a:pos x="269" y="46"/>
              </a:cxn>
              <a:cxn ang="0">
                <a:pos x="139" y="139"/>
              </a:cxn>
              <a:cxn ang="0">
                <a:pos x="47" y="268"/>
              </a:cxn>
              <a:cxn ang="0">
                <a:pos x="2" y="425"/>
              </a:cxn>
              <a:cxn ang="0">
                <a:pos x="9" y="2073"/>
              </a:cxn>
              <a:cxn ang="0">
                <a:pos x="68" y="2224"/>
              </a:cxn>
              <a:cxn ang="0">
                <a:pos x="173" y="2344"/>
              </a:cxn>
              <a:cxn ang="0">
                <a:pos x="310" y="2423"/>
              </a:cxn>
              <a:cxn ang="0">
                <a:pos x="473" y="2452"/>
              </a:cxn>
              <a:cxn ang="0">
                <a:pos x="14525" y="1969"/>
              </a:cxn>
              <a:cxn ang="0">
                <a:pos x="14616" y="1928"/>
              </a:cxn>
              <a:cxn ang="0">
                <a:pos x="14686" y="1860"/>
              </a:cxn>
              <a:cxn ang="0">
                <a:pos x="14732" y="1772"/>
              </a:cxn>
              <a:cxn ang="0">
                <a:pos x="14745" y="753"/>
              </a:cxn>
              <a:cxn ang="0">
                <a:pos x="14727" y="654"/>
              </a:cxn>
              <a:cxn ang="0">
                <a:pos x="14678" y="568"/>
              </a:cxn>
              <a:cxn ang="0">
                <a:pos x="14604" y="503"/>
              </a:cxn>
              <a:cxn ang="0">
                <a:pos x="14511" y="466"/>
              </a:cxn>
              <a:cxn ang="0">
                <a:pos x="7552" y="462"/>
              </a:cxn>
              <a:cxn ang="0">
                <a:pos x="7455" y="490"/>
              </a:cxn>
              <a:cxn ang="0">
                <a:pos x="7375" y="547"/>
              </a:cxn>
              <a:cxn ang="0">
                <a:pos x="7318" y="627"/>
              </a:cxn>
              <a:cxn ang="0">
                <a:pos x="7290" y="724"/>
              </a:cxn>
              <a:cxn ang="0">
                <a:pos x="7295" y="1744"/>
              </a:cxn>
              <a:cxn ang="0">
                <a:pos x="7332" y="1837"/>
              </a:cxn>
              <a:cxn ang="0">
                <a:pos x="7396" y="1911"/>
              </a:cxn>
              <a:cxn ang="0">
                <a:pos x="7481" y="1961"/>
              </a:cxn>
              <a:cxn ang="0">
                <a:pos x="7582" y="1978"/>
              </a:cxn>
              <a:cxn ang="0">
                <a:pos x="3118" y="1766"/>
              </a:cxn>
              <a:cxn ang="0">
                <a:pos x="3301" y="1672"/>
              </a:cxn>
              <a:cxn ang="0">
                <a:pos x="3442" y="1524"/>
              </a:cxn>
              <a:cxn ang="0">
                <a:pos x="3528" y="1334"/>
              </a:cxn>
              <a:cxn ang="0">
                <a:pos x="3544" y="1119"/>
              </a:cxn>
              <a:cxn ang="0">
                <a:pos x="3487" y="917"/>
              </a:cxn>
              <a:cxn ang="0">
                <a:pos x="3368" y="749"/>
              </a:cxn>
              <a:cxn ang="0">
                <a:pos x="3200" y="630"/>
              </a:cxn>
              <a:cxn ang="0">
                <a:pos x="2999" y="573"/>
              </a:cxn>
              <a:cxn ang="0">
                <a:pos x="2784" y="589"/>
              </a:cxn>
              <a:cxn ang="0">
                <a:pos x="2595" y="675"/>
              </a:cxn>
              <a:cxn ang="0">
                <a:pos x="2446" y="816"/>
              </a:cxn>
              <a:cxn ang="0">
                <a:pos x="2353" y="1000"/>
              </a:cxn>
              <a:cxn ang="0">
                <a:pos x="2326" y="1213"/>
              </a:cxn>
              <a:cxn ang="0">
                <a:pos x="2373" y="1420"/>
              </a:cxn>
              <a:cxn ang="0">
                <a:pos x="2484" y="1593"/>
              </a:cxn>
              <a:cxn ang="0">
                <a:pos x="2646" y="1719"/>
              </a:cxn>
              <a:cxn ang="0">
                <a:pos x="2843" y="1787"/>
              </a:cxn>
            </a:cxnLst>
            <a:rect l="0" t="0" r="r" b="b"/>
            <a:pathLst>
              <a:path w="16275" h="2452">
                <a:moveTo>
                  <a:pt x="473" y="2452"/>
                </a:moveTo>
                <a:lnTo>
                  <a:pt x="15802" y="2452"/>
                </a:lnTo>
                <a:lnTo>
                  <a:pt x="15826" y="2451"/>
                </a:lnTo>
                <a:lnTo>
                  <a:pt x="15850" y="2450"/>
                </a:lnTo>
                <a:lnTo>
                  <a:pt x="15874" y="2447"/>
                </a:lnTo>
                <a:lnTo>
                  <a:pt x="15897" y="2443"/>
                </a:lnTo>
                <a:lnTo>
                  <a:pt x="15920" y="2437"/>
                </a:lnTo>
                <a:lnTo>
                  <a:pt x="15942" y="2431"/>
                </a:lnTo>
                <a:lnTo>
                  <a:pt x="15964" y="2423"/>
                </a:lnTo>
                <a:lnTo>
                  <a:pt x="15986" y="2414"/>
                </a:lnTo>
                <a:lnTo>
                  <a:pt x="16006" y="2405"/>
                </a:lnTo>
                <a:lnTo>
                  <a:pt x="16027" y="2395"/>
                </a:lnTo>
                <a:lnTo>
                  <a:pt x="16047" y="2384"/>
                </a:lnTo>
                <a:lnTo>
                  <a:pt x="16066" y="2370"/>
                </a:lnTo>
                <a:lnTo>
                  <a:pt x="16085" y="2357"/>
                </a:lnTo>
                <a:lnTo>
                  <a:pt x="16102" y="2344"/>
                </a:lnTo>
                <a:lnTo>
                  <a:pt x="16119" y="2329"/>
                </a:lnTo>
                <a:lnTo>
                  <a:pt x="16136" y="2312"/>
                </a:lnTo>
                <a:lnTo>
                  <a:pt x="16152" y="2296"/>
                </a:lnTo>
                <a:lnTo>
                  <a:pt x="16166" y="2279"/>
                </a:lnTo>
                <a:lnTo>
                  <a:pt x="16180" y="2261"/>
                </a:lnTo>
                <a:lnTo>
                  <a:pt x="16194" y="2243"/>
                </a:lnTo>
                <a:lnTo>
                  <a:pt x="16206" y="2224"/>
                </a:lnTo>
                <a:lnTo>
                  <a:pt x="16218" y="2203"/>
                </a:lnTo>
                <a:lnTo>
                  <a:pt x="16228" y="2183"/>
                </a:lnTo>
                <a:lnTo>
                  <a:pt x="16237" y="2163"/>
                </a:lnTo>
                <a:lnTo>
                  <a:pt x="16247" y="2141"/>
                </a:lnTo>
                <a:lnTo>
                  <a:pt x="16254" y="2119"/>
                </a:lnTo>
                <a:lnTo>
                  <a:pt x="16260" y="2096"/>
                </a:lnTo>
                <a:lnTo>
                  <a:pt x="16265" y="2073"/>
                </a:lnTo>
                <a:lnTo>
                  <a:pt x="16270" y="2051"/>
                </a:lnTo>
                <a:lnTo>
                  <a:pt x="16273" y="2026"/>
                </a:lnTo>
                <a:lnTo>
                  <a:pt x="16274" y="2003"/>
                </a:lnTo>
                <a:lnTo>
                  <a:pt x="16275" y="1978"/>
                </a:lnTo>
                <a:lnTo>
                  <a:pt x="16275" y="473"/>
                </a:lnTo>
                <a:lnTo>
                  <a:pt x="16274" y="449"/>
                </a:lnTo>
                <a:lnTo>
                  <a:pt x="16273" y="425"/>
                </a:lnTo>
                <a:lnTo>
                  <a:pt x="16270" y="401"/>
                </a:lnTo>
                <a:lnTo>
                  <a:pt x="16265" y="379"/>
                </a:lnTo>
                <a:lnTo>
                  <a:pt x="16260" y="355"/>
                </a:lnTo>
                <a:lnTo>
                  <a:pt x="16254" y="333"/>
                </a:lnTo>
                <a:lnTo>
                  <a:pt x="16247" y="311"/>
                </a:lnTo>
                <a:lnTo>
                  <a:pt x="16237" y="289"/>
                </a:lnTo>
                <a:lnTo>
                  <a:pt x="16228" y="268"/>
                </a:lnTo>
                <a:lnTo>
                  <a:pt x="16218" y="248"/>
                </a:lnTo>
                <a:lnTo>
                  <a:pt x="16206" y="228"/>
                </a:lnTo>
                <a:lnTo>
                  <a:pt x="16194" y="209"/>
                </a:lnTo>
                <a:lnTo>
                  <a:pt x="16180" y="190"/>
                </a:lnTo>
                <a:lnTo>
                  <a:pt x="16166" y="173"/>
                </a:lnTo>
                <a:lnTo>
                  <a:pt x="16152" y="155"/>
                </a:lnTo>
                <a:lnTo>
                  <a:pt x="16136" y="139"/>
                </a:lnTo>
                <a:lnTo>
                  <a:pt x="16119" y="123"/>
                </a:lnTo>
                <a:lnTo>
                  <a:pt x="16102" y="109"/>
                </a:lnTo>
                <a:lnTo>
                  <a:pt x="16085" y="94"/>
                </a:lnTo>
                <a:lnTo>
                  <a:pt x="16066" y="81"/>
                </a:lnTo>
                <a:lnTo>
                  <a:pt x="16047" y="69"/>
                </a:lnTo>
                <a:lnTo>
                  <a:pt x="16027" y="57"/>
                </a:lnTo>
                <a:lnTo>
                  <a:pt x="16006" y="46"/>
                </a:lnTo>
                <a:lnTo>
                  <a:pt x="15986" y="37"/>
                </a:lnTo>
                <a:lnTo>
                  <a:pt x="15964" y="28"/>
                </a:lnTo>
                <a:lnTo>
                  <a:pt x="15942" y="21"/>
                </a:lnTo>
                <a:lnTo>
                  <a:pt x="15920" y="15"/>
                </a:lnTo>
                <a:lnTo>
                  <a:pt x="15897" y="10"/>
                </a:lnTo>
                <a:lnTo>
                  <a:pt x="15874" y="5"/>
                </a:lnTo>
                <a:lnTo>
                  <a:pt x="15850" y="2"/>
                </a:lnTo>
                <a:lnTo>
                  <a:pt x="15826" y="1"/>
                </a:lnTo>
                <a:lnTo>
                  <a:pt x="15802" y="0"/>
                </a:lnTo>
                <a:lnTo>
                  <a:pt x="473" y="0"/>
                </a:lnTo>
                <a:lnTo>
                  <a:pt x="449" y="1"/>
                </a:lnTo>
                <a:lnTo>
                  <a:pt x="425" y="2"/>
                </a:lnTo>
                <a:lnTo>
                  <a:pt x="401" y="5"/>
                </a:lnTo>
                <a:lnTo>
                  <a:pt x="378" y="10"/>
                </a:lnTo>
                <a:lnTo>
                  <a:pt x="355" y="15"/>
                </a:lnTo>
                <a:lnTo>
                  <a:pt x="333" y="21"/>
                </a:lnTo>
                <a:lnTo>
                  <a:pt x="310" y="28"/>
                </a:lnTo>
                <a:lnTo>
                  <a:pt x="289" y="37"/>
                </a:lnTo>
                <a:lnTo>
                  <a:pt x="269" y="46"/>
                </a:lnTo>
                <a:lnTo>
                  <a:pt x="248" y="57"/>
                </a:lnTo>
                <a:lnTo>
                  <a:pt x="228" y="69"/>
                </a:lnTo>
                <a:lnTo>
                  <a:pt x="209" y="81"/>
                </a:lnTo>
                <a:lnTo>
                  <a:pt x="190" y="94"/>
                </a:lnTo>
                <a:lnTo>
                  <a:pt x="173" y="109"/>
                </a:lnTo>
                <a:lnTo>
                  <a:pt x="156" y="123"/>
                </a:lnTo>
                <a:lnTo>
                  <a:pt x="139" y="139"/>
                </a:lnTo>
                <a:lnTo>
                  <a:pt x="123" y="155"/>
                </a:lnTo>
                <a:lnTo>
                  <a:pt x="108" y="173"/>
                </a:lnTo>
                <a:lnTo>
                  <a:pt x="95" y="190"/>
                </a:lnTo>
                <a:lnTo>
                  <a:pt x="81" y="209"/>
                </a:lnTo>
                <a:lnTo>
                  <a:pt x="68" y="228"/>
                </a:lnTo>
                <a:lnTo>
                  <a:pt x="57" y="248"/>
                </a:lnTo>
                <a:lnTo>
                  <a:pt x="47" y="268"/>
                </a:lnTo>
                <a:lnTo>
                  <a:pt x="38" y="289"/>
                </a:lnTo>
                <a:lnTo>
                  <a:pt x="28" y="311"/>
                </a:lnTo>
                <a:lnTo>
                  <a:pt x="21" y="333"/>
                </a:lnTo>
                <a:lnTo>
                  <a:pt x="15" y="355"/>
                </a:lnTo>
                <a:lnTo>
                  <a:pt x="9" y="379"/>
                </a:lnTo>
                <a:lnTo>
                  <a:pt x="5" y="401"/>
                </a:lnTo>
                <a:lnTo>
                  <a:pt x="2" y="425"/>
                </a:lnTo>
                <a:lnTo>
                  <a:pt x="1" y="449"/>
                </a:lnTo>
                <a:lnTo>
                  <a:pt x="0" y="473"/>
                </a:lnTo>
                <a:lnTo>
                  <a:pt x="0" y="1978"/>
                </a:lnTo>
                <a:lnTo>
                  <a:pt x="1" y="2003"/>
                </a:lnTo>
                <a:lnTo>
                  <a:pt x="2" y="2026"/>
                </a:lnTo>
                <a:lnTo>
                  <a:pt x="5" y="2051"/>
                </a:lnTo>
                <a:lnTo>
                  <a:pt x="9" y="2073"/>
                </a:lnTo>
                <a:lnTo>
                  <a:pt x="15" y="2096"/>
                </a:lnTo>
                <a:lnTo>
                  <a:pt x="21" y="2119"/>
                </a:lnTo>
                <a:lnTo>
                  <a:pt x="28" y="2141"/>
                </a:lnTo>
                <a:lnTo>
                  <a:pt x="38" y="2163"/>
                </a:lnTo>
                <a:lnTo>
                  <a:pt x="47" y="2183"/>
                </a:lnTo>
                <a:lnTo>
                  <a:pt x="57" y="2203"/>
                </a:lnTo>
                <a:lnTo>
                  <a:pt x="68" y="2224"/>
                </a:lnTo>
                <a:lnTo>
                  <a:pt x="81" y="2243"/>
                </a:lnTo>
                <a:lnTo>
                  <a:pt x="95" y="2261"/>
                </a:lnTo>
                <a:lnTo>
                  <a:pt x="108" y="2279"/>
                </a:lnTo>
                <a:lnTo>
                  <a:pt x="123" y="2296"/>
                </a:lnTo>
                <a:lnTo>
                  <a:pt x="139" y="2312"/>
                </a:lnTo>
                <a:lnTo>
                  <a:pt x="156" y="2329"/>
                </a:lnTo>
                <a:lnTo>
                  <a:pt x="173" y="2344"/>
                </a:lnTo>
                <a:lnTo>
                  <a:pt x="190" y="2357"/>
                </a:lnTo>
                <a:lnTo>
                  <a:pt x="209" y="2370"/>
                </a:lnTo>
                <a:lnTo>
                  <a:pt x="228" y="2384"/>
                </a:lnTo>
                <a:lnTo>
                  <a:pt x="248" y="2395"/>
                </a:lnTo>
                <a:lnTo>
                  <a:pt x="269" y="2405"/>
                </a:lnTo>
                <a:lnTo>
                  <a:pt x="289" y="2414"/>
                </a:lnTo>
                <a:lnTo>
                  <a:pt x="310" y="2423"/>
                </a:lnTo>
                <a:lnTo>
                  <a:pt x="333" y="2431"/>
                </a:lnTo>
                <a:lnTo>
                  <a:pt x="355" y="2437"/>
                </a:lnTo>
                <a:lnTo>
                  <a:pt x="378" y="2443"/>
                </a:lnTo>
                <a:lnTo>
                  <a:pt x="401" y="2447"/>
                </a:lnTo>
                <a:lnTo>
                  <a:pt x="425" y="2450"/>
                </a:lnTo>
                <a:lnTo>
                  <a:pt x="449" y="2451"/>
                </a:lnTo>
                <a:lnTo>
                  <a:pt x="473" y="2452"/>
                </a:lnTo>
                <a:close/>
                <a:moveTo>
                  <a:pt x="7582" y="1978"/>
                </a:moveTo>
                <a:lnTo>
                  <a:pt x="14452" y="1978"/>
                </a:lnTo>
                <a:lnTo>
                  <a:pt x="14467" y="1978"/>
                </a:lnTo>
                <a:lnTo>
                  <a:pt x="14482" y="1977"/>
                </a:lnTo>
                <a:lnTo>
                  <a:pt x="14497" y="1975"/>
                </a:lnTo>
                <a:lnTo>
                  <a:pt x="14511" y="1972"/>
                </a:lnTo>
                <a:lnTo>
                  <a:pt x="14525" y="1969"/>
                </a:lnTo>
                <a:lnTo>
                  <a:pt x="14539" y="1965"/>
                </a:lnTo>
                <a:lnTo>
                  <a:pt x="14553" y="1961"/>
                </a:lnTo>
                <a:lnTo>
                  <a:pt x="14566" y="1955"/>
                </a:lnTo>
                <a:lnTo>
                  <a:pt x="14578" y="1950"/>
                </a:lnTo>
                <a:lnTo>
                  <a:pt x="14592" y="1943"/>
                </a:lnTo>
                <a:lnTo>
                  <a:pt x="14604" y="1935"/>
                </a:lnTo>
                <a:lnTo>
                  <a:pt x="14616" y="1928"/>
                </a:lnTo>
                <a:lnTo>
                  <a:pt x="14627" y="1920"/>
                </a:lnTo>
                <a:lnTo>
                  <a:pt x="14638" y="1911"/>
                </a:lnTo>
                <a:lnTo>
                  <a:pt x="14649" y="1902"/>
                </a:lnTo>
                <a:lnTo>
                  <a:pt x="14659" y="1893"/>
                </a:lnTo>
                <a:lnTo>
                  <a:pt x="14669" y="1882"/>
                </a:lnTo>
                <a:lnTo>
                  <a:pt x="14678" y="1871"/>
                </a:lnTo>
                <a:lnTo>
                  <a:pt x="14686" y="1860"/>
                </a:lnTo>
                <a:lnTo>
                  <a:pt x="14694" y="1849"/>
                </a:lnTo>
                <a:lnTo>
                  <a:pt x="14702" y="1837"/>
                </a:lnTo>
                <a:lnTo>
                  <a:pt x="14710" y="1824"/>
                </a:lnTo>
                <a:lnTo>
                  <a:pt x="14716" y="1812"/>
                </a:lnTo>
                <a:lnTo>
                  <a:pt x="14722" y="1799"/>
                </a:lnTo>
                <a:lnTo>
                  <a:pt x="14727" y="1786"/>
                </a:lnTo>
                <a:lnTo>
                  <a:pt x="14732" y="1772"/>
                </a:lnTo>
                <a:lnTo>
                  <a:pt x="14736" y="1758"/>
                </a:lnTo>
                <a:lnTo>
                  <a:pt x="14739" y="1744"/>
                </a:lnTo>
                <a:lnTo>
                  <a:pt x="14741" y="1730"/>
                </a:lnTo>
                <a:lnTo>
                  <a:pt x="14743" y="1715"/>
                </a:lnTo>
                <a:lnTo>
                  <a:pt x="14744" y="1700"/>
                </a:lnTo>
                <a:lnTo>
                  <a:pt x="14745" y="1685"/>
                </a:lnTo>
                <a:lnTo>
                  <a:pt x="14745" y="753"/>
                </a:lnTo>
                <a:lnTo>
                  <a:pt x="14744" y="739"/>
                </a:lnTo>
                <a:lnTo>
                  <a:pt x="14743" y="724"/>
                </a:lnTo>
                <a:lnTo>
                  <a:pt x="14741" y="710"/>
                </a:lnTo>
                <a:lnTo>
                  <a:pt x="14739" y="695"/>
                </a:lnTo>
                <a:lnTo>
                  <a:pt x="14736" y="681"/>
                </a:lnTo>
                <a:lnTo>
                  <a:pt x="14732" y="667"/>
                </a:lnTo>
                <a:lnTo>
                  <a:pt x="14727" y="654"/>
                </a:lnTo>
                <a:lnTo>
                  <a:pt x="14722" y="640"/>
                </a:lnTo>
                <a:lnTo>
                  <a:pt x="14716" y="627"/>
                </a:lnTo>
                <a:lnTo>
                  <a:pt x="14710" y="614"/>
                </a:lnTo>
                <a:lnTo>
                  <a:pt x="14702" y="602"/>
                </a:lnTo>
                <a:lnTo>
                  <a:pt x="14694" y="590"/>
                </a:lnTo>
                <a:lnTo>
                  <a:pt x="14686" y="579"/>
                </a:lnTo>
                <a:lnTo>
                  <a:pt x="14678" y="568"/>
                </a:lnTo>
                <a:lnTo>
                  <a:pt x="14669" y="557"/>
                </a:lnTo>
                <a:lnTo>
                  <a:pt x="14659" y="547"/>
                </a:lnTo>
                <a:lnTo>
                  <a:pt x="14649" y="537"/>
                </a:lnTo>
                <a:lnTo>
                  <a:pt x="14638" y="528"/>
                </a:lnTo>
                <a:lnTo>
                  <a:pt x="14627" y="519"/>
                </a:lnTo>
                <a:lnTo>
                  <a:pt x="14616" y="511"/>
                </a:lnTo>
                <a:lnTo>
                  <a:pt x="14604" y="503"/>
                </a:lnTo>
                <a:lnTo>
                  <a:pt x="14592" y="496"/>
                </a:lnTo>
                <a:lnTo>
                  <a:pt x="14578" y="490"/>
                </a:lnTo>
                <a:lnTo>
                  <a:pt x="14566" y="483"/>
                </a:lnTo>
                <a:lnTo>
                  <a:pt x="14553" y="478"/>
                </a:lnTo>
                <a:lnTo>
                  <a:pt x="14539" y="474"/>
                </a:lnTo>
                <a:lnTo>
                  <a:pt x="14525" y="470"/>
                </a:lnTo>
                <a:lnTo>
                  <a:pt x="14511" y="466"/>
                </a:lnTo>
                <a:lnTo>
                  <a:pt x="14497" y="464"/>
                </a:lnTo>
                <a:lnTo>
                  <a:pt x="14482" y="462"/>
                </a:lnTo>
                <a:lnTo>
                  <a:pt x="14467" y="461"/>
                </a:lnTo>
                <a:lnTo>
                  <a:pt x="14452" y="461"/>
                </a:lnTo>
                <a:lnTo>
                  <a:pt x="7582" y="461"/>
                </a:lnTo>
                <a:lnTo>
                  <a:pt x="7567" y="461"/>
                </a:lnTo>
                <a:lnTo>
                  <a:pt x="7552" y="462"/>
                </a:lnTo>
                <a:lnTo>
                  <a:pt x="7537" y="464"/>
                </a:lnTo>
                <a:lnTo>
                  <a:pt x="7523" y="466"/>
                </a:lnTo>
                <a:lnTo>
                  <a:pt x="7509" y="470"/>
                </a:lnTo>
                <a:lnTo>
                  <a:pt x="7495" y="474"/>
                </a:lnTo>
                <a:lnTo>
                  <a:pt x="7481" y="478"/>
                </a:lnTo>
                <a:lnTo>
                  <a:pt x="7468" y="483"/>
                </a:lnTo>
                <a:lnTo>
                  <a:pt x="7455" y="490"/>
                </a:lnTo>
                <a:lnTo>
                  <a:pt x="7443" y="496"/>
                </a:lnTo>
                <a:lnTo>
                  <a:pt x="7431" y="503"/>
                </a:lnTo>
                <a:lnTo>
                  <a:pt x="7418" y="511"/>
                </a:lnTo>
                <a:lnTo>
                  <a:pt x="7407" y="519"/>
                </a:lnTo>
                <a:lnTo>
                  <a:pt x="7396" y="527"/>
                </a:lnTo>
                <a:lnTo>
                  <a:pt x="7385" y="537"/>
                </a:lnTo>
                <a:lnTo>
                  <a:pt x="7375" y="547"/>
                </a:lnTo>
                <a:lnTo>
                  <a:pt x="7365" y="557"/>
                </a:lnTo>
                <a:lnTo>
                  <a:pt x="7356" y="568"/>
                </a:lnTo>
                <a:lnTo>
                  <a:pt x="7347" y="579"/>
                </a:lnTo>
                <a:lnTo>
                  <a:pt x="7339" y="590"/>
                </a:lnTo>
                <a:lnTo>
                  <a:pt x="7332" y="602"/>
                </a:lnTo>
                <a:lnTo>
                  <a:pt x="7325" y="614"/>
                </a:lnTo>
                <a:lnTo>
                  <a:pt x="7318" y="627"/>
                </a:lnTo>
                <a:lnTo>
                  <a:pt x="7312" y="640"/>
                </a:lnTo>
                <a:lnTo>
                  <a:pt x="7306" y="654"/>
                </a:lnTo>
                <a:lnTo>
                  <a:pt x="7302" y="667"/>
                </a:lnTo>
                <a:lnTo>
                  <a:pt x="7298" y="681"/>
                </a:lnTo>
                <a:lnTo>
                  <a:pt x="7295" y="695"/>
                </a:lnTo>
                <a:lnTo>
                  <a:pt x="7292" y="710"/>
                </a:lnTo>
                <a:lnTo>
                  <a:pt x="7290" y="724"/>
                </a:lnTo>
                <a:lnTo>
                  <a:pt x="7289" y="739"/>
                </a:lnTo>
                <a:lnTo>
                  <a:pt x="7289" y="753"/>
                </a:lnTo>
                <a:lnTo>
                  <a:pt x="7289" y="1685"/>
                </a:lnTo>
                <a:lnTo>
                  <a:pt x="7289" y="1700"/>
                </a:lnTo>
                <a:lnTo>
                  <a:pt x="7290" y="1715"/>
                </a:lnTo>
                <a:lnTo>
                  <a:pt x="7292" y="1730"/>
                </a:lnTo>
                <a:lnTo>
                  <a:pt x="7295" y="1744"/>
                </a:lnTo>
                <a:lnTo>
                  <a:pt x="7298" y="1758"/>
                </a:lnTo>
                <a:lnTo>
                  <a:pt x="7302" y="1772"/>
                </a:lnTo>
                <a:lnTo>
                  <a:pt x="7306" y="1786"/>
                </a:lnTo>
                <a:lnTo>
                  <a:pt x="7312" y="1799"/>
                </a:lnTo>
                <a:lnTo>
                  <a:pt x="7318" y="1812"/>
                </a:lnTo>
                <a:lnTo>
                  <a:pt x="7325" y="1824"/>
                </a:lnTo>
                <a:lnTo>
                  <a:pt x="7332" y="1837"/>
                </a:lnTo>
                <a:lnTo>
                  <a:pt x="7339" y="1849"/>
                </a:lnTo>
                <a:lnTo>
                  <a:pt x="7347" y="1860"/>
                </a:lnTo>
                <a:lnTo>
                  <a:pt x="7356" y="1871"/>
                </a:lnTo>
                <a:lnTo>
                  <a:pt x="7365" y="1882"/>
                </a:lnTo>
                <a:lnTo>
                  <a:pt x="7375" y="1893"/>
                </a:lnTo>
                <a:lnTo>
                  <a:pt x="7385" y="1902"/>
                </a:lnTo>
                <a:lnTo>
                  <a:pt x="7396" y="1911"/>
                </a:lnTo>
                <a:lnTo>
                  <a:pt x="7407" y="1920"/>
                </a:lnTo>
                <a:lnTo>
                  <a:pt x="7418" y="1928"/>
                </a:lnTo>
                <a:lnTo>
                  <a:pt x="7431" y="1935"/>
                </a:lnTo>
                <a:lnTo>
                  <a:pt x="7443" y="1943"/>
                </a:lnTo>
                <a:lnTo>
                  <a:pt x="7455" y="1950"/>
                </a:lnTo>
                <a:lnTo>
                  <a:pt x="7468" y="1955"/>
                </a:lnTo>
                <a:lnTo>
                  <a:pt x="7481" y="1961"/>
                </a:lnTo>
                <a:lnTo>
                  <a:pt x="7495" y="1965"/>
                </a:lnTo>
                <a:lnTo>
                  <a:pt x="7509" y="1969"/>
                </a:lnTo>
                <a:lnTo>
                  <a:pt x="7523" y="1972"/>
                </a:lnTo>
                <a:lnTo>
                  <a:pt x="7537" y="1975"/>
                </a:lnTo>
                <a:lnTo>
                  <a:pt x="7552" y="1977"/>
                </a:lnTo>
                <a:lnTo>
                  <a:pt x="7567" y="1978"/>
                </a:lnTo>
                <a:lnTo>
                  <a:pt x="7582" y="1978"/>
                </a:lnTo>
                <a:close/>
                <a:moveTo>
                  <a:pt x="2937" y="1794"/>
                </a:moveTo>
                <a:lnTo>
                  <a:pt x="2967" y="1793"/>
                </a:lnTo>
                <a:lnTo>
                  <a:pt x="2999" y="1791"/>
                </a:lnTo>
                <a:lnTo>
                  <a:pt x="3029" y="1787"/>
                </a:lnTo>
                <a:lnTo>
                  <a:pt x="3059" y="1782"/>
                </a:lnTo>
                <a:lnTo>
                  <a:pt x="3088" y="1774"/>
                </a:lnTo>
                <a:lnTo>
                  <a:pt x="3118" y="1766"/>
                </a:lnTo>
                <a:lnTo>
                  <a:pt x="3146" y="1756"/>
                </a:lnTo>
                <a:lnTo>
                  <a:pt x="3174" y="1746"/>
                </a:lnTo>
                <a:lnTo>
                  <a:pt x="3200" y="1734"/>
                </a:lnTo>
                <a:lnTo>
                  <a:pt x="3227" y="1719"/>
                </a:lnTo>
                <a:lnTo>
                  <a:pt x="3252" y="1705"/>
                </a:lnTo>
                <a:lnTo>
                  <a:pt x="3277" y="1689"/>
                </a:lnTo>
                <a:lnTo>
                  <a:pt x="3301" y="1672"/>
                </a:lnTo>
                <a:lnTo>
                  <a:pt x="3324" y="1654"/>
                </a:lnTo>
                <a:lnTo>
                  <a:pt x="3347" y="1635"/>
                </a:lnTo>
                <a:lnTo>
                  <a:pt x="3368" y="1614"/>
                </a:lnTo>
                <a:lnTo>
                  <a:pt x="3388" y="1593"/>
                </a:lnTo>
                <a:lnTo>
                  <a:pt x="3408" y="1571"/>
                </a:lnTo>
                <a:lnTo>
                  <a:pt x="3425" y="1547"/>
                </a:lnTo>
                <a:lnTo>
                  <a:pt x="3442" y="1524"/>
                </a:lnTo>
                <a:lnTo>
                  <a:pt x="3458" y="1498"/>
                </a:lnTo>
                <a:lnTo>
                  <a:pt x="3473" y="1473"/>
                </a:lnTo>
                <a:lnTo>
                  <a:pt x="3487" y="1446"/>
                </a:lnTo>
                <a:lnTo>
                  <a:pt x="3499" y="1420"/>
                </a:lnTo>
                <a:lnTo>
                  <a:pt x="3509" y="1392"/>
                </a:lnTo>
                <a:lnTo>
                  <a:pt x="3519" y="1364"/>
                </a:lnTo>
                <a:lnTo>
                  <a:pt x="3528" y="1334"/>
                </a:lnTo>
                <a:lnTo>
                  <a:pt x="3535" y="1305"/>
                </a:lnTo>
                <a:lnTo>
                  <a:pt x="3540" y="1275"/>
                </a:lnTo>
                <a:lnTo>
                  <a:pt x="3544" y="1245"/>
                </a:lnTo>
                <a:lnTo>
                  <a:pt x="3546" y="1213"/>
                </a:lnTo>
                <a:lnTo>
                  <a:pt x="3547" y="1181"/>
                </a:lnTo>
                <a:lnTo>
                  <a:pt x="3546" y="1150"/>
                </a:lnTo>
                <a:lnTo>
                  <a:pt x="3544" y="1119"/>
                </a:lnTo>
                <a:lnTo>
                  <a:pt x="3540" y="1089"/>
                </a:lnTo>
                <a:lnTo>
                  <a:pt x="3535" y="1059"/>
                </a:lnTo>
                <a:lnTo>
                  <a:pt x="3528" y="1030"/>
                </a:lnTo>
                <a:lnTo>
                  <a:pt x="3519" y="1000"/>
                </a:lnTo>
                <a:lnTo>
                  <a:pt x="3509" y="972"/>
                </a:lnTo>
                <a:lnTo>
                  <a:pt x="3499" y="944"/>
                </a:lnTo>
                <a:lnTo>
                  <a:pt x="3487" y="917"/>
                </a:lnTo>
                <a:lnTo>
                  <a:pt x="3473" y="890"/>
                </a:lnTo>
                <a:lnTo>
                  <a:pt x="3458" y="865"/>
                </a:lnTo>
                <a:lnTo>
                  <a:pt x="3442" y="840"/>
                </a:lnTo>
                <a:lnTo>
                  <a:pt x="3425" y="816"/>
                </a:lnTo>
                <a:lnTo>
                  <a:pt x="3408" y="793"/>
                </a:lnTo>
                <a:lnTo>
                  <a:pt x="3388" y="771"/>
                </a:lnTo>
                <a:lnTo>
                  <a:pt x="3368" y="749"/>
                </a:lnTo>
                <a:lnTo>
                  <a:pt x="3347" y="729"/>
                </a:lnTo>
                <a:lnTo>
                  <a:pt x="3324" y="710"/>
                </a:lnTo>
                <a:lnTo>
                  <a:pt x="3301" y="691"/>
                </a:lnTo>
                <a:lnTo>
                  <a:pt x="3277" y="675"/>
                </a:lnTo>
                <a:lnTo>
                  <a:pt x="3252" y="659"/>
                </a:lnTo>
                <a:lnTo>
                  <a:pt x="3227" y="643"/>
                </a:lnTo>
                <a:lnTo>
                  <a:pt x="3200" y="630"/>
                </a:lnTo>
                <a:lnTo>
                  <a:pt x="3174" y="618"/>
                </a:lnTo>
                <a:lnTo>
                  <a:pt x="3146" y="607"/>
                </a:lnTo>
                <a:lnTo>
                  <a:pt x="3118" y="598"/>
                </a:lnTo>
                <a:lnTo>
                  <a:pt x="3088" y="589"/>
                </a:lnTo>
                <a:lnTo>
                  <a:pt x="3059" y="582"/>
                </a:lnTo>
                <a:lnTo>
                  <a:pt x="3029" y="577"/>
                </a:lnTo>
                <a:lnTo>
                  <a:pt x="2999" y="573"/>
                </a:lnTo>
                <a:lnTo>
                  <a:pt x="2967" y="570"/>
                </a:lnTo>
                <a:lnTo>
                  <a:pt x="2937" y="570"/>
                </a:lnTo>
                <a:lnTo>
                  <a:pt x="2905" y="570"/>
                </a:lnTo>
                <a:lnTo>
                  <a:pt x="2874" y="573"/>
                </a:lnTo>
                <a:lnTo>
                  <a:pt x="2843" y="577"/>
                </a:lnTo>
                <a:lnTo>
                  <a:pt x="2814" y="582"/>
                </a:lnTo>
                <a:lnTo>
                  <a:pt x="2784" y="589"/>
                </a:lnTo>
                <a:lnTo>
                  <a:pt x="2755" y="598"/>
                </a:lnTo>
                <a:lnTo>
                  <a:pt x="2726" y="607"/>
                </a:lnTo>
                <a:lnTo>
                  <a:pt x="2699" y="618"/>
                </a:lnTo>
                <a:lnTo>
                  <a:pt x="2671" y="630"/>
                </a:lnTo>
                <a:lnTo>
                  <a:pt x="2646" y="643"/>
                </a:lnTo>
                <a:lnTo>
                  <a:pt x="2619" y="659"/>
                </a:lnTo>
                <a:lnTo>
                  <a:pt x="2595" y="675"/>
                </a:lnTo>
                <a:lnTo>
                  <a:pt x="2570" y="691"/>
                </a:lnTo>
                <a:lnTo>
                  <a:pt x="2548" y="710"/>
                </a:lnTo>
                <a:lnTo>
                  <a:pt x="2526" y="729"/>
                </a:lnTo>
                <a:lnTo>
                  <a:pt x="2504" y="749"/>
                </a:lnTo>
                <a:lnTo>
                  <a:pt x="2484" y="771"/>
                </a:lnTo>
                <a:lnTo>
                  <a:pt x="2465" y="793"/>
                </a:lnTo>
                <a:lnTo>
                  <a:pt x="2446" y="816"/>
                </a:lnTo>
                <a:lnTo>
                  <a:pt x="2430" y="840"/>
                </a:lnTo>
                <a:lnTo>
                  <a:pt x="2414" y="865"/>
                </a:lnTo>
                <a:lnTo>
                  <a:pt x="2399" y="890"/>
                </a:lnTo>
                <a:lnTo>
                  <a:pt x="2385" y="917"/>
                </a:lnTo>
                <a:lnTo>
                  <a:pt x="2373" y="944"/>
                </a:lnTo>
                <a:lnTo>
                  <a:pt x="2362" y="972"/>
                </a:lnTo>
                <a:lnTo>
                  <a:pt x="2353" y="1000"/>
                </a:lnTo>
                <a:lnTo>
                  <a:pt x="2345" y="1030"/>
                </a:lnTo>
                <a:lnTo>
                  <a:pt x="2337" y="1059"/>
                </a:lnTo>
                <a:lnTo>
                  <a:pt x="2332" y="1089"/>
                </a:lnTo>
                <a:lnTo>
                  <a:pt x="2328" y="1119"/>
                </a:lnTo>
                <a:lnTo>
                  <a:pt x="2326" y="1150"/>
                </a:lnTo>
                <a:lnTo>
                  <a:pt x="2325" y="1181"/>
                </a:lnTo>
                <a:lnTo>
                  <a:pt x="2326" y="1213"/>
                </a:lnTo>
                <a:lnTo>
                  <a:pt x="2328" y="1245"/>
                </a:lnTo>
                <a:lnTo>
                  <a:pt x="2332" y="1275"/>
                </a:lnTo>
                <a:lnTo>
                  <a:pt x="2337" y="1305"/>
                </a:lnTo>
                <a:lnTo>
                  <a:pt x="2345" y="1334"/>
                </a:lnTo>
                <a:lnTo>
                  <a:pt x="2353" y="1364"/>
                </a:lnTo>
                <a:lnTo>
                  <a:pt x="2362" y="1392"/>
                </a:lnTo>
                <a:lnTo>
                  <a:pt x="2373" y="1420"/>
                </a:lnTo>
                <a:lnTo>
                  <a:pt x="2385" y="1446"/>
                </a:lnTo>
                <a:lnTo>
                  <a:pt x="2399" y="1473"/>
                </a:lnTo>
                <a:lnTo>
                  <a:pt x="2414" y="1498"/>
                </a:lnTo>
                <a:lnTo>
                  <a:pt x="2430" y="1524"/>
                </a:lnTo>
                <a:lnTo>
                  <a:pt x="2446" y="1547"/>
                </a:lnTo>
                <a:lnTo>
                  <a:pt x="2465" y="1571"/>
                </a:lnTo>
                <a:lnTo>
                  <a:pt x="2484" y="1593"/>
                </a:lnTo>
                <a:lnTo>
                  <a:pt x="2504" y="1614"/>
                </a:lnTo>
                <a:lnTo>
                  <a:pt x="2526" y="1635"/>
                </a:lnTo>
                <a:lnTo>
                  <a:pt x="2548" y="1654"/>
                </a:lnTo>
                <a:lnTo>
                  <a:pt x="2570" y="1672"/>
                </a:lnTo>
                <a:lnTo>
                  <a:pt x="2595" y="1689"/>
                </a:lnTo>
                <a:lnTo>
                  <a:pt x="2619" y="1705"/>
                </a:lnTo>
                <a:lnTo>
                  <a:pt x="2646" y="1719"/>
                </a:lnTo>
                <a:lnTo>
                  <a:pt x="2671" y="1734"/>
                </a:lnTo>
                <a:lnTo>
                  <a:pt x="2699" y="1746"/>
                </a:lnTo>
                <a:lnTo>
                  <a:pt x="2726" y="1756"/>
                </a:lnTo>
                <a:lnTo>
                  <a:pt x="2755" y="1766"/>
                </a:lnTo>
                <a:lnTo>
                  <a:pt x="2784" y="1774"/>
                </a:lnTo>
                <a:lnTo>
                  <a:pt x="2814" y="1782"/>
                </a:lnTo>
                <a:lnTo>
                  <a:pt x="2843" y="1787"/>
                </a:lnTo>
                <a:lnTo>
                  <a:pt x="2874" y="1791"/>
                </a:lnTo>
                <a:lnTo>
                  <a:pt x="2905" y="1793"/>
                </a:lnTo>
                <a:lnTo>
                  <a:pt x="2937" y="179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0" name="矩形 39">
            <a:extLst>
              <a:ext uri="{FF2B5EF4-FFF2-40B4-BE49-F238E27FC236}">
                <a16:creationId xmlns="" xmlns:a14="http://schemas.microsoft.com/office/drawing/2010/main" xmlns:p14="http://schemas.microsoft.com/office/powerpoint/2010/main" xmlns:a16="http://schemas.microsoft.com/office/drawing/2014/main" id="{99472E11-5C59-4589-BCBF-A08A634F9AA0}"/>
              </a:ext>
            </a:extLst>
          </p:cNvPr>
          <p:cNvSpPr/>
          <p:nvPr/>
        </p:nvSpPr>
        <p:spPr bwMode="ltGray">
          <a:xfrm>
            <a:off x="6883480"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Router</a:t>
            </a:r>
          </a:p>
        </p:txBody>
      </p:sp>
      <p:sp>
        <p:nvSpPr>
          <p:cNvPr id="42" name="Freeform 46">
            <a:extLst>
              <a:ext uri="{FF2B5EF4-FFF2-40B4-BE49-F238E27FC236}">
                <a16:creationId xmlns="" xmlns:a14="http://schemas.microsoft.com/office/drawing/2010/main" xmlns:p14="http://schemas.microsoft.com/office/powerpoint/2010/main" xmlns:a16="http://schemas.microsoft.com/office/drawing/2014/main" id="{79270BC6-5F4D-4FD0-BF32-EBA0D8B38B1B}"/>
              </a:ext>
            </a:extLst>
          </p:cNvPr>
          <p:cNvSpPr>
            <a:spLocks noEditPoints="1"/>
          </p:cNvSpPr>
          <p:nvPr/>
        </p:nvSpPr>
        <p:spPr bwMode="ltGray">
          <a:xfrm>
            <a:off x="8113976" y="6132525"/>
            <a:ext cx="162108" cy="66464"/>
          </a:xfrm>
          <a:custGeom>
            <a:avLst/>
            <a:gdLst/>
            <a:ahLst/>
            <a:cxnLst>
              <a:cxn ang="0">
                <a:pos x="192" y="60"/>
              </a:cxn>
              <a:cxn ang="0">
                <a:pos x="192" y="0"/>
              </a:cxn>
              <a:cxn ang="0">
                <a:pos x="38" y="0"/>
              </a:cxn>
              <a:cxn ang="0">
                <a:pos x="38" y="0"/>
              </a:cxn>
              <a:cxn ang="0">
                <a:pos x="30" y="0"/>
              </a:cxn>
              <a:cxn ang="0">
                <a:pos x="24" y="2"/>
              </a:cxn>
              <a:cxn ang="0">
                <a:pos x="16" y="6"/>
              </a:cxn>
              <a:cxn ang="0">
                <a:pos x="10" y="10"/>
              </a:cxn>
              <a:cxn ang="0">
                <a:pos x="6" y="14"/>
              </a:cxn>
              <a:cxn ang="0">
                <a:pos x="2" y="20"/>
              </a:cxn>
              <a:cxn ang="0">
                <a:pos x="0" y="28"/>
              </a:cxn>
              <a:cxn ang="0">
                <a:pos x="0" y="34"/>
              </a:cxn>
              <a:cxn ang="0">
                <a:pos x="0" y="48"/>
              </a:cxn>
              <a:cxn ang="0">
                <a:pos x="0" y="48"/>
              </a:cxn>
              <a:cxn ang="0">
                <a:pos x="0" y="54"/>
              </a:cxn>
              <a:cxn ang="0">
                <a:pos x="2" y="62"/>
              </a:cxn>
              <a:cxn ang="0">
                <a:pos x="6" y="68"/>
              </a:cxn>
              <a:cxn ang="0">
                <a:pos x="10" y="72"/>
              </a:cxn>
              <a:cxn ang="0">
                <a:pos x="16" y="76"/>
              </a:cxn>
              <a:cxn ang="0">
                <a:pos x="24" y="80"/>
              </a:cxn>
              <a:cxn ang="0">
                <a:pos x="30" y="82"/>
              </a:cxn>
              <a:cxn ang="0">
                <a:pos x="38" y="82"/>
              </a:cxn>
              <a:cxn ang="0">
                <a:pos x="200" y="82"/>
              </a:cxn>
              <a:cxn ang="0">
                <a:pos x="200" y="82"/>
              </a:cxn>
              <a:cxn ang="0">
                <a:pos x="194" y="72"/>
              </a:cxn>
              <a:cxn ang="0">
                <a:pos x="192" y="60"/>
              </a:cxn>
              <a:cxn ang="0">
                <a:pos x="192" y="60"/>
              </a:cxn>
              <a:cxn ang="0">
                <a:pos x="48" y="54"/>
              </a:cxn>
              <a:cxn ang="0">
                <a:pos x="48" y="54"/>
              </a:cxn>
              <a:cxn ang="0">
                <a:pos x="44" y="54"/>
              </a:cxn>
              <a:cxn ang="0">
                <a:pos x="38" y="50"/>
              </a:cxn>
              <a:cxn ang="0">
                <a:pos x="36" y="46"/>
              </a:cxn>
              <a:cxn ang="0">
                <a:pos x="34" y="40"/>
              </a:cxn>
              <a:cxn ang="0">
                <a:pos x="34" y="40"/>
              </a:cxn>
              <a:cxn ang="0">
                <a:pos x="36" y="36"/>
              </a:cxn>
              <a:cxn ang="0">
                <a:pos x="38" y="32"/>
              </a:cxn>
              <a:cxn ang="0">
                <a:pos x="44" y="28"/>
              </a:cxn>
              <a:cxn ang="0">
                <a:pos x="48" y="28"/>
              </a:cxn>
              <a:cxn ang="0">
                <a:pos x="48" y="28"/>
              </a:cxn>
              <a:cxn ang="0">
                <a:pos x="54" y="28"/>
              </a:cxn>
              <a:cxn ang="0">
                <a:pos x="58" y="32"/>
              </a:cxn>
              <a:cxn ang="0">
                <a:pos x="60" y="36"/>
              </a:cxn>
              <a:cxn ang="0">
                <a:pos x="62" y="40"/>
              </a:cxn>
              <a:cxn ang="0">
                <a:pos x="62" y="40"/>
              </a:cxn>
              <a:cxn ang="0">
                <a:pos x="60" y="46"/>
              </a:cxn>
              <a:cxn ang="0">
                <a:pos x="58" y="50"/>
              </a:cxn>
              <a:cxn ang="0">
                <a:pos x="54" y="54"/>
              </a:cxn>
              <a:cxn ang="0">
                <a:pos x="48" y="54"/>
              </a:cxn>
              <a:cxn ang="0">
                <a:pos x="48" y="54"/>
              </a:cxn>
            </a:cxnLst>
            <a:rect l="0" t="0" r="r" b="b"/>
            <a:pathLst>
              <a:path w="200" h="82">
                <a:moveTo>
                  <a:pt x="192" y="60"/>
                </a:moveTo>
                <a:lnTo>
                  <a:pt x="192" y="0"/>
                </a:lnTo>
                <a:lnTo>
                  <a:pt x="38" y="0"/>
                </a:lnTo>
                <a:lnTo>
                  <a:pt x="38" y="0"/>
                </a:lnTo>
                <a:lnTo>
                  <a:pt x="30" y="0"/>
                </a:lnTo>
                <a:lnTo>
                  <a:pt x="24" y="2"/>
                </a:lnTo>
                <a:lnTo>
                  <a:pt x="16" y="6"/>
                </a:lnTo>
                <a:lnTo>
                  <a:pt x="10" y="10"/>
                </a:lnTo>
                <a:lnTo>
                  <a:pt x="6" y="14"/>
                </a:lnTo>
                <a:lnTo>
                  <a:pt x="2" y="20"/>
                </a:lnTo>
                <a:lnTo>
                  <a:pt x="0" y="28"/>
                </a:lnTo>
                <a:lnTo>
                  <a:pt x="0" y="34"/>
                </a:lnTo>
                <a:lnTo>
                  <a:pt x="0" y="48"/>
                </a:lnTo>
                <a:lnTo>
                  <a:pt x="0" y="48"/>
                </a:lnTo>
                <a:lnTo>
                  <a:pt x="0" y="54"/>
                </a:lnTo>
                <a:lnTo>
                  <a:pt x="2" y="62"/>
                </a:lnTo>
                <a:lnTo>
                  <a:pt x="6" y="68"/>
                </a:lnTo>
                <a:lnTo>
                  <a:pt x="10" y="72"/>
                </a:lnTo>
                <a:lnTo>
                  <a:pt x="16" y="76"/>
                </a:lnTo>
                <a:lnTo>
                  <a:pt x="24" y="80"/>
                </a:lnTo>
                <a:lnTo>
                  <a:pt x="30" y="82"/>
                </a:lnTo>
                <a:lnTo>
                  <a:pt x="38" y="82"/>
                </a:lnTo>
                <a:lnTo>
                  <a:pt x="200" y="82"/>
                </a:lnTo>
                <a:lnTo>
                  <a:pt x="200" y="82"/>
                </a:lnTo>
                <a:lnTo>
                  <a:pt x="194" y="72"/>
                </a:lnTo>
                <a:lnTo>
                  <a:pt x="192" y="60"/>
                </a:lnTo>
                <a:lnTo>
                  <a:pt x="192" y="60"/>
                </a:lnTo>
                <a:close/>
                <a:moveTo>
                  <a:pt x="48" y="54"/>
                </a:moveTo>
                <a:lnTo>
                  <a:pt x="48" y="54"/>
                </a:lnTo>
                <a:lnTo>
                  <a:pt x="44" y="54"/>
                </a:lnTo>
                <a:lnTo>
                  <a:pt x="38" y="50"/>
                </a:lnTo>
                <a:lnTo>
                  <a:pt x="36" y="46"/>
                </a:lnTo>
                <a:lnTo>
                  <a:pt x="34" y="40"/>
                </a:lnTo>
                <a:lnTo>
                  <a:pt x="34" y="40"/>
                </a:lnTo>
                <a:lnTo>
                  <a:pt x="36" y="36"/>
                </a:lnTo>
                <a:lnTo>
                  <a:pt x="38" y="32"/>
                </a:lnTo>
                <a:lnTo>
                  <a:pt x="44" y="28"/>
                </a:lnTo>
                <a:lnTo>
                  <a:pt x="48" y="28"/>
                </a:lnTo>
                <a:lnTo>
                  <a:pt x="48" y="28"/>
                </a:lnTo>
                <a:lnTo>
                  <a:pt x="54" y="28"/>
                </a:lnTo>
                <a:lnTo>
                  <a:pt x="58" y="32"/>
                </a:lnTo>
                <a:lnTo>
                  <a:pt x="60" y="36"/>
                </a:lnTo>
                <a:lnTo>
                  <a:pt x="62" y="40"/>
                </a:lnTo>
                <a:lnTo>
                  <a:pt x="62" y="40"/>
                </a:lnTo>
                <a:lnTo>
                  <a:pt x="60" y="46"/>
                </a:lnTo>
                <a:lnTo>
                  <a:pt x="58" y="50"/>
                </a:lnTo>
                <a:lnTo>
                  <a:pt x="54" y="54"/>
                </a:lnTo>
                <a:lnTo>
                  <a:pt x="48" y="54"/>
                </a:lnTo>
                <a:lnTo>
                  <a:pt x="48" y="5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3" name="Freeform 47">
            <a:extLst>
              <a:ext uri="{FF2B5EF4-FFF2-40B4-BE49-F238E27FC236}">
                <a16:creationId xmlns="" xmlns:a14="http://schemas.microsoft.com/office/drawing/2010/main" xmlns:p14="http://schemas.microsoft.com/office/powerpoint/2010/main" xmlns:a16="http://schemas.microsoft.com/office/drawing/2014/main" id="{4DE9F71B-301C-4720-A38F-ACE64B7D379D}"/>
              </a:ext>
            </a:extLst>
          </p:cNvPr>
          <p:cNvSpPr>
            <a:spLocks noEditPoints="1"/>
          </p:cNvSpPr>
          <p:nvPr/>
        </p:nvSpPr>
        <p:spPr bwMode="ltGray">
          <a:xfrm>
            <a:off x="8113976" y="6051470"/>
            <a:ext cx="244783" cy="68086"/>
          </a:xfrm>
          <a:custGeom>
            <a:avLst/>
            <a:gdLst/>
            <a:ahLst/>
            <a:cxnLst>
              <a:cxn ang="0">
                <a:pos x="286" y="16"/>
              </a:cxn>
              <a:cxn ang="0">
                <a:pos x="272" y="20"/>
              </a:cxn>
              <a:cxn ang="0">
                <a:pos x="268" y="32"/>
              </a:cxn>
              <a:cxn ang="0">
                <a:pos x="302" y="52"/>
              </a:cxn>
              <a:cxn ang="0">
                <a:pos x="302" y="32"/>
              </a:cxn>
              <a:cxn ang="0">
                <a:pos x="298" y="20"/>
              </a:cxn>
              <a:cxn ang="0">
                <a:pos x="286" y="16"/>
              </a:cxn>
              <a:cxn ang="0">
                <a:pos x="0" y="36"/>
              </a:cxn>
              <a:cxn ang="0">
                <a:pos x="0" y="48"/>
              </a:cxn>
              <a:cxn ang="0">
                <a:pos x="2" y="62"/>
              </a:cxn>
              <a:cxn ang="0">
                <a:pos x="10" y="74"/>
              </a:cxn>
              <a:cxn ang="0">
                <a:pos x="24" y="80"/>
              </a:cxn>
              <a:cxn ang="0">
                <a:pos x="38" y="84"/>
              </a:cxn>
              <a:cxn ang="0">
                <a:pos x="192" y="84"/>
              </a:cxn>
              <a:cxn ang="0">
                <a:pos x="200" y="66"/>
              </a:cxn>
              <a:cxn ang="0">
                <a:pos x="214" y="56"/>
              </a:cxn>
              <a:cxn ang="0">
                <a:pos x="214" y="32"/>
              </a:cxn>
              <a:cxn ang="0">
                <a:pos x="222" y="0"/>
              </a:cxn>
              <a:cxn ang="0">
                <a:pos x="38" y="0"/>
              </a:cxn>
              <a:cxn ang="0">
                <a:pos x="24" y="2"/>
              </a:cxn>
              <a:cxn ang="0">
                <a:pos x="10" y="10"/>
              </a:cxn>
              <a:cxn ang="0">
                <a:pos x="2" y="22"/>
              </a:cxn>
              <a:cxn ang="0">
                <a:pos x="0" y="36"/>
              </a:cxn>
              <a:cxn ang="0">
                <a:pos x="48" y="28"/>
              </a:cxn>
              <a:cxn ang="0">
                <a:pos x="54" y="30"/>
              </a:cxn>
              <a:cxn ang="0">
                <a:pos x="60" y="36"/>
              </a:cxn>
              <a:cxn ang="0">
                <a:pos x="62" y="42"/>
              </a:cxn>
              <a:cxn ang="0">
                <a:pos x="58" y="52"/>
              </a:cxn>
              <a:cxn ang="0">
                <a:pos x="48" y="56"/>
              </a:cxn>
              <a:cxn ang="0">
                <a:pos x="44" y="54"/>
              </a:cxn>
              <a:cxn ang="0">
                <a:pos x="36" y="48"/>
              </a:cxn>
              <a:cxn ang="0">
                <a:pos x="34" y="42"/>
              </a:cxn>
              <a:cxn ang="0">
                <a:pos x="38" y="32"/>
              </a:cxn>
              <a:cxn ang="0">
                <a:pos x="48" y="28"/>
              </a:cxn>
            </a:cxnLst>
            <a:rect l="0" t="0" r="r" b="b"/>
            <a:pathLst>
              <a:path w="302" h="84">
                <a:moveTo>
                  <a:pt x="286" y="16"/>
                </a:moveTo>
                <a:lnTo>
                  <a:pt x="286" y="16"/>
                </a:lnTo>
                <a:lnTo>
                  <a:pt x="278" y="16"/>
                </a:lnTo>
                <a:lnTo>
                  <a:pt x="272" y="20"/>
                </a:lnTo>
                <a:lnTo>
                  <a:pt x="270" y="26"/>
                </a:lnTo>
                <a:lnTo>
                  <a:pt x="268" y="32"/>
                </a:lnTo>
                <a:lnTo>
                  <a:pt x="268" y="52"/>
                </a:lnTo>
                <a:lnTo>
                  <a:pt x="302" y="52"/>
                </a:lnTo>
                <a:lnTo>
                  <a:pt x="302" y="32"/>
                </a:lnTo>
                <a:lnTo>
                  <a:pt x="302" y="32"/>
                </a:lnTo>
                <a:lnTo>
                  <a:pt x="302" y="26"/>
                </a:lnTo>
                <a:lnTo>
                  <a:pt x="298" y="20"/>
                </a:lnTo>
                <a:lnTo>
                  <a:pt x="292" y="16"/>
                </a:lnTo>
                <a:lnTo>
                  <a:pt x="286" y="16"/>
                </a:lnTo>
                <a:lnTo>
                  <a:pt x="286" y="16"/>
                </a:lnTo>
                <a:close/>
                <a:moveTo>
                  <a:pt x="0" y="36"/>
                </a:moveTo>
                <a:lnTo>
                  <a:pt x="0" y="48"/>
                </a:lnTo>
                <a:lnTo>
                  <a:pt x="0" y="48"/>
                </a:lnTo>
                <a:lnTo>
                  <a:pt x="0" y="56"/>
                </a:lnTo>
                <a:lnTo>
                  <a:pt x="2" y="62"/>
                </a:lnTo>
                <a:lnTo>
                  <a:pt x="6" y="68"/>
                </a:lnTo>
                <a:lnTo>
                  <a:pt x="10" y="74"/>
                </a:lnTo>
                <a:lnTo>
                  <a:pt x="16" y="78"/>
                </a:lnTo>
                <a:lnTo>
                  <a:pt x="24" y="80"/>
                </a:lnTo>
                <a:lnTo>
                  <a:pt x="30" y="82"/>
                </a:lnTo>
                <a:lnTo>
                  <a:pt x="38" y="84"/>
                </a:lnTo>
                <a:lnTo>
                  <a:pt x="192" y="84"/>
                </a:lnTo>
                <a:lnTo>
                  <a:pt x="192" y="84"/>
                </a:lnTo>
                <a:lnTo>
                  <a:pt x="194" y="74"/>
                </a:lnTo>
                <a:lnTo>
                  <a:pt x="200" y="66"/>
                </a:lnTo>
                <a:lnTo>
                  <a:pt x="206" y="60"/>
                </a:lnTo>
                <a:lnTo>
                  <a:pt x="214" y="56"/>
                </a:lnTo>
                <a:lnTo>
                  <a:pt x="214" y="32"/>
                </a:lnTo>
                <a:lnTo>
                  <a:pt x="214" y="32"/>
                </a:lnTo>
                <a:lnTo>
                  <a:pt x="216" y="16"/>
                </a:lnTo>
                <a:lnTo>
                  <a:pt x="222" y="0"/>
                </a:lnTo>
                <a:lnTo>
                  <a:pt x="38" y="0"/>
                </a:lnTo>
                <a:lnTo>
                  <a:pt x="38" y="0"/>
                </a:lnTo>
                <a:lnTo>
                  <a:pt x="30" y="0"/>
                </a:lnTo>
                <a:lnTo>
                  <a:pt x="24" y="2"/>
                </a:lnTo>
                <a:lnTo>
                  <a:pt x="16" y="6"/>
                </a:lnTo>
                <a:lnTo>
                  <a:pt x="10" y="10"/>
                </a:lnTo>
                <a:lnTo>
                  <a:pt x="6" y="16"/>
                </a:lnTo>
                <a:lnTo>
                  <a:pt x="2" y="22"/>
                </a:lnTo>
                <a:lnTo>
                  <a:pt x="0" y="28"/>
                </a:lnTo>
                <a:lnTo>
                  <a:pt x="0" y="36"/>
                </a:lnTo>
                <a:lnTo>
                  <a:pt x="0" y="36"/>
                </a:lnTo>
                <a:close/>
                <a:moveTo>
                  <a:pt x="48" y="28"/>
                </a:moveTo>
                <a:lnTo>
                  <a:pt x="48" y="28"/>
                </a:lnTo>
                <a:lnTo>
                  <a:pt x="54" y="30"/>
                </a:lnTo>
                <a:lnTo>
                  <a:pt x="58" y="32"/>
                </a:lnTo>
                <a:lnTo>
                  <a:pt x="60" y="36"/>
                </a:lnTo>
                <a:lnTo>
                  <a:pt x="62" y="42"/>
                </a:lnTo>
                <a:lnTo>
                  <a:pt x="62" y="42"/>
                </a:lnTo>
                <a:lnTo>
                  <a:pt x="60" y="48"/>
                </a:lnTo>
                <a:lnTo>
                  <a:pt x="58" y="52"/>
                </a:lnTo>
                <a:lnTo>
                  <a:pt x="54" y="54"/>
                </a:lnTo>
                <a:lnTo>
                  <a:pt x="48" y="56"/>
                </a:lnTo>
                <a:lnTo>
                  <a:pt x="48" y="56"/>
                </a:lnTo>
                <a:lnTo>
                  <a:pt x="44" y="54"/>
                </a:lnTo>
                <a:lnTo>
                  <a:pt x="38" y="52"/>
                </a:lnTo>
                <a:lnTo>
                  <a:pt x="36" y="48"/>
                </a:lnTo>
                <a:lnTo>
                  <a:pt x="34" y="42"/>
                </a:lnTo>
                <a:lnTo>
                  <a:pt x="34" y="42"/>
                </a:lnTo>
                <a:lnTo>
                  <a:pt x="36" y="36"/>
                </a:lnTo>
                <a:lnTo>
                  <a:pt x="38" y="32"/>
                </a:lnTo>
                <a:lnTo>
                  <a:pt x="44" y="30"/>
                </a:lnTo>
                <a:lnTo>
                  <a:pt x="48" y="28"/>
                </a:lnTo>
                <a:lnTo>
                  <a:pt x="48" y="2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4" name="Freeform 48">
            <a:extLst>
              <a:ext uri="{FF2B5EF4-FFF2-40B4-BE49-F238E27FC236}">
                <a16:creationId xmlns="" xmlns:a14="http://schemas.microsoft.com/office/drawing/2010/main" xmlns:p14="http://schemas.microsoft.com/office/powerpoint/2010/main" xmlns:a16="http://schemas.microsoft.com/office/drawing/2014/main" id="{15D3FCCD-BCE6-400F-AD68-E9DAC6C90AAA}"/>
              </a:ext>
            </a:extLst>
          </p:cNvPr>
          <p:cNvSpPr>
            <a:spLocks noEditPoints="1"/>
          </p:cNvSpPr>
          <p:nvPr/>
        </p:nvSpPr>
        <p:spPr bwMode="ltGray">
          <a:xfrm>
            <a:off x="8113976" y="5967174"/>
            <a:ext cx="259373" cy="68086"/>
          </a:xfrm>
          <a:custGeom>
            <a:avLst/>
            <a:gdLst/>
            <a:ahLst/>
            <a:cxnLst>
              <a:cxn ang="0">
                <a:pos x="286" y="62"/>
              </a:cxn>
              <a:cxn ang="0">
                <a:pos x="314" y="68"/>
              </a:cxn>
              <a:cxn ang="0">
                <a:pos x="318" y="60"/>
              </a:cxn>
              <a:cxn ang="0">
                <a:pos x="320" y="36"/>
              </a:cxn>
              <a:cxn ang="0">
                <a:pos x="320" y="28"/>
              </a:cxn>
              <a:cxn ang="0">
                <a:pos x="314" y="16"/>
              </a:cxn>
              <a:cxn ang="0">
                <a:pos x="304" y="6"/>
              </a:cxn>
              <a:cxn ang="0">
                <a:pos x="290" y="2"/>
              </a:cxn>
              <a:cxn ang="0">
                <a:pos x="38" y="0"/>
              </a:cxn>
              <a:cxn ang="0">
                <a:pos x="30" y="2"/>
              </a:cxn>
              <a:cxn ang="0">
                <a:pos x="16" y="6"/>
              </a:cxn>
              <a:cxn ang="0">
                <a:pos x="6" y="16"/>
              </a:cxn>
              <a:cxn ang="0">
                <a:pos x="0" y="28"/>
              </a:cxn>
              <a:cxn ang="0">
                <a:pos x="0" y="48"/>
              </a:cxn>
              <a:cxn ang="0">
                <a:pos x="0" y="56"/>
              </a:cxn>
              <a:cxn ang="0">
                <a:pos x="6" y="68"/>
              </a:cxn>
              <a:cxn ang="0">
                <a:pos x="16" y="78"/>
              </a:cxn>
              <a:cxn ang="0">
                <a:pos x="30" y="84"/>
              </a:cxn>
              <a:cxn ang="0">
                <a:pos x="234" y="84"/>
              </a:cxn>
              <a:cxn ang="0">
                <a:pos x="244" y="74"/>
              </a:cxn>
              <a:cxn ang="0">
                <a:pos x="270" y="64"/>
              </a:cxn>
              <a:cxn ang="0">
                <a:pos x="286" y="62"/>
              </a:cxn>
              <a:cxn ang="0">
                <a:pos x="48" y="56"/>
              </a:cxn>
              <a:cxn ang="0">
                <a:pos x="38" y="52"/>
              </a:cxn>
              <a:cxn ang="0">
                <a:pos x="34" y="42"/>
              </a:cxn>
              <a:cxn ang="0">
                <a:pos x="36" y="36"/>
              </a:cxn>
              <a:cxn ang="0">
                <a:pos x="44" y="30"/>
              </a:cxn>
              <a:cxn ang="0">
                <a:pos x="48" y="28"/>
              </a:cxn>
              <a:cxn ang="0">
                <a:pos x="58" y="32"/>
              </a:cxn>
              <a:cxn ang="0">
                <a:pos x="62" y="42"/>
              </a:cxn>
              <a:cxn ang="0">
                <a:pos x="60" y="48"/>
              </a:cxn>
              <a:cxn ang="0">
                <a:pos x="54" y="54"/>
              </a:cxn>
              <a:cxn ang="0">
                <a:pos x="48" y="56"/>
              </a:cxn>
            </a:cxnLst>
            <a:rect l="0" t="0" r="r" b="b"/>
            <a:pathLst>
              <a:path w="320" h="84">
                <a:moveTo>
                  <a:pt x="286" y="62"/>
                </a:moveTo>
                <a:lnTo>
                  <a:pt x="286" y="62"/>
                </a:lnTo>
                <a:lnTo>
                  <a:pt x="300" y="64"/>
                </a:lnTo>
                <a:lnTo>
                  <a:pt x="314" y="68"/>
                </a:lnTo>
                <a:lnTo>
                  <a:pt x="314" y="68"/>
                </a:lnTo>
                <a:lnTo>
                  <a:pt x="318" y="60"/>
                </a:lnTo>
                <a:lnTo>
                  <a:pt x="320" y="48"/>
                </a:lnTo>
                <a:lnTo>
                  <a:pt x="320" y="36"/>
                </a:lnTo>
                <a:lnTo>
                  <a:pt x="320" y="36"/>
                </a:lnTo>
                <a:lnTo>
                  <a:pt x="320" y="28"/>
                </a:lnTo>
                <a:lnTo>
                  <a:pt x="318" y="22"/>
                </a:lnTo>
                <a:lnTo>
                  <a:pt x="314" y="16"/>
                </a:lnTo>
                <a:lnTo>
                  <a:pt x="308" y="10"/>
                </a:lnTo>
                <a:lnTo>
                  <a:pt x="304" y="6"/>
                </a:lnTo>
                <a:lnTo>
                  <a:pt x="296" y="4"/>
                </a:lnTo>
                <a:lnTo>
                  <a:pt x="290" y="2"/>
                </a:lnTo>
                <a:lnTo>
                  <a:pt x="282" y="0"/>
                </a:lnTo>
                <a:lnTo>
                  <a:pt x="38" y="0"/>
                </a:lnTo>
                <a:lnTo>
                  <a:pt x="38" y="0"/>
                </a:lnTo>
                <a:lnTo>
                  <a:pt x="30" y="2"/>
                </a:lnTo>
                <a:lnTo>
                  <a:pt x="24" y="4"/>
                </a:lnTo>
                <a:lnTo>
                  <a:pt x="16" y="6"/>
                </a:lnTo>
                <a:lnTo>
                  <a:pt x="10" y="10"/>
                </a:lnTo>
                <a:lnTo>
                  <a:pt x="6" y="16"/>
                </a:lnTo>
                <a:lnTo>
                  <a:pt x="2" y="22"/>
                </a:lnTo>
                <a:lnTo>
                  <a:pt x="0" y="28"/>
                </a:lnTo>
                <a:lnTo>
                  <a:pt x="0" y="36"/>
                </a:lnTo>
                <a:lnTo>
                  <a:pt x="0" y="48"/>
                </a:lnTo>
                <a:lnTo>
                  <a:pt x="0" y="48"/>
                </a:lnTo>
                <a:lnTo>
                  <a:pt x="0" y="56"/>
                </a:lnTo>
                <a:lnTo>
                  <a:pt x="2" y="62"/>
                </a:lnTo>
                <a:lnTo>
                  <a:pt x="6" y="68"/>
                </a:lnTo>
                <a:lnTo>
                  <a:pt x="10" y="74"/>
                </a:lnTo>
                <a:lnTo>
                  <a:pt x="16" y="78"/>
                </a:lnTo>
                <a:lnTo>
                  <a:pt x="24" y="82"/>
                </a:lnTo>
                <a:lnTo>
                  <a:pt x="30" y="84"/>
                </a:lnTo>
                <a:lnTo>
                  <a:pt x="38" y="84"/>
                </a:lnTo>
                <a:lnTo>
                  <a:pt x="234" y="84"/>
                </a:lnTo>
                <a:lnTo>
                  <a:pt x="234" y="84"/>
                </a:lnTo>
                <a:lnTo>
                  <a:pt x="244" y="74"/>
                </a:lnTo>
                <a:lnTo>
                  <a:pt x="256" y="68"/>
                </a:lnTo>
                <a:lnTo>
                  <a:pt x="270" y="64"/>
                </a:lnTo>
                <a:lnTo>
                  <a:pt x="286" y="62"/>
                </a:lnTo>
                <a:lnTo>
                  <a:pt x="286" y="62"/>
                </a:lnTo>
                <a:close/>
                <a:moveTo>
                  <a:pt x="48" y="56"/>
                </a:moveTo>
                <a:lnTo>
                  <a:pt x="48" y="56"/>
                </a:lnTo>
                <a:lnTo>
                  <a:pt x="44" y="54"/>
                </a:lnTo>
                <a:lnTo>
                  <a:pt x="38" y="52"/>
                </a:lnTo>
                <a:lnTo>
                  <a:pt x="36" y="48"/>
                </a:lnTo>
                <a:lnTo>
                  <a:pt x="34" y="42"/>
                </a:lnTo>
                <a:lnTo>
                  <a:pt x="34" y="42"/>
                </a:lnTo>
                <a:lnTo>
                  <a:pt x="36" y="36"/>
                </a:lnTo>
                <a:lnTo>
                  <a:pt x="38" y="32"/>
                </a:lnTo>
                <a:lnTo>
                  <a:pt x="44" y="30"/>
                </a:lnTo>
                <a:lnTo>
                  <a:pt x="48" y="28"/>
                </a:lnTo>
                <a:lnTo>
                  <a:pt x="48" y="28"/>
                </a:lnTo>
                <a:lnTo>
                  <a:pt x="54" y="30"/>
                </a:lnTo>
                <a:lnTo>
                  <a:pt x="58" y="32"/>
                </a:lnTo>
                <a:lnTo>
                  <a:pt x="60" y="36"/>
                </a:lnTo>
                <a:lnTo>
                  <a:pt x="62" y="42"/>
                </a:lnTo>
                <a:lnTo>
                  <a:pt x="62" y="42"/>
                </a:lnTo>
                <a:lnTo>
                  <a:pt x="60" y="48"/>
                </a:lnTo>
                <a:lnTo>
                  <a:pt x="58" y="52"/>
                </a:lnTo>
                <a:lnTo>
                  <a:pt x="54" y="54"/>
                </a:lnTo>
                <a:lnTo>
                  <a:pt x="48" y="56"/>
                </a:lnTo>
                <a:lnTo>
                  <a:pt x="48" y="5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5" name="Freeform 49">
            <a:extLst>
              <a:ext uri="{FF2B5EF4-FFF2-40B4-BE49-F238E27FC236}">
                <a16:creationId xmlns="" xmlns:a14="http://schemas.microsoft.com/office/drawing/2010/main" xmlns:p14="http://schemas.microsoft.com/office/powerpoint/2010/main" xmlns:a16="http://schemas.microsoft.com/office/drawing/2014/main" id="{D16C9589-75B6-4CBA-B24E-763A3B6C88CF}"/>
              </a:ext>
            </a:extLst>
          </p:cNvPr>
          <p:cNvSpPr>
            <a:spLocks noEditPoints="1"/>
          </p:cNvSpPr>
          <p:nvPr/>
        </p:nvSpPr>
        <p:spPr bwMode="ltGray">
          <a:xfrm>
            <a:off x="8280947" y="6104966"/>
            <a:ext cx="129687" cy="94023"/>
          </a:xfrm>
          <a:custGeom>
            <a:avLst/>
            <a:gdLst/>
            <a:ahLst/>
            <a:cxnLst>
              <a:cxn ang="0">
                <a:pos x="22" y="0"/>
              </a:cxn>
              <a:cxn ang="0">
                <a:pos x="14" y="2"/>
              </a:cxn>
              <a:cxn ang="0">
                <a:pos x="2" y="14"/>
              </a:cxn>
              <a:cxn ang="0">
                <a:pos x="0" y="94"/>
              </a:cxn>
              <a:cxn ang="0">
                <a:pos x="2" y="102"/>
              </a:cxn>
              <a:cxn ang="0">
                <a:pos x="14" y="114"/>
              </a:cxn>
              <a:cxn ang="0">
                <a:pos x="136" y="116"/>
              </a:cxn>
              <a:cxn ang="0">
                <a:pos x="146" y="114"/>
              </a:cxn>
              <a:cxn ang="0">
                <a:pos x="158" y="102"/>
              </a:cxn>
              <a:cxn ang="0">
                <a:pos x="160" y="22"/>
              </a:cxn>
              <a:cxn ang="0">
                <a:pos x="158" y="14"/>
              </a:cxn>
              <a:cxn ang="0">
                <a:pos x="146" y="2"/>
              </a:cxn>
              <a:cxn ang="0">
                <a:pos x="136" y="0"/>
              </a:cxn>
              <a:cxn ang="0">
                <a:pos x="28" y="26"/>
              </a:cxn>
              <a:cxn ang="0">
                <a:pos x="26" y="92"/>
              </a:cxn>
              <a:cxn ang="0">
                <a:pos x="24" y="96"/>
              </a:cxn>
              <a:cxn ang="0">
                <a:pos x="20" y="96"/>
              </a:cxn>
              <a:cxn ang="0">
                <a:pos x="14" y="92"/>
              </a:cxn>
              <a:cxn ang="0">
                <a:pos x="14" y="28"/>
              </a:cxn>
              <a:cxn ang="0">
                <a:pos x="18" y="18"/>
              </a:cxn>
              <a:cxn ang="0">
                <a:pos x="28" y="16"/>
              </a:cxn>
              <a:cxn ang="0">
                <a:pos x="30" y="16"/>
              </a:cxn>
              <a:cxn ang="0">
                <a:pos x="32" y="20"/>
              </a:cxn>
              <a:cxn ang="0">
                <a:pos x="28" y="26"/>
              </a:cxn>
              <a:cxn ang="0">
                <a:pos x="88" y="58"/>
              </a:cxn>
              <a:cxn ang="0">
                <a:pos x="88" y="78"/>
              </a:cxn>
              <a:cxn ang="0">
                <a:pos x="86" y="84"/>
              </a:cxn>
              <a:cxn ang="0">
                <a:pos x="80" y="88"/>
              </a:cxn>
              <a:cxn ang="0">
                <a:pos x="76" y="86"/>
              </a:cxn>
              <a:cxn ang="0">
                <a:pos x="70" y="82"/>
              </a:cxn>
              <a:cxn ang="0">
                <a:pos x="70" y="58"/>
              </a:cxn>
              <a:cxn ang="0">
                <a:pos x="66" y="54"/>
              </a:cxn>
              <a:cxn ang="0">
                <a:pos x="64" y="46"/>
              </a:cxn>
              <a:cxn ang="0">
                <a:pos x="68" y="34"/>
              </a:cxn>
              <a:cxn ang="0">
                <a:pos x="80" y="30"/>
              </a:cxn>
              <a:cxn ang="0">
                <a:pos x="86" y="32"/>
              </a:cxn>
              <a:cxn ang="0">
                <a:pos x="94" y="40"/>
              </a:cxn>
              <a:cxn ang="0">
                <a:pos x="96" y="46"/>
              </a:cxn>
              <a:cxn ang="0">
                <a:pos x="88" y="58"/>
              </a:cxn>
            </a:cxnLst>
            <a:rect l="0" t="0" r="r" b="b"/>
            <a:pathLst>
              <a:path w="160" h="116">
                <a:moveTo>
                  <a:pt x="136" y="0"/>
                </a:moveTo>
                <a:lnTo>
                  <a:pt x="22" y="0"/>
                </a:lnTo>
                <a:lnTo>
                  <a:pt x="22" y="0"/>
                </a:lnTo>
                <a:lnTo>
                  <a:pt x="14" y="2"/>
                </a:lnTo>
                <a:lnTo>
                  <a:pt x="6" y="8"/>
                </a:lnTo>
                <a:lnTo>
                  <a:pt x="2" y="14"/>
                </a:lnTo>
                <a:lnTo>
                  <a:pt x="0" y="22"/>
                </a:lnTo>
                <a:lnTo>
                  <a:pt x="0" y="94"/>
                </a:lnTo>
                <a:lnTo>
                  <a:pt x="0" y="94"/>
                </a:lnTo>
                <a:lnTo>
                  <a:pt x="2" y="102"/>
                </a:lnTo>
                <a:lnTo>
                  <a:pt x="6" y="110"/>
                </a:lnTo>
                <a:lnTo>
                  <a:pt x="14" y="114"/>
                </a:lnTo>
                <a:lnTo>
                  <a:pt x="22" y="116"/>
                </a:lnTo>
                <a:lnTo>
                  <a:pt x="136" y="116"/>
                </a:lnTo>
                <a:lnTo>
                  <a:pt x="136" y="116"/>
                </a:lnTo>
                <a:lnTo>
                  <a:pt x="146" y="114"/>
                </a:lnTo>
                <a:lnTo>
                  <a:pt x="152" y="110"/>
                </a:lnTo>
                <a:lnTo>
                  <a:pt x="158" y="102"/>
                </a:lnTo>
                <a:lnTo>
                  <a:pt x="160" y="94"/>
                </a:lnTo>
                <a:lnTo>
                  <a:pt x="160" y="22"/>
                </a:lnTo>
                <a:lnTo>
                  <a:pt x="160" y="22"/>
                </a:lnTo>
                <a:lnTo>
                  <a:pt x="158" y="14"/>
                </a:lnTo>
                <a:lnTo>
                  <a:pt x="152" y="8"/>
                </a:lnTo>
                <a:lnTo>
                  <a:pt x="146" y="2"/>
                </a:lnTo>
                <a:lnTo>
                  <a:pt x="136" y="0"/>
                </a:lnTo>
                <a:lnTo>
                  <a:pt x="136" y="0"/>
                </a:lnTo>
                <a:close/>
                <a:moveTo>
                  <a:pt x="28" y="26"/>
                </a:moveTo>
                <a:lnTo>
                  <a:pt x="28" y="26"/>
                </a:lnTo>
                <a:lnTo>
                  <a:pt x="26" y="28"/>
                </a:lnTo>
                <a:lnTo>
                  <a:pt x="26" y="92"/>
                </a:lnTo>
                <a:lnTo>
                  <a:pt x="26" y="92"/>
                </a:lnTo>
                <a:lnTo>
                  <a:pt x="24" y="96"/>
                </a:lnTo>
                <a:lnTo>
                  <a:pt x="20" y="96"/>
                </a:lnTo>
                <a:lnTo>
                  <a:pt x="20" y="96"/>
                </a:lnTo>
                <a:lnTo>
                  <a:pt x="16" y="96"/>
                </a:lnTo>
                <a:lnTo>
                  <a:pt x="14" y="92"/>
                </a:lnTo>
                <a:lnTo>
                  <a:pt x="14" y="28"/>
                </a:lnTo>
                <a:lnTo>
                  <a:pt x="14" y="28"/>
                </a:lnTo>
                <a:lnTo>
                  <a:pt x="16" y="22"/>
                </a:lnTo>
                <a:lnTo>
                  <a:pt x="18" y="18"/>
                </a:lnTo>
                <a:lnTo>
                  <a:pt x="22" y="16"/>
                </a:lnTo>
                <a:lnTo>
                  <a:pt x="28" y="16"/>
                </a:lnTo>
                <a:lnTo>
                  <a:pt x="28" y="16"/>
                </a:lnTo>
                <a:lnTo>
                  <a:pt x="30" y="16"/>
                </a:lnTo>
                <a:lnTo>
                  <a:pt x="32" y="20"/>
                </a:lnTo>
                <a:lnTo>
                  <a:pt x="32" y="20"/>
                </a:lnTo>
                <a:lnTo>
                  <a:pt x="30" y="24"/>
                </a:lnTo>
                <a:lnTo>
                  <a:pt x="28" y="26"/>
                </a:lnTo>
                <a:lnTo>
                  <a:pt x="28" y="26"/>
                </a:lnTo>
                <a:close/>
                <a:moveTo>
                  <a:pt x="88" y="58"/>
                </a:moveTo>
                <a:lnTo>
                  <a:pt x="88" y="78"/>
                </a:lnTo>
                <a:lnTo>
                  <a:pt x="88" y="78"/>
                </a:lnTo>
                <a:lnTo>
                  <a:pt x="88" y="82"/>
                </a:lnTo>
                <a:lnTo>
                  <a:pt x="86" y="84"/>
                </a:lnTo>
                <a:lnTo>
                  <a:pt x="84" y="86"/>
                </a:lnTo>
                <a:lnTo>
                  <a:pt x="80" y="88"/>
                </a:lnTo>
                <a:lnTo>
                  <a:pt x="80" y="88"/>
                </a:lnTo>
                <a:lnTo>
                  <a:pt x="76" y="86"/>
                </a:lnTo>
                <a:lnTo>
                  <a:pt x="72" y="84"/>
                </a:lnTo>
                <a:lnTo>
                  <a:pt x="70" y="82"/>
                </a:lnTo>
                <a:lnTo>
                  <a:pt x="70" y="78"/>
                </a:lnTo>
                <a:lnTo>
                  <a:pt x="70" y="58"/>
                </a:lnTo>
                <a:lnTo>
                  <a:pt x="70" y="58"/>
                </a:lnTo>
                <a:lnTo>
                  <a:pt x="66" y="54"/>
                </a:lnTo>
                <a:lnTo>
                  <a:pt x="64" y="46"/>
                </a:lnTo>
                <a:lnTo>
                  <a:pt x="64" y="46"/>
                </a:lnTo>
                <a:lnTo>
                  <a:pt x="64" y="40"/>
                </a:lnTo>
                <a:lnTo>
                  <a:pt x="68" y="34"/>
                </a:lnTo>
                <a:lnTo>
                  <a:pt x="74" y="32"/>
                </a:lnTo>
                <a:lnTo>
                  <a:pt x="80" y="30"/>
                </a:lnTo>
                <a:lnTo>
                  <a:pt x="80" y="30"/>
                </a:lnTo>
                <a:lnTo>
                  <a:pt x="86" y="32"/>
                </a:lnTo>
                <a:lnTo>
                  <a:pt x="90" y="34"/>
                </a:lnTo>
                <a:lnTo>
                  <a:pt x="94" y="40"/>
                </a:lnTo>
                <a:lnTo>
                  <a:pt x="96" y="46"/>
                </a:lnTo>
                <a:lnTo>
                  <a:pt x="96" y="46"/>
                </a:lnTo>
                <a:lnTo>
                  <a:pt x="94" y="54"/>
                </a:lnTo>
                <a:lnTo>
                  <a:pt x="88" y="58"/>
                </a:lnTo>
                <a:lnTo>
                  <a:pt x="88" y="5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6" name="Freeform 50">
            <a:extLst>
              <a:ext uri="{FF2B5EF4-FFF2-40B4-BE49-F238E27FC236}">
                <a16:creationId xmlns="" xmlns:a14="http://schemas.microsoft.com/office/drawing/2010/main" xmlns:p14="http://schemas.microsoft.com/office/powerpoint/2010/main" xmlns:a16="http://schemas.microsoft.com/office/drawing/2014/main" id="{CAD71B52-DF50-48C7-97BC-3F5E54F4C827}"/>
              </a:ext>
            </a:extLst>
          </p:cNvPr>
          <p:cNvSpPr>
            <a:spLocks/>
          </p:cNvSpPr>
          <p:nvPr/>
        </p:nvSpPr>
        <p:spPr bwMode="ltGray">
          <a:xfrm>
            <a:off x="8298779" y="6032017"/>
            <a:ext cx="92402" cy="66464"/>
          </a:xfrm>
          <a:custGeom>
            <a:avLst/>
            <a:gdLst/>
            <a:ahLst/>
            <a:cxnLst>
              <a:cxn ang="0">
                <a:pos x="26" y="56"/>
              </a:cxn>
              <a:cxn ang="0">
                <a:pos x="26" y="56"/>
              </a:cxn>
              <a:cxn ang="0">
                <a:pos x="26" y="50"/>
              </a:cxn>
              <a:cxn ang="0">
                <a:pos x="28" y="44"/>
              </a:cxn>
              <a:cxn ang="0">
                <a:pos x="36" y="34"/>
              </a:cxn>
              <a:cxn ang="0">
                <a:pos x="46" y="28"/>
              </a:cxn>
              <a:cxn ang="0">
                <a:pos x="52" y="26"/>
              </a:cxn>
              <a:cxn ang="0">
                <a:pos x="58" y="26"/>
              </a:cxn>
              <a:cxn ang="0">
                <a:pos x="58" y="26"/>
              </a:cxn>
              <a:cxn ang="0">
                <a:pos x="64" y="26"/>
              </a:cxn>
              <a:cxn ang="0">
                <a:pos x="70" y="28"/>
              </a:cxn>
              <a:cxn ang="0">
                <a:pos x="80" y="34"/>
              </a:cxn>
              <a:cxn ang="0">
                <a:pos x="86" y="44"/>
              </a:cxn>
              <a:cxn ang="0">
                <a:pos x="88" y="50"/>
              </a:cxn>
              <a:cxn ang="0">
                <a:pos x="88" y="56"/>
              </a:cxn>
              <a:cxn ang="0">
                <a:pos x="88" y="82"/>
              </a:cxn>
              <a:cxn ang="0">
                <a:pos x="114" y="82"/>
              </a:cxn>
              <a:cxn ang="0">
                <a:pos x="114" y="56"/>
              </a:cxn>
              <a:cxn ang="0">
                <a:pos x="114" y="56"/>
              </a:cxn>
              <a:cxn ang="0">
                <a:pos x="112" y="46"/>
              </a:cxn>
              <a:cxn ang="0">
                <a:pos x="110" y="34"/>
              </a:cxn>
              <a:cxn ang="0">
                <a:pos x="104" y="26"/>
              </a:cxn>
              <a:cxn ang="0">
                <a:pos x="98" y="16"/>
              </a:cxn>
              <a:cxn ang="0">
                <a:pos x="90" y="10"/>
              </a:cxn>
              <a:cxn ang="0">
                <a:pos x="80" y="4"/>
              </a:cxn>
              <a:cxn ang="0">
                <a:pos x="68" y="2"/>
              </a:cxn>
              <a:cxn ang="0">
                <a:pos x="58" y="0"/>
              </a:cxn>
              <a:cxn ang="0">
                <a:pos x="58" y="0"/>
              </a:cxn>
              <a:cxn ang="0">
                <a:pos x="46" y="2"/>
              </a:cxn>
              <a:cxn ang="0">
                <a:pos x="36" y="4"/>
              </a:cxn>
              <a:cxn ang="0">
                <a:pos x="26" y="10"/>
              </a:cxn>
              <a:cxn ang="0">
                <a:pos x="18" y="16"/>
              </a:cxn>
              <a:cxn ang="0">
                <a:pos x="10" y="26"/>
              </a:cxn>
              <a:cxn ang="0">
                <a:pos x="6" y="34"/>
              </a:cxn>
              <a:cxn ang="0">
                <a:pos x="2" y="46"/>
              </a:cxn>
              <a:cxn ang="0">
                <a:pos x="0" y="56"/>
              </a:cxn>
              <a:cxn ang="0">
                <a:pos x="0" y="82"/>
              </a:cxn>
              <a:cxn ang="0">
                <a:pos x="26" y="82"/>
              </a:cxn>
              <a:cxn ang="0">
                <a:pos x="26" y="56"/>
              </a:cxn>
            </a:cxnLst>
            <a:rect l="0" t="0" r="r" b="b"/>
            <a:pathLst>
              <a:path w="114" h="82">
                <a:moveTo>
                  <a:pt x="26" y="56"/>
                </a:moveTo>
                <a:lnTo>
                  <a:pt x="26" y="56"/>
                </a:lnTo>
                <a:lnTo>
                  <a:pt x="26" y="50"/>
                </a:lnTo>
                <a:lnTo>
                  <a:pt x="28" y="44"/>
                </a:lnTo>
                <a:lnTo>
                  <a:pt x="36" y="34"/>
                </a:lnTo>
                <a:lnTo>
                  <a:pt x="46" y="28"/>
                </a:lnTo>
                <a:lnTo>
                  <a:pt x="52" y="26"/>
                </a:lnTo>
                <a:lnTo>
                  <a:pt x="58" y="26"/>
                </a:lnTo>
                <a:lnTo>
                  <a:pt x="58" y="26"/>
                </a:lnTo>
                <a:lnTo>
                  <a:pt x="64" y="26"/>
                </a:lnTo>
                <a:lnTo>
                  <a:pt x="70" y="28"/>
                </a:lnTo>
                <a:lnTo>
                  <a:pt x="80" y="34"/>
                </a:lnTo>
                <a:lnTo>
                  <a:pt x="86" y="44"/>
                </a:lnTo>
                <a:lnTo>
                  <a:pt x="88" y="50"/>
                </a:lnTo>
                <a:lnTo>
                  <a:pt x="88" y="56"/>
                </a:lnTo>
                <a:lnTo>
                  <a:pt x="88" y="82"/>
                </a:lnTo>
                <a:lnTo>
                  <a:pt x="114" y="82"/>
                </a:lnTo>
                <a:lnTo>
                  <a:pt x="114" y="56"/>
                </a:lnTo>
                <a:lnTo>
                  <a:pt x="114" y="56"/>
                </a:lnTo>
                <a:lnTo>
                  <a:pt x="112" y="46"/>
                </a:lnTo>
                <a:lnTo>
                  <a:pt x="110" y="34"/>
                </a:lnTo>
                <a:lnTo>
                  <a:pt x="104" y="26"/>
                </a:lnTo>
                <a:lnTo>
                  <a:pt x="98" y="16"/>
                </a:lnTo>
                <a:lnTo>
                  <a:pt x="90" y="10"/>
                </a:lnTo>
                <a:lnTo>
                  <a:pt x="80" y="4"/>
                </a:lnTo>
                <a:lnTo>
                  <a:pt x="68" y="2"/>
                </a:lnTo>
                <a:lnTo>
                  <a:pt x="58" y="0"/>
                </a:lnTo>
                <a:lnTo>
                  <a:pt x="58" y="0"/>
                </a:lnTo>
                <a:lnTo>
                  <a:pt x="46" y="2"/>
                </a:lnTo>
                <a:lnTo>
                  <a:pt x="36" y="4"/>
                </a:lnTo>
                <a:lnTo>
                  <a:pt x="26" y="10"/>
                </a:lnTo>
                <a:lnTo>
                  <a:pt x="18" y="16"/>
                </a:lnTo>
                <a:lnTo>
                  <a:pt x="10" y="26"/>
                </a:lnTo>
                <a:lnTo>
                  <a:pt x="6" y="34"/>
                </a:lnTo>
                <a:lnTo>
                  <a:pt x="2" y="46"/>
                </a:lnTo>
                <a:lnTo>
                  <a:pt x="0" y="56"/>
                </a:lnTo>
                <a:lnTo>
                  <a:pt x="0" y="82"/>
                </a:lnTo>
                <a:lnTo>
                  <a:pt x="26" y="82"/>
                </a:lnTo>
                <a:lnTo>
                  <a:pt x="26" y="5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7" name="矩形 46">
            <a:extLst>
              <a:ext uri="{FF2B5EF4-FFF2-40B4-BE49-F238E27FC236}">
                <a16:creationId xmlns="" xmlns:a14="http://schemas.microsoft.com/office/drawing/2010/main" xmlns:p14="http://schemas.microsoft.com/office/powerpoint/2010/main" xmlns:a16="http://schemas.microsoft.com/office/drawing/2014/main" id="{01A626E7-39D9-4573-AFC6-2D15F8182846}"/>
              </a:ext>
            </a:extLst>
          </p:cNvPr>
          <p:cNvSpPr/>
          <p:nvPr/>
        </p:nvSpPr>
        <p:spPr bwMode="ltGray">
          <a:xfrm>
            <a:off x="8322279" y="5862610"/>
            <a:ext cx="1749504" cy="523220"/>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Security gateway</a:t>
            </a:r>
          </a:p>
        </p:txBody>
      </p:sp>
      <p:sp>
        <p:nvSpPr>
          <p:cNvPr id="49" name="立方体 48">
            <a:extLst>
              <a:ext uri="{FF2B5EF4-FFF2-40B4-BE49-F238E27FC236}">
                <a16:creationId xmlns="" xmlns:a14="http://schemas.microsoft.com/office/drawing/2010/main" xmlns:p14="http://schemas.microsoft.com/office/powerpoint/2010/main" xmlns:a16="http://schemas.microsoft.com/office/drawing/2014/main" id="{0C6A125E-AC16-497B-A462-B52F13923A4F}"/>
              </a:ext>
            </a:extLst>
          </p:cNvPr>
          <p:cNvSpPr/>
          <p:nvPr/>
        </p:nvSpPr>
        <p:spPr bwMode="ltGray">
          <a:xfrm>
            <a:off x="10004811" y="6040881"/>
            <a:ext cx="435080" cy="188370"/>
          </a:xfrm>
          <a:prstGeom prst="cube">
            <a:avLst>
              <a:gd name="adj" fmla="val 49850"/>
            </a:avLst>
          </a:prstGeom>
          <a:solidFill>
            <a:schemeClr val="bg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50" name="立方体 49">
            <a:extLst>
              <a:ext uri="{FF2B5EF4-FFF2-40B4-BE49-F238E27FC236}">
                <a16:creationId xmlns="" xmlns:a14="http://schemas.microsoft.com/office/drawing/2010/main" xmlns:p14="http://schemas.microsoft.com/office/powerpoint/2010/main" xmlns:a16="http://schemas.microsoft.com/office/drawing/2014/main" id="{8ED09BF5-7C5C-47E0-802F-8F9C16E2660C}"/>
              </a:ext>
            </a:extLst>
          </p:cNvPr>
          <p:cNvSpPr/>
          <p:nvPr/>
        </p:nvSpPr>
        <p:spPr bwMode="ltGray">
          <a:xfrm>
            <a:off x="10004811" y="5946696"/>
            <a:ext cx="435080" cy="188370"/>
          </a:xfrm>
          <a:prstGeom prst="cube">
            <a:avLst>
              <a:gd name="adj" fmla="val 49850"/>
            </a:avLst>
          </a:prstGeom>
          <a:solidFill>
            <a:schemeClr val="bg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51" name="矩形 50">
            <a:extLst>
              <a:ext uri="{FF2B5EF4-FFF2-40B4-BE49-F238E27FC236}">
                <a16:creationId xmlns="" xmlns:a14="http://schemas.microsoft.com/office/drawing/2010/main" xmlns:p14="http://schemas.microsoft.com/office/powerpoint/2010/main" xmlns:a16="http://schemas.microsoft.com/office/drawing/2014/main" id="{67C32A8E-4282-4B8B-8764-F80CBB4E9967}"/>
              </a:ext>
            </a:extLst>
          </p:cNvPr>
          <p:cNvSpPr/>
          <p:nvPr/>
        </p:nvSpPr>
        <p:spPr bwMode="ltGray">
          <a:xfrm>
            <a:off x="10453563" y="5970332"/>
            <a:ext cx="615688"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VNF</a:t>
            </a:r>
          </a:p>
        </p:txBody>
      </p:sp>
      <p:sp>
        <p:nvSpPr>
          <p:cNvPr id="83" name="Rectangle 9">
            <a:extLst>
              <a:ext uri="{FF2B5EF4-FFF2-40B4-BE49-F238E27FC236}">
                <a16:creationId xmlns="" xmlns:a14="http://schemas.microsoft.com/office/drawing/2010/main" xmlns:p14="http://schemas.microsoft.com/office/powerpoint/2010/main" xmlns:a16="http://schemas.microsoft.com/office/drawing/2014/main" id="{71F203B1-A255-44C8-862B-284CEC726DEF}"/>
              </a:ext>
            </a:extLst>
          </p:cNvPr>
          <p:cNvSpPr/>
          <p:nvPr/>
        </p:nvSpPr>
        <p:spPr>
          <a:xfrm>
            <a:off x="816337" y="2847300"/>
            <a:ext cx="10503666" cy="463683"/>
          </a:xfrm>
          <a:prstGeom prst="rect">
            <a:avLst/>
          </a:prstGeom>
          <a:solidFill>
            <a:srgbClr val="F3FBFE"/>
          </a:solidFill>
          <a:ln w="12700" cap="flat" cmpd="sng" algn="ctr">
            <a:solidFill>
              <a:srgbClr val="99DFF9"/>
            </a:solidFill>
            <a:prstDash val="solid"/>
          </a:ln>
          <a:effectLst/>
        </p:spPr>
        <p:txBody>
          <a:bodyPr rtlCol="0" anchor="ctr">
            <a:noAutofit/>
          </a:bodyPr>
          <a:lstStyle/>
          <a:p>
            <a:pPr lvl="0" algn="ctr" defTabSz="457200" fontAlgn="ctr">
              <a:spcBef>
                <a:spcPct val="0"/>
              </a:spcBef>
              <a:spcAft>
                <a:spcPct val="0"/>
              </a:spcAft>
              <a:defRPr/>
            </a:pPr>
            <a:endParaRPr kumimoji="0" lang="en-US" sz="1200" b="0" i="0" u="none" strike="noStrike" kern="0" cap="none" spc="0" normalizeH="0" baseline="0" noProof="0" dirty="0">
              <a:ln>
                <a:noFill/>
              </a:ln>
              <a:solidFill>
                <a:srgbClr val="FFFFFF"/>
              </a:solidFill>
              <a:effectLst/>
              <a:uLnTx/>
              <a:uFillTx/>
            </a:endParaRPr>
          </a:p>
        </p:txBody>
      </p:sp>
      <p:sp>
        <p:nvSpPr>
          <p:cNvPr id="84" name="矩形 83">
            <a:extLst>
              <a:ext uri="{FF2B5EF4-FFF2-40B4-BE49-F238E27FC236}">
                <a16:creationId xmlns="" xmlns:a14="http://schemas.microsoft.com/office/drawing/2010/main" xmlns:p14="http://schemas.microsoft.com/office/powerpoint/2010/main" xmlns:a16="http://schemas.microsoft.com/office/drawing/2014/main" id="{EB1887F9-4F52-4077-B71F-D7A31841B0EC}"/>
              </a:ext>
            </a:extLst>
          </p:cNvPr>
          <p:cNvSpPr/>
          <p:nvPr/>
        </p:nvSpPr>
        <p:spPr>
          <a:xfrm>
            <a:off x="1445538" y="2914335"/>
            <a:ext cx="1103187" cy="338554"/>
          </a:xfrm>
          <a:prstGeom prst="rect">
            <a:avLst/>
          </a:prstGeom>
        </p:spPr>
        <p:txBody>
          <a:bodyPr wrap="none">
            <a:noAutofit/>
          </a:bodyPr>
          <a:lstStyle/>
          <a:p>
            <a:pPr fontAlgn="ctr">
              <a:buClrTx/>
              <a:buFontTx/>
              <a:buNone/>
            </a:pPr>
            <a:r>
              <a:rPr lang="en-US" sz="1600" dirty="0"/>
              <a:t>NBI plane</a:t>
            </a:r>
            <a:endParaRPr lang="en-US" altLang="zh-CN" sz="1600" kern="0" dirty="0"/>
          </a:p>
        </p:txBody>
      </p:sp>
      <p:sp>
        <p:nvSpPr>
          <p:cNvPr id="85" name="TextBox 205">
            <a:extLst>
              <a:ext uri="{FF2B5EF4-FFF2-40B4-BE49-F238E27FC236}">
                <a16:creationId xmlns="" xmlns:a14="http://schemas.microsoft.com/office/drawing/2010/main" xmlns:p14="http://schemas.microsoft.com/office/powerpoint/2010/main" xmlns:a16="http://schemas.microsoft.com/office/drawing/2014/main" id="{3E2669C8-B707-4A15-BFDE-0193EBA10C38}"/>
              </a:ext>
            </a:extLst>
          </p:cNvPr>
          <p:cNvSpPr txBox="1"/>
          <p:nvPr/>
        </p:nvSpPr>
        <p:spPr>
          <a:xfrm>
            <a:off x="3090884" y="2910463"/>
            <a:ext cx="1437574" cy="342426"/>
          </a:xfrm>
          <a:prstGeom prst="rect">
            <a:avLst/>
          </a:prstGeom>
          <a:solidFill>
            <a:srgbClr val="00B0F0"/>
          </a:solidFill>
          <a:ln w="12700" cap="flat" cmpd="sng" algn="ctr">
            <a:noFill/>
            <a:prstDash val="solid"/>
          </a:ln>
          <a:effectLst/>
        </p:spPr>
        <p:txBody>
          <a:bodyPr rtlCol="0" anchor="ctr">
            <a:noAutofit/>
          </a:bodyPr>
          <a:lstStyle>
            <a:defPPr>
              <a:defRPr lang="en-US"/>
            </a:defPPr>
            <a:lvl1pPr lvl="0" algn="ctr" defTabSz="457200" fontAlgn="base">
              <a:spcBef>
                <a:spcPct val="0"/>
              </a:spcBef>
              <a:spcAft>
                <a:spcPct val="0"/>
              </a:spcAft>
              <a:defRPr sz="1500" b="1" kern="0">
                <a:solidFill>
                  <a:schemeClr val="bg1"/>
                </a:solidFill>
              </a:defRPr>
            </a:lvl1pPr>
          </a:lstStyle>
          <a:p>
            <a:pPr fontAlgn="ctr"/>
            <a:r>
              <a:rPr lang="en-US" sz="1400" dirty="0"/>
              <a:t>RESTful</a:t>
            </a:r>
            <a:endParaRPr lang="en-US" altLang="zh-CN" sz="1400" dirty="0"/>
          </a:p>
        </p:txBody>
      </p:sp>
      <p:sp>
        <p:nvSpPr>
          <p:cNvPr id="86" name="TextBox 207">
            <a:extLst>
              <a:ext uri="{FF2B5EF4-FFF2-40B4-BE49-F238E27FC236}">
                <a16:creationId xmlns="" xmlns:a14="http://schemas.microsoft.com/office/drawing/2010/main" xmlns:p14="http://schemas.microsoft.com/office/powerpoint/2010/main" xmlns:a16="http://schemas.microsoft.com/office/drawing/2014/main" id="{42E4B99C-EE80-4DA2-8A42-436258109AE5}"/>
              </a:ext>
            </a:extLst>
          </p:cNvPr>
          <p:cNvSpPr txBox="1"/>
          <p:nvPr/>
        </p:nvSpPr>
        <p:spPr>
          <a:xfrm>
            <a:off x="6180228" y="2910463"/>
            <a:ext cx="1745342" cy="342426"/>
          </a:xfrm>
          <a:prstGeom prst="rect">
            <a:avLst/>
          </a:prstGeom>
          <a:solidFill>
            <a:srgbClr val="00B0F0"/>
          </a:solidFill>
          <a:ln w="12700" cap="flat" cmpd="sng" algn="ctr">
            <a:noFill/>
            <a:prstDash val="solid"/>
          </a:ln>
          <a:effectLst/>
        </p:spPr>
        <p:txBody>
          <a:bodyPr rtlCol="0" anchor="ctr">
            <a:noAutofit/>
          </a:bodyPr>
          <a:lstStyle>
            <a:defPPr>
              <a:defRPr lang="en-US"/>
            </a:defPPr>
            <a:lvl1pPr lvl="0" algn="ctr" defTabSz="457200" fontAlgn="base">
              <a:spcBef>
                <a:spcPct val="0"/>
              </a:spcBef>
              <a:spcAft>
                <a:spcPct val="0"/>
              </a:spcAft>
              <a:defRPr sz="1400" b="0" kern="0"/>
            </a:lvl1pPr>
          </a:lstStyle>
          <a:p>
            <a:pPr fontAlgn="ctr"/>
            <a:r>
              <a:rPr lang="en-US" b="1" dirty="0">
                <a:solidFill>
                  <a:schemeClr val="bg1"/>
                </a:solidFill>
              </a:rPr>
              <a:t> MTOSI/CORBA</a:t>
            </a:r>
          </a:p>
        </p:txBody>
      </p:sp>
      <p:sp>
        <p:nvSpPr>
          <p:cNvPr id="87" name="TextBox 209">
            <a:extLst>
              <a:ext uri="{FF2B5EF4-FFF2-40B4-BE49-F238E27FC236}">
                <a16:creationId xmlns="" xmlns:a14="http://schemas.microsoft.com/office/drawing/2010/main" xmlns:p14="http://schemas.microsoft.com/office/powerpoint/2010/main" xmlns:a16="http://schemas.microsoft.com/office/drawing/2014/main" id="{7B21FDF7-5450-41CF-9BAD-C26067EDC8EE}"/>
              </a:ext>
            </a:extLst>
          </p:cNvPr>
          <p:cNvSpPr txBox="1"/>
          <p:nvPr/>
        </p:nvSpPr>
        <p:spPr>
          <a:xfrm>
            <a:off x="7942312" y="2910463"/>
            <a:ext cx="1498968" cy="342426"/>
          </a:xfrm>
          <a:prstGeom prst="rect">
            <a:avLst/>
          </a:prstGeom>
          <a:solidFill>
            <a:srgbClr val="00B0F0"/>
          </a:solidFill>
          <a:ln w="12700" cap="flat" cmpd="sng" algn="ctr">
            <a:noFill/>
            <a:prstDash val="solid"/>
          </a:ln>
          <a:effectLst/>
        </p:spPr>
        <p:txBody>
          <a:bodyPr rtlCol="0" anchor="ctr">
            <a:noAutofit/>
          </a:bodyPr>
          <a:lstStyle>
            <a:defPPr>
              <a:defRPr lang="en-US"/>
            </a:defPPr>
            <a:lvl1pPr lvl="0" algn="ctr" defTabSz="457200" fontAlgn="base">
              <a:spcBef>
                <a:spcPct val="0"/>
              </a:spcBef>
              <a:spcAft>
                <a:spcPct val="0"/>
              </a:spcAft>
              <a:defRPr sz="1400" b="0" kern="0"/>
            </a:lvl1pPr>
          </a:lstStyle>
          <a:p>
            <a:pPr fontAlgn="ctr"/>
            <a:r>
              <a:rPr lang="en-US" b="1" dirty="0">
                <a:solidFill>
                  <a:schemeClr val="bg1"/>
                </a:solidFill>
              </a:rPr>
              <a:t>Kafka/SFTP</a:t>
            </a:r>
            <a:endParaRPr lang="en-US" altLang="zh-CN" b="1" dirty="0">
              <a:solidFill>
                <a:schemeClr val="bg1"/>
              </a:solidFill>
            </a:endParaRPr>
          </a:p>
        </p:txBody>
      </p:sp>
      <p:sp>
        <p:nvSpPr>
          <p:cNvPr id="88" name="Rectangle 7">
            <a:extLst>
              <a:ext uri="{FF2B5EF4-FFF2-40B4-BE49-F238E27FC236}">
                <a16:creationId xmlns="" xmlns:a14="http://schemas.microsoft.com/office/drawing/2010/main" xmlns:p14="http://schemas.microsoft.com/office/powerpoint/2010/main" xmlns:a16="http://schemas.microsoft.com/office/drawing/2014/main" id="{81662334-3FA3-48F6-BFC2-B567AB4617E3}"/>
              </a:ext>
            </a:extLst>
          </p:cNvPr>
          <p:cNvSpPr/>
          <p:nvPr/>
        </p:nvSpPr>
        <p:spPr>
          <a:xfrm>
            <a:off x="2154083" y="2129722"/>
            <a:ext cx="9155704" cy="640080"/>
          </a:xfrm>
          <a:prstGeom prst="rect">
            <a:avLst/>
          </a:prstGeom>
          <a:solidFill>
            <a:srgbClr val="F3FBFE"/>
          </a:solidFill>
          <a:ln w="12700" cap="flat" cmpd="sng" algn="ctr">
            <a:solidFill>
              <a:srgbClr val="99DFF9"/>
            </a:solidFill>
            <a:prstDash val="solid"/>
          </a:ln>
          <a:effectLst/>
        </p:spPr>
        <p:txBody>
          <a:bodyPr rtlCol="0" anchor="ctr">
            <a:noAutofit/>
          </a:bodyPr>
          <a:lstStyle/>
          <a:p>
            <a:pPr marL="0" marR="0" lvl="0" indent="0" algn="ctr" defTabSz="457200" eaLnBrk="1" fontAlgn="ctr"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effectLst/>
              <a:uLnTx/>
              <a:uFillTx/>
            </a:endParaRPr>
          </a:p>
        </p:txBody>
      </p:sp>
      <p:sp>
        <p:nvSpPr>
          <p:cNvPr id="89" name="Freeform 45">
            <a:extLst>
              <a:ext uri="{FF2B5EF4-FFF2-40B4-BE49-F238E27FC236}">
                <a16:creationId xmlns="" xmlns:a14="http://schemas.microsoft.com/office/drawing/2010/main" xmlns:p14="http://schemas.microsoft.com/office/powerpoint/2010/main" xmlns:a16="http://schemas.microsoft.com/office/drawing/2014/main" id="{969BE53D-22EC-42AF-82AC-8C99982370DF}"/>
              </a:ext>
            </a:extLst>
          </p:cNvPr>
          <p:cNvSpPr>
            <a:spLocks noEditPoints="1"/>
          </p:cNvSpPr>
          <p:nvPr/>
        </p:nvSpPr>
        <p:spPr bwMode="auto">
          <a:xfrm>
            <a:off x="2997324" y="2308306"/>
            <a:ext cx="446746" cy="307402"/>
          </a:xfrm>
          <a:custGeom>
            <a:avLst/>
            <a:gdLst>
              <a:gd name="T0" fmla="*/ 3277 w 3277"/>
              <a:gd name="T1" fmla="*/ 1741 h 2253"/>
              <a:gd name="T2" fmla="*/ 2765 w 3277"/>
              <a:gd name="T3" fmla="*/ 2253 h 2253"/>
              <a:gd name="T4" fmla="*/ 1024 w 3277"/>
              <a:gd name="T5" fmla="*/ 2253 h 2253"/>
              <a:gd name="T6" fmla="*/ 1024 w 3277"/>
              <a:gd name="T7" fmla="*/ 2250 h 2253"/>
              <a:gd name="T8" fmla="*/ 614 w 3277"/>
              <a:gd name="T9" fmla="*/ 1840 h 2253"/>
              <a:gd name="T10" fmla="*/ 1024 w 3277"/>
              <a:gd name="T11" fmla="*/ 1430 h 2253"/>
              <a:gd name="T12" fmla="*/ 1024 w 3277"/>
              <a:gd name="T13" fmla="*/ 1427 h 2253"/>
              <a:gd name="T14" fmla="*/ 1025 w 3277"/>
              <a:gd name="T15" fmla="*/ 1427 h 2253"/>
              <a:gd name="T16" fmla="*/ 1536 w 3277"/>
              <a:gd name="T17" fmla="*/ 922 h 2253"/>
              <a:gd name="T18" fmla="*/ 1707 w 3277"/>
              <a:gd name="T19" fmla="*/ 953 h 2253"/>
              <a:gd name="T20" fmla="*/ 2253 w 3277"/>
              <a:gd name="T21" fmla="*/ 614 h 2253"/>
              <a:gd name="T22" fmla="*/ 2867 w 3277"/>
              <a:gd name="T23" fmla="*/ 1229 h 2253"/>
              <a:gd name="T24" fmla="*/ 2866 w 3277"/>
              <a:gd name="T25" fmla="*/ 1239 h 2253"/>
              <a:gd name="T26" fmla="*/ 3277 w 3277"/>
              <a:gd name="T27" fmla="*/ 1741 h 2253"/>
              <a:gd name="T28" fmla="*/ 845 w 3277"/>
              <a:gd name="T29" fmla="*/ 1251 h 2253"/>
              <a:gd name="T30" fmla="*/ 851 w 3277"/>
              <a:gd name="T31" fmla="*/ 1225 h 2253"/>
              <a:gd name="T32" fmla="*/ 1612 w 3277"/>
              <a:gd name="T33" fmla="*/ 721 h 2253"/>
              <a:gd name="T34" fmla="*/ 2216 w 3277"/>
              <a:gd name="T35" fmla="*/ 414 h 2253"/>
              <a:gd name="T36" fmla="*/ 1638 w 3277"/>
              <a:gd name="T37" fmla="*/ 0 h 2253"/>
              <a:gd name="T38" fmla="*/ 1092 w 3277"/>
              <a:gd name="T39" fmla="*/ 338 h 2253"/>
              <a:gd name="T40" fmla="*/ 922 w 3277"/>
              <a:gd name="T41" fmla="*/ 307 h 2253"/>
              <a:gd name="T42" fmla="*/ 410 w 3277"/>
              <a:gd name="T43" fmla="*/ 813 h 2253"/>
              <a:gd name="T44" fmla="*/ 410 w 3277"/>
              <a:gd name="T45" fmla="*/ 813 h 2253"/>
              <a:gd name="T46" fmla="*/ 410 w 3277"/>
              <a:gd name="T47" fmla="*/ 816 h 2253"/>
              <a:gd name="T48" fmla="*/ 0 w 3277"/>
              <a:gd name="T49" fmla="*/ 1226 h 2253"/>
              <a:gd name="T50" fmla="*/ 410 w 3277"/>
              <a:gd name="T51" fmla="*/ 1635 h 2253"/>
              <a:gd name="T52" fmla="*/ 410 w 3277"/>
              <a:gd name="T53" fmla="*/ 1638 h 2253"/>
              <a:gd name="T54" fmla="*/ 444 w 3277"/>
              <a:gd name="T55" fmla="*/ 1638 h 2253"/>
              <a:gd name="T56" fmla="*/ 819 w 3277"/>
              <a:gd name="T57" fmla="*/ 1261 h 2253"/>
              <a:gd name="T58" fmla="*/ 845 w 3277"/>
              <a:gd name="T59" fmla="*/ 1251 h 2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77" h="2253">
                <a:moveTo>
                  <a:pt x="3277" y="1741"/>
                </a:moveTo>
                <a:cubicBezTo>
                  <a:pt x="3277" y="2024"/>
                  <a:pt x="3048" y="2253"/>
                  <a:pt x="2765" y="2253"/>
                </a:cubicBezTo>
                <a:cubicBezTo>
                  <a:pt x="1024" y="2253"/>
                  <a:pt x="1024" y="2253"/>
                  <a:pt x="1024" y="2253"/>
                </a:cubicBezTo>
                <a:cubicBezTo>
                  <a:pt x="1024" y="2250"/>
                  <a:pt x="1024" y="2250"/>
                  <a:pt x="1024" y="2250"/>
                </a:cubicBezTo>
                <a:cubicBezTo>
                  <a:pt x="798" y="2250"/>
                  <a:pt x="614" y="2066"/>
                  <a:pt x="614" y="1840"/>
                </a:cubicBezTo>
                <a:cubicBezTo>
                  <a:pt x="614" y="1614"/>
                  <a:pt x="798" y="1430"/>
                  <a:pt x="1024" y="1430"/>
                </a:cubicBezTo>
                <a:cubicBezTo>
                  <a:pt x="1024" y="1427"/>
                  <a:pt x="1024" y="1427"/>
                  <a:pt x="1024" y="1427"/>
                </a:cubicBezTo>
                <a:cubicBezTo>
                  <a:pt x="1025" y="1427"/>
                  <a:pt x="1025" y="1427"/>
                  <a:pt x="1025" y="1427"/>
                </a:cubicBezTo>
                <a:cubicBezTo>
                  <a:pt x="1028" y="1147"/>
                  <a:pt x="1255" y="922"/>
                  <a:pt x="1536" y="922"/>
                </a:cubicBezTo>
                <a:cubicBezTo>
                  <a:pt x="1596" y="922"/>
                  <a:pt x="1653" y="934"/>
                  <a:pt x="1707" y="953"/>
                </a:cubicBezTo>
                <a:cubicBezTo>
                  <a:pt x="1808" y="753"/>
                  <a:pt x="2013" y="614"/>
                  <a:pt x="2253" y="614"/>
                </a:cubicBezTo>
                <a:cubicBezTo>
                  <a:pt x="2592" y="614"/>
                  <a:pt x="2867" y="889"/>
                  <a:pt x="2867" y="1229"/>
                </a:cubicBezTo>
                <a:cubicBezTo>
                  <a:pt x="2867" y="1232"/>
                  <a:pt x="2866" y="1236"/>
                  <a:pt x="2866" y="1239"/>
                </a:cubicBezTo>
                <a:cubicBezTo>
                  <a:pt x="3100" y="1286"/>
                  <a:pt x="3277" y="1493"/>
                  <a:pt x="3277" y="1741"/>
                </a:cubicBezTo>
                <a:close/>
                <a:moveTo>
                  <a:pt x="845" y="1251"/>
                </a:moveTo>
                <a:cubicBezTo>
                  <a:pt x="851" y="1225"/>
                  <a:pt x="851" y="1225"/>
                  <a:pt x="851" y="1225"/>
                </a:cubicBezTo>
                <a:cubicBezTo>
                  <a:pt x="948" y="908"/>
                  <a:pt x="1266" y="683"/>
                  <a:pt x="1612" y="721"/>
                </a:cubicBezTo>
                <a:cubicBezTo>
                  <a:pt x="1758" y="536"/>
                  <a:pt x="1978" y="424"/>
                  <a:pt x="2216" y="414"/>
                </a:cubicBezTo>
                <a:cubicBezTo>
                  <a:pt x="2133" y="174"/>
                  <a:pt x="1907" y="0"/>
                  <a:pt x="1638" y="0"/>
                </a:cubicBezTo>
                <a:cubicBezTo>
                  <a:pt x="1399" y="0"/>
                  <a:pt x="1194" y="138"/>
                  <a:pt x="1092" y="338"/>
                </a:cubicBezTo>
                <a:cubicBezTo>
                  <a:pt x="1039" y="320"/>
                  <a:pt x="982" y="307"/>
                  <a:pt x="922" y="307"/>
                </a:cubicBezTo>
                <a:cubicBezTo>
                  <a:pt x="641" y="307"/>
                  <a:pt x="414" y="533"/>
                  <a:pt x="410" y="813"/>
                </a:cubicBezTo>
                <a:cubicBezTo>
                  <a:pt x="410" y="813"/>
                  <a:pt x="410" y="813"/>
                  <a:pt x="410" y="813"/>
                </a:cubicBezTo>
                <a:cubicBezTo>
                  <a:pt x="410" y="816"/>
                  <a:pt x="410" y="816"/>
                  <a:pt x="410" y="816"/>
                </a:cubicBezTo>
                <a:cubicBezTo>
                  <a:pt x="183" y="816"/>
                  <a:pt x="0" y="999"/>
                  <a:pt x="0" y="1226"/>
                </a:cubicBezTo>
                <a:cubicBezTo>
                  <a:pt x="0" y="1452"/>
                  <a:pt x="183" y="1635"/>
                  <a:pt x="410" y="1635"/>
                </a:cubicBezTo>
                <a:cubicBezTo>
                  <a:pt x="410" y="1638"/>
                  <a:pt x="410" y="1638"/>
                  <a:pt x="410" y="1638"/>
                </a:cubicBezTo>
                <a:cubicBezTo>
                  <a:pt x="444" y="1638"/>
                  <a:pt x="444" y="1638"/>
                  <a:pt x="444" y="1638"/>
                </a:cubicBezTo>
                <a:cubicBezTo>
                  <a:pt x="506" y="1463"/>
                  <a:pt x="644" y="1323"/>
                  <a:pt x="819" y="1261"/>
                </a:cubicBezTo>
                <a:cubicBezTo>
                  <a:pt x="845" y="1251"/>
                  <a:pt x="845" y="1251"/>
                  <a:pt x="845" y="1251"/>
                </a:cubicBez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90" name="文本框 89">
            <a:extLst>
              <a:ext uri="{FF2B5EF4-FFF2-40B4-BE49-F238E27FC236}">
                <a16:creationId xmlns="" xmlns:a14="http://schemas.microsoft.com/office/drawing/2010/main" xmlns:p14="http://schemas.microsoft.com/office/powerpoint/2010/main" xmlns:a16="http://schemas.microsoft.com/office/drawing/2014/main" id="{2580B51A-E1AA-4E96-AFA2-90F368496F61}"/>
              </a:ext>
            </a:extLst>
          </p:cNvPr>
          <p:cNvSpPr txBox="1"/>
          <p:nvPr/>
        </p:nvSpPr>
        <p:spPr>
          <a:xfrm>
            <a:off x="3500878" y="2361336"/>
            <a:ext cx="1447946" cy="307777"/>
          </a:xfrm>
          <a:prstGeom prst="rect">
            <a:avLst/>
          </a:prstGeom>
          <a:noFill/>
        </p:spPr>
        <p:txBody>
          <a:bodyPr wrap="square" rtlCol="0" anchor="ctr">
            <a:noAutofit/>
          </a:bodyPr>
          <a:lstStyle/>
          <a:p>
            <a:pPr fontAlgn="ctr"/>
            <a:r>
              <a:rPr lang="en-US" sz="1400" dirty="0"/>
              <a:t>Cloud platform</a:t>
            </a:r>
          </a:p>
        </p:txBody>
      </p:sp>
      <p:sp>
        <p:nvSpPr>
          <p:cNvPr id="91" name="文本框 90">
            <a:extLst>
              <a:ext uri="{FF2B5EF4-FFF2-40B4-BE49-F238E27FC236}">
                <a16:creationId xmlns="" xmlns:a14="http://schemas.microsoft.com/office/drawing/2010/main" xmlns:p14="http://schemas.microsoft.com/office/powerpoint/2010/main" xmlns:a16="http://schemas.microsoft.com/office/drawing/2014/main" id="{30ABFA7E-0642-47A2-8E95-98BCAC39961F}"/>
              </a:ext>
            </a:extLst>
          </p:cNvPr>
          <p:cNvSpPr txBox="1"/>
          <p:nvPr/>
        </p:nvSpPr>
        <p:spPr>
          <a:xfrm>
            <a:off x="5514040" y="2361336"/>
            <a:ext cx="866288" cy="307777"/>
          </a:xfrm>
          <a:prstGeom prst="rect">
            <a:avLst/>
          </a:prstGeom>
          <a:noFill/>
        </p:spPr>
        <p:txBody>
          <a:bodyPr wrap="square" rtlCol="0" anchor="ctr">
            <a:noAutofit/>
          </a:bodyPr>
          <a:lstStyle/>
          <a:p>
            <a:pPr fontAlgn="ctr"/>
            <a:r>
              <a:rPr lang="en-US" sz="1400" dirty="0"/>
              <a:t>EMS</a:t>
            </a:r>
            <a:endParaRPr lang="en-US" altLang="zh-CN" sz="1400" dirty="0"/>
          </a:p>
        </p:txBody>
      </p:sp>
      <p:pic>
        <p:nvPicPr>
          <p:cNvPr id="92" name="图片 91">
            <a:extLst>
              <a:ext uri="{FF2B5EF4-FFF2-40B4-BE49-F238E27FC236}">
                <a16:creationId xmlns="" xmlns:a14="http://schemas.microsoft.com/office/drawing/2010/main" xmlns:p14="http://schemas.microsoft.com/office/powerpoint/2010/main" xmlns:a16="http://schemas.microsoft.com/office/drawing/2014/main" id="{34E8E205-C2D1-4268-81F2-222FCBB99E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57019" y="2302205"/>
            <a:ext cx="348826" cy="348826"/>
          </a:xfrm>
          <a:prstGeom prst="rect">
            <a:avLst/>
          </a:prstGeom>
          <a:solidFill>
            <a:srgbClr val="00B0F0"/>
          </a:solidFill>
        </p:spPr>
      </p:pic>
      <p:pic>
        <p:nvPicPr>
          <p:cNvPr id="93" name="图片 92">
            <a:extLst>
              <a:ext uri="{FF2B5EF4-FFF2-40B4-BE49-F238E27FC236}">
                <a16:creationId xmlns="" xmlns:a14="http://schemas.microsoft.com/office/drawing/2010/main" xmlns:p14="http://schemas.microsoft.com/office/powerpoint/2010/main" xmlns:a16="http://schemas.microsoft.com/office/drawing/2014/main" id="{85B3DA29-C41F-4FD8-A494-B6ED1D5A2B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94601" y="2273863"/>
            <a:ext cx="428213" cy="428213"/>
          </a:xfrm>
          <a:prstGeom prst="rect">
            <a:avLst/>
          </a:prstGeom>
          <a:solidFill>
            <a:srgbClr val="00B0F0"/>
          </a:solidFill>
        </p:spPr>
      </p:pic>
      <p:sp>
        <p:nvSpPr>
          <p:cNvPr id="94" name="文本框 93">
            <a:extLst>
              <a:ext uri="{FF2B5EF4-FFF2-40B4-BE49-F238E27FC236}">
                <a16:creationId xmlns="" xmlns:a14="http://schemas.microsoft.com/office/drawing/2010/main" xmlns:p14="http://schemas.microsoft.com/office/powerpoint/2010/main" xmlns:a16="http://schemas.microsoft.com/office/drawing/2014/main" id="{11AD11D0-C2DA-42F5-B11A-683976A0CE1B}"/>
              </a:ext>
            </a:extLst>
          </p:cNvPr>
          <p:cNvSpPr txBox="1"/>
          <p:nvPr/>
        </p:nvSpPr>
        <p:spPr>
          <a:xfrm>
            <a:off x="7203213" y="2361336"/>
            <a:ext cx="1406093" cy="307777"/>
          </a:xfrm>
          <a:prstGeom prst="rect">
            <a:avLst/>
          </a:prstGeom>
          <a:noFill/>
        </p:spPr>
        <p:txBody>
          <a:bodyPr wrap="square" rtlCol="0" anchor="ctr">
            <a:noAutofit/>
          </a:bodyPr>
          <a:lstStyle/>
          <a:p>
            <a:pPr algn="ctr" defTabSz="669981" eaLnBrk="0" fontAlgn="ctr" hangingPunct="0">
              <a:spcBef>
                <a:spcPct val="0"/>
              </a:spcBef>
              <a:spcAft>
                <a:spcPct val="0"/>
              </a:spcAft>
              <a:buClr>
                <a:srgbClr val="CC9900"/>
              </a:buClr>
              <a:defRPr/>
            </a:pPr>
            <a:r>
              <a:rPr lang="en-US" sz="1400" dirty="0"/>
              <a:t>Orchestration</a:t>
            </a:r>
            <a:endParaRPr lang="en-US" altLang="zh-CN" sz="1400" kern="0" dirty="0"/>
          </a:p>
        </p:txBody>
      </p:sp>
      <p:sp>
        <p:nvSpPr>
          <p:cNvPr id="95" name="文本框 94">
            <a:extLst>
              <a:ext uri="{FF2B5EF4-FFF2-40B4-BE49-F238E27FC236}">
                <a16:creationId xmlns="" xmlns:a14="http://schemas.microsoft.com/office/drawing/2010/main" xmlns:p14="http://schemas.microsoft.com/office/powerpoint/2010/main" xmlns:a16="http://schemas.microsoft.com/office/drawing/2014/main" id="{D522E8EA-23E7-4D8D-944E-1D7498D939C6}"/>
              </a:ext>
            </a:extLst>
          </p:cNvPr>
          <p:cNvSpPr txBox="1"/>
          <p:nvPr/>
        </p:nvSpPr>
        <p:spPr>
          <a:xfrm>
            <a:off x="9417944" y="2361336"/>
            <a:ext cx="1406093" cy="307777"/>
          </a:xfrm>
          <a:prstGeom prst="rect">
            <a:avLst/>
          </a:prstGeom>
          <a:noFill/>
        </p:spPr>
        <p:txBody>
          <a:bodyPr wrap="square" rtlCol="0" anchor="ctr">
            <a:noAutofit/>
          </a:bodyPr>
          <a:lstStyle/>
          <a:p>
            <a:pPr algn="ctr" defTabSz="669981" eaLnBrk="0" fontAlgn="ctr" hangingPunct="0">
              <a:spcBef>
                <a:spcPct val="0"/>
              </a:spcBef>
              <a:spcAft>
                <a:spcPct val="0"/>
              </a:spcAft>
              <a:buClr>
                <a:srgbClr val="CC9900"/>
              </a:buClr>
              <a:defRPr/>
            </a:pPr>
            <a:r>
              <a:rPr lang="en-US" sz="1400" dirty="0"/>
              <a:t>App</a:t>
            </a:r>
            <a:endParaRPr lang="en-US" altLang="zh-CN" sz="1400" kern="0" dirty="0"/>
          </a:p>
        </p:txBody>
      </p:sp>
      <p:pic>
        <p:nvPicPr>
          <p:cNvPr id="96" name="图片 95">
            <a:extLst>
              <a:ext uri="{FF2B5EF4-FFF2-40B4-BE49-F238E27FC236}">
                <a16:creationId xmlns="" xmlns:a14="http://schemas.microsoft.com/office/drawing/2010/main" xmlns:p14="http://schemas.microsoft.com/office/powerpoint/2010/main" xmlns:a16="http://schemas.microsoft.com/office/drawing/2014/main" id="{04970566-FE99-45D0-8C4F-C1E1D1FFD90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01908" y="2294732"/>
            <a:ext cx="407343" cy="407343"/>
          </a:xfrm>
          <a:prstGeom prst="rect">
            <a:avLst/>
          </a:prstGeom>
          <a:solidFill>
            <a:srgbClr val="00B0F0"/>
          </a:solidFill>
        </p:spPr>
      </p:pic>
      <p:sp>
        <p:nvSpPr>
          <p:cNvPr id="7" name="Rectangle 9">
            <a:extLst>
              <a:ext uri="{FF2B5EF4-FFF2-40B4-BE49-F238E27FC236}">
                <a16:creationId xmlns="" xmlns:a14="http://schemas.microsoft.com/office/drawing/2010/main" xmlns:p14="http://schemas.microsoft.com/office/powerpoint/2010/main" xmlns:a16="http://schemas.microsoft.com/office/drawing/2014/main" id="{D02E283A-D014-4FE3-AB4E-67B16CD6AAF3}"/>
              </a:ext>
            </a:extLst>
          </p:cNvPr>
          <p:cNvSpPr/>
          <p:nvPr/>
        </p:nvSpPr>
        <p:spPr>
          <a:xfrm>
            <a:off x="876227" y="5275448"/>
            <a:ext cx="1034993"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PCEP</a:t>
            </a:r>
          </a:p>
          <a:p>
            <a:pPr algn="ctr" defTabSz="457200" fontAlgn="ctr">
              <a:spcBef>
                <a:spcPct val="0"/>
              </a:spcBef>
              <a:spcAft>
                <a:spcPct val="0"/>
              </a:spcAft>
            </a:pPr>
            <a:r>
              <a:rPr lang="en-US" sz="1200" b="1" dirty="0">
                <a:solidFill>
                  <a:schemeClr val="bg1"/>
                </a:solidFill>
              </a:rPr>
              <a:t>interface</a:t>
            </a:r>
          </a:p>
        </p:txBody>
      </p:sp>
      <p:sp>
        <p:nvSpPr>
          <p:cNvPr id="8" name="Rectangle 9">
            <a:extLst>
              <a:ext uri="{FF2B5EF4-FFF2-40B4-BE49-F238E27FC236}">
                <a16:creationId xmlns="" xmlns:a14="http://schemas.microsoft.com/office/drawing/2010/main" xmlns:p14="http://schemas.microsoft.com/office/powerpoint/2010/main" xmlns:a16="http://schemas.microsoft.com/office/drawing/2014/main" id="{3E8A77B7-E9EB-4CF2-8A06-FA95CAE7D9EE}"/>
              </a:ext>
            </a:extLst>
          </p:cNvPr>
          <p:cNvSpPr/>
          <p:nvPr/>
        </p:nvSpPr>
        <p:spPr>
          <a:xfrm>
            <a:off x="2014433" y="5275448"/>
            <a:ext cx="1189023"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NETCONF</a:t>
            </a:r>
          </a:p>
          <a:p>
            <a:pPr algn="ctr" defTabSz="457200" fontAlgn="ctr">
              <a:spcBef>
                <a:spcPct val="0"/>
              </a:spcBef>
              <a:spcAft>
                <a:spcPct val="0"/>
              </a:spcAft>
            </a:pPr>
            <a:r>
              <a:rPr lang="en-US" sz="1200" b="1" dirty="0">
                <a:solidFill>
                  <a:schemeClr val="bg1"/>
                </a:solidFill>
              </a:rPr>
              <a:t>interface</a:t>
            </a:r>
          </a:p>
        </p:txBody>
      </p:sp>
      <p:sp>
        <p:nvSpPr>
          <p:cNvPr id="9" name="Rectangle 9">
            <a:extLst>
              <a:ext uri="{FF2B5EF4-FFF2-40B4-BE49-F238E27FC236}">
                <a16:creationId xmlns="" xmlns:a14="http://schemas.microsoft.com/office/drawing/2010/main" xmlns:p14="http://schemas.microsoft.com/office/powerpoint/2010/main" xmlns:a16="http://schemas.microsoft.com/office/drawing/2014/main" id="{5E17D229-241E-451A-A583-783098E29C1D}"/>
              </a:ext>
            </a:extLst>
          </p:cNvPr>
          <p:cNvSpPr/>
          <p:nvPr/>
        </p:nvSpPr>
        <p:spPr>
          <a:xfrm>
            <a:off x="3306669" y="5275448"/>
            <a:ext cx="1189023"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OpenFlow</a:t>
            </a:r>
            <a:endParaRPr lang="en-US" sz="1200" b="1" kern="0"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10" name="Rectangle 9">
            <a:extLst>
              <a:ext uri="{FF2B5EF4-FFF2-40B4-BE49-F238E27FC236}">
                <a16:creationId xmlns="" xmlns:a14="http://schemas.microsoft.com/office/drawing/2010/main" xmlns:p14="http://schemas.microsoft.com/office/powerpoint/2010/main" xmlns:a16="http://schemas.microsoft.com/office/drawing/2014/main" id="{56FD025F-610C-4EC2-91EB-58002B32288C}"/>
              </a:ext>
            </a:extLst>
          </p:cNvPr>
          <p:cNvSpPr/>
          <p:nvPr/>
        </p:nvSpPr>
        <p:spPr>
          <a:xfrm>
            <a:off x="4598905" y="5275448"/>
            <a:ext cx="1011256"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BGP-LS</a:t>
            </a:r>
          </a:p>
          <a:p>
            <a:pPr algn="ctr" defTabSz="457200" fontAlgn="ctr">
              <a:spcBef>
                <a:spcPct val="0"/>
              </a:spcBef>
              <a:spcAft>
                <a:spcPct val="0"/>
              </a:spcAft>
            </a:pPr>
            <a:r>
              <a:rPr lang="en-US" sz="1200" b="1" dirty="0">
                <a:solidFill>
                  <a:schemeClr val="bg1"/>
                </a:solidFill>
              </a:rPr>
              <a:t>interface</a:t>
            </a:r>
          </a:p>
        </p:txBody>
      </p:sp>
      <p:sp>
        <p:nvSpPr>
          <p:cNvPr id="52" name="Rectangle 9">
            <a:extLst>
              <a:ext uri="{FF2B5EF4-FFF2-40B4-BE49-F238E27FC236}">
                <a16:creationId xmlns="" xmlns:a14="http://schemas.microsoft.com/office/drawing/2010/main" xmlns:p14="http://schemas.microsoft.com/office/powerpoint/2010/main" xmlns:a16="http://schemas.microsoft.com/office/drawing/2014/main" id="{A4CAC1F4-0458-4004-929C-0C76147F6C3F}"/>
              </a:ext>
            </a:extLst>
          </p:cNvPr>
          <p:cNvSpPr/>
          <p:nvPr/>
        </p:nvSpPr>
        <p:spPr>
          <a:xfrm>
            <a:off x="5713374" y="5275448"/>
            <a:ext cx="1011256"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OVSDB</a:t>
            </a:r>
          </a:p>
          <a:p>
            <a:pPr algn="ctr" defTabSz="457200" fontAlgn="ctr">
              <a:spcBef>
                <a:spcPct val="0"/>
              </a:spcBef>
              <a:spcAft>
                <a:spcPct val="0"/>
              </a:spcAft>
            </a:pPr>
            <a:r>
              <a:rPr lang="en-US" sz="1200" b="1" dirty="0">
                <a:solidFill>
                  <a:schemeClr val="bg1"/>
                </a:solidFill>
              </a:rPr>
              <a:t>interface</a:t>
            </a:r>
          </a:p>
        </p:txBody>
      </p:sp>
      <p:sp>
        <p:nvSpPr>
          <p:cNvPr id="54" name="Rectangle 9">
            <a:extLst>
              <a:ext uri="{FF2B5EF4-FFF2-40B4-BE49-F238E27FC236}">
                <a16:creationId xmlns="" xmlns:a14="http://schemas.microsoft.com/office/drawing/2010/main" xmlns:p14="http://schemas.microsoft.com/office/powerpoint/2010/main" xmlns:a16="http://schemas.microsoft.com/office/drawing/2014/main" id="{4FC5677F-6FA8-4319-82B4-A0E88B5101F9}"/>
              </a:ext>
            </a:extLst>
          </p:cNvPr>
          <p:cNvSpPr/>
          <p:nvPr/>
        </p:nvSpPr>
        <p:spPr>
          <a:xfrm>
            <a:off x="6827843" y="5275448"/>
            <a:ext cx="1011256"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SNMP</a:t>
            </a:r>
            <a:endParaRPr lang="en-US" sz="1200" b="1" kern="0"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55" name="Rectangle 9">
            <a:extLst>
              <a:ext uri="{FF2B5EF4-FFF2-40B4-BE49-F238E27FC236}">
                <a16:creationId xmlns="" xmlns:a14="http://schemas.microsoft.com/office/drawing/2010/main" xmlns:p14="http://schemas.microsoft.com/office/powerpoint/2010/main" xmlns:a16="http://schemas.microsoft.com/office/drawing/2014/main" id="{4EA3C8DA-AFE0-449B-A0ED-C73AC3999173}"/>
              </a:ext>
            </a:extLst>
          </p:cNvPr>
          <p:cNvSpPr/>
          <p:nvPr/>
        </p:nvSpPr>
        <p:spPr>
          <a:xfrm>
            <a:off x="7942312" y="5275448"/>
            <a:ext cx="1011256"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BGP</a:t>
            </a:r>
            <a:endParaRPr lang="en-US" sz="1200" b="1" kern="0"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56" name="Rectangle 9">
            <a:extLst>
              <a:ext uri="{FF2B5EF4-FFF2-40B4-BE49-F238E27FC236}">
                <a16:creationId xmlns="" xmlns:a14="http://schemas.microsoft.com/office/drawing/2010/main" xmlns:p14="http://schemas.microsoft.com/office/powerpoint/2010/main" xmlns:a16="http://schemas.microsoft.com/office/drawing/2014/main" id="{0596F689-E936-430C-A38E-268793CAF596}"/>
              </a:ext>
            </a:extLst>
          </p:cNvPr>
          <p:cNvSpPr/>
          <p:nvPr/>
        </p:nvSpPr>
        <p:spPr>
          <a:xfrm>
            <a:off x="9056781" y="5275448"/>
            <a:ext cx="1011256"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JSON-RPC</a:t>
            </a:r>
            <a:endParaRPr lang="en-US" sz="1200" b="1" kern="0"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97" name="Rectangle 9">
            <a:extLst>
              <a:ext uri="{FF2B5EF4-FFF2-40B4-BE49-F238E27FC236}">
                <a16:creationId xmlns="" xmlns:a14="http://schemas.microsoft.com/office/drawing/2010/main" xmlns:p14="http://schemas.microsoft.com/office/powerpoint/2010/main" xmlns:a16="http://schemas.microsoft.com/office/drawing/2014/main" id="{C593AF92-314E-4C2E-AFE7-D717B58E6A57}"/>
              </a:ext>
            </a:extLst>
          </p:cNvPr>
          <p:cNvSpPr/>
          <p:nvPr/>
        </p:nvSpPr>
        <p:spPr>
          <a:xfrm>
            <a:off x="10171249" y="5275448"/>
            <a:ext cx="1107221" cy="472876"/>
          </a:xfrm>
          <a:prstGeom prst="rect">
            <a:avLst/>
          </a:prstGeom>
          <a:solidFill>
            <a:srgbClr val="00B0F0"/>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Telemetry</a:t>
            </a:r>
            <a:endParaRPr lang="en-US" sz="1200" b="1" kern="0" dirty="0">
              <a:solidFill>
                <a:schemeClr val="bg1"/>
              </a:solidFill>
            </a:endParaRPr>
          </a:p>
        </p:txBody>
      </p:sp>
      <p:grpSp>
        <p:nvGrpSpPr>
          <p:cNvPr id="109" name="组合 108">
            <a:extLst>
              <a:ext uri="{FF2B5EF4-FFF2-40B4-BE49-F238E27FC236}">
                <a16:creationId xmlns="" xmlns:a14="http://schemas.microsoft.com/office/drawing/2010/main" xmlns:p14="http://schemas.microsoft.com/office/powerpoint/2010/main" xmlns:a16="http://schemas.microsoft.com/office/drawing/2014/main" id="{F409B359-432F-4ABB-B7E2-A9D28CECC3CA}"/>
              </a:ext>
            </a:extLst>
          </p:cNvPr>
          <p:cNvGrpSpPr/>
          <p:nvPr/>
        </p:nvGrpSpPr>
        <p:grpSpPr>
          <a:xfrm>
            <a:off x="816336" y="4757529"/>
            <a:ext cx="10503611" cy="369332"/>
            <a:chOff x="816336" y="5362372"/>
            <a:chExt cx="10503611" cy="369332"/>
          </a:xfrm>
        </p:grpSpPr>
        <p:cxnSp>
          <p:nvCxnSpPr>
            <p:cNvPr id="98" name="Straight Connector 50">
              <a:extLst>
                <a:ext uri="{FF2B5EF4-FFF2-40B4-BE49-F238E27FC236}">
                  <a16:creationId xmlns="" xmlns:a14="http://schemas.microsoft.com/office/drawing/2010/main" xmlns:p14="http://schemas.microsoft.com/office/powerpoint/2010/main" xmlns:a16="http://schemas.microsoft.com/office/drawing/2014/main" id="{32146411-2BD4-47A3-A8CB-02A9DB8091E0}"/>
                </a:ext>
              </a:extLst>
            </p:cNvPr>
            <p:cNvCxnSpPr>
              <a:cxnSpLocks noChangeShapeType="1"/>
            </p:cNvCxnSpPr>
            <p:nvPr/>
          </p:nvCxnSpPr>
          <p:spPr bwMode="auto">
            <a:xfrm>
              <a:off x="816336" y="5564082"/>
              <a:ext cx="10503611" cy="0"/>
            </a:xfrm>
            <a:prstGeom prst="line">
              <a:avLst/>
            </a:prstGeom>
            <a:noFill/>
            <a:ln w="25400">
              <a:solidFill>
                <a:schemeClr val="tx1"/>
              </a:solidFill>
              <a:round/>
              <a:headEnd/>
              <a:tailEnd/>
            </a:ln>
            <a:effectLst>
              <a:outerShdw dist="20000" dir="5400000" rotWithShape="0">
                <a:srgbClr val="808080">
                  <a:alpha val="37999"/>
                </a:srgbClr>
              </a:outerShdw>
            </a:effectLst>
          </p:spPr>
        </p:cxnSp>
        <p:sp>
          <p:nvSpPr>
            <p:cNvPr id="99" name="TextBox 23">
              <a:extLst>
                <a:ext uri="{FF2B5EF4-FFF2-40B4-BE49-F238E27FC236}">
                  <a16:creationId xmlns="" xmlns:a14="http://schemas.microsoft.com/office/drawing/2010/main" xmlns:p14="http://schemas.microsoft.com/office/powerpoint/2010/main" xmlns:a16="http://schemas.microsoft.com/office/drawing/2014/main" id="{F59BB1A1-1E74-4C99-84BD-23C4E6D05418}"/>
                </a:ext>
              </a:extLst>
            </p:cNvPr>
            <p:cNvSpPr txBox="1">
              <a:spLocks noChangeArrowheads="1"/>
            </p:cNvSpPr>
            <p:nvPr/>
          </p:nvSpPr>
          <p:spPr bwMode="auto">
            <a:xfrm>
              <a:off x="5065411" y="5362372"/>
              <a:ext cx="1569660" cy="369332"/>
            </a:xfrm>
            <a:prstGeom prst="rect">
              <a:avLst/>
            </a:prstGeom>
            <a:solidFill>
              <a:srgbClr val="FFD17D"/>
            </a:solidFill>
            <a:ln w="9525">
              <a:solidFill>
                <a:srgbClr val="FFD17D"/>
              </a:solidFill>
              <a:miter lim="800000"/>
              <a:headEnd/>
              <a:tailEnd/>
            </a:ln>
          </p:spPr>
          <p:txBody>
            <a:bodyPr wrap="none">
              <a:noAutofit/>
            </a:bodyPr>
            <a:lstStyle>
              <a:defPPr>
                <a:defRPr lang="en-US"/>
              </a:defPPr>
              <a:lvl1pPr>
                <a:defRPr b="0"/>
              </a:lvl1pPr>
            </a:lstStyle>
            <a:p>
              <a:pPr algn="ctr" fontAlgn="ctr"/>
              <a:r>
                <a:rPr lang="en-US" b="1" dirty="0"/>
                <a:t>SBI</a:t>
              </a:r>
              <a:endParaRPr lang="en-US" altLang="zh-CN" b="1" dirty="0"/>
            </a:p>
          </p:txBody>
        </p:sp>
      </p:grpSp>
      <p:grpSp>
        <p:nvGrpSpPr>
          <p:cNvPr id="108" name="组合 107">
            <a:extLst>
              <a:ext uri="{FF2B5EF4-FFF2-40B4-BE49-F238E27FC236}">
                <a16:creationId xmlns="" xmlns:a14="http://schemas.microsoft.com/office/drawing/2010/main" xmlns:p14="http://schemas.microsoft.com/office/powerpoint/2010/main" xmlns:a16="http://schemas.microsoft.com/office/drawing/2014/main" id="{ADA5C32F-3876-4E2B-8605-DD9BF5EDBDC5}"/>
              </a:ext>
            </a:extLst>
          </p:cNvPr>
          <p:cNvGrpSpPr/>
          <p:nvPr/>
        </p:nvGrpSpPr>
        <p:grpSpPr>
          <a:xfrm>
            <a:off x="816336" y="3350547"/>
            <a:ext cx="10503611" cy="369332"/>
            <a:chOff x="816336" y="2296029"/>
            <a:chExt cx="10503611" cy="369332"/>
          </a:xfrm>
        </p:grpSpPr>
        <p:cxnSp>
          <p:nvCxnSpPr>
            <p:cNvPr id="101" name="Straight Connector 50">
              <a:extLst>
                <a:ext uri="{FF2B5EF4-FFF2-40B4-BE49-F238E27FC236}">
                  <a16:creationId xmlns="" xmlns:a14="http://schemas.microsoft.com/office/drawing/2010/main" xmlns:p14="http://schemas.microsoft.com/office/powerpoint/2010/main" xmlns:a16="http://schemas.microsoft.com/office/drawing/2014/main" id="{5328DD1A-8836-4A63-882D-B8E3AC485033}"/>
                </a:ext>
              </a:extLst>
            </p:cNvPr>
            <p:cNvCxnSpPr>
              <a:cxnSpLocks noChangeShapeType="1"/>
            </p:cNvCxnSpPr>
            <p:nvPr/>
          </p:nvCxnSpPr>
          <p:spPr bwMode="auto">
            <a:xfrm>
              <a:off x="816336" y="2485864"/>
              <a:ext cx="10503611" cy="0"/>
            </a:xfrm>
            <a:prstGeom prst="line">
              <a:avLst/>
            </a:prstGeom>
            <a:noFill/>
            <a:ln w="25400">
              <a:solidFill>
                <a:schemeClr val="tx1"/>
              </a:solidFill>
              <a:round/>
              <a:headEnd/>
              <a:tailEnd/>
            </a:ln>
            <a:effectLst>
              <a:outerShdw dist="20000" dir="5400000" rotWithShape="0">
                <a:srgbClr val="808080">
                  <a:alpha val="37999"/>
                </a:srgbClr>
              </a:outerShdw>
            </a:effectLst>
          </p:spPr>
        </p:cxnSp>
        <p:sp>
          <p:nvSpPr>
            <p:cNvPr id="102" name="TextBox 23">
              <a:extLst>
                <a:ext uri="{FF2B5EF4-FFF2-40B4-BE49-F238E27FC236}">
                  <a16:creationId xmlns="" xmlns:a14="http://schemas.microsoft.com/office/drawing/2010/main" xmlns:p14="http://schemas.microsoft.com/office/powerpoint/2010/main" xmlns:a16="http://schemas.microsoft.com/office/drawing/2014/main" id="{B26AEF1C-5398-4448-8FF5-A546A73D1441}"/>
                </a:ext>
              </a:extLst>
            </p:cNvPr>
            <p:cNvSpPr txBox="1">
              <a:spLocks noChangeArrowheads="1"/>
            </p:cNvSpPr>
            <p:nvPr/>
          </p:nvSpPr>
          <p:spPr bwMode="auto">
            <a:xfrm>
              <a:off x="5065411" y="2296029"/>
              <a:ext cx="1569660" cy="369332"/>
            </a:xfrm>
            <a:prstGeom prst="rect">
              <a:avLst/>
            </a:prstGeom>
            <a:solidFill>
              <a:srgbClr val="FFD17D"/>
            </a:solidFill>
            <a:ln w="9525">
              <a:solidFill>
                <a:srgbClr val="FFD17D"/>
              </a:solidFill>
              <a:miter lim="800000"/>
              <a:headEnd/>
              <a:tailEnd/>
            </a:ln>
          </p:spPr>
          <p:txBody>
            <a:bodyPr wrap="none">
              <a:noAutofit/>
            </a:bodyPr>
            <a:lstStyle>
              <a:defPPr>
                <a:defRPr lang="en-US"/>
              </a:defPPr>
              <a:lvl1pPr>
                <a:defRPr b="1">
                  <a:solidFill>
                    <a:schemeClr val="bg1"/>
                  </a:solidFill>
                </a:defRPr>
              </a:lvl1pPr>
            </a:lstStyle>
            <a:p>
              <a:pPr algn="ctr" fontAlgn="ctr"/>
              <a:r>
                <a:rPr lang="en-US" dirty="0">
                  <a:solidFill>
                    <a:schemeClr val="tx1"/>
                  </a:solidFill>
                </a:rPr>
                <a:t>NBI</a:t>
              </a:r>
              <a:endParaRPr lang="en-US" altLang="zh-CN" b="0" dirty="0">
                <a:solidFill>
                  <a:schemeClr val="tx1"/>
                </a:solidFill>
              </a:endParaRPr>
            </a:p>
          </p:txBody>
        </p:sp>
      </p:grpSp>
      <p:sp>
        <p:nvSpPr>
          <p:cNvPr id="111" name="Content Placeholder 2">
            <a:extLst>
              <a:ext uri="{FF2B5EF4-FFF2-40B4-BE49-F238E27FC236}">
                <a16:creationId xmlns="" xmlns:a14="http://schemas.microsoft.com/office/drawing/2010/main" xmlns:p14="http://schemas.microsoft.com/office/powerpoint/2010/main" xmlns:a16="http://schemas.microsoft.com/office/drawing/2014/main" id="{A127DE47-F4EC-4517-98F8-7D2A8CE1BC4A}"/>
              </a:ext>
            </a:extLst>
          </p:cNvPr>
          <p:cNvSpPr txBox="1">
            <a:spLocks/>
          </p:cNvSpPr>
          <p:nvPr/>
        </p:nvSpPr>
        <p:spPr>
          <a:xfrm>
            <a:off x="446088" y="1233488"/>
            <a:ext cx="11299825" cy="873621"/>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defRPr>
            </a:lvl9pPr>
          </a:lstStyle>
          <a:p>
            <a:pPr fontAlgn="ctr"/>
            <a:r>
              <a:rPr lang="en-US" sz="1600" dirty="0"/>
              <a:t>Huawei SDN network architecture supports various SBIs and NBIs, including OpenFlow, OVSDB, NETCONF, PCEP, </a:t>
            </a:r>
            <a:r>
              <a:rPr lang="en-US" sz="1600" dirty="0" err="1"/>
              <a:t>RESTful</a:t>
            </a:r>
            <a:r>
              <a:rPr lang="en-US" sz="1600" dirty="0"/>
              <a:t>, SNMP, BGP, JSON-RPC, and RESTCONF interfaces.</a:t>
            </a:r>
          </a:p>
        </p:txBody>
      </p:sp>
      <p:sp>
        <p:nvSpPr>
          <p:cNvPr id="113" name="TextBox 207">
            <a:extLst>
              <a:ext uri="{FF2B5EF4-FFF2-40B4-BE49-F238E27FC236}">
                <a16:creationId xmlns="" xmlns:a14="http://schemas.microsoft.com/office/drawing/2010/main" xmlns:p14="http://schemas.microsoft.com/office/powerpoint/2010/main" xmlns:a16="http://schemas.microsoft.com/office/drawing/2014/main" id="{D45CE9C8-9208-4762-AB8C-FD9D2474A4EF}"/>
              </a:ext>
            </a:extLst>
          </p:cNvPr>
          <p:cNvSpPr txBox="1"/>
          <p:nvPr/>
        </p:nvSpPr>
        <p:spPr>
          <a:xfrm>
            <a:off x="4582754" y="2910463"/>
            <a:ext cx="1543178" cy="342426"/>
          </a:xfrm>
          <a:prstGeom prst="rect">
            <a:avLst/>
          </a:prstGeom>
          <a:solidFill>
            <a:srgbClr val="00B0F0"/>
          </a:solidFill>
          <a:ln w="12700" cap="flat" cmpd="sng" algn="ctr">
            <a:solidFill>
              <a:srgbClr val="99DFF9"/>
            </a:solidFill>
            <a:prstDash val="solid"/>
          </a:ln>
          <a:effectLst/>
        </p:spPr>
        <p:txBody>
          <a:bodyPr rtlCol="0" anchor="ctr">
            <a:noAutofit/>
          </a:bodyPr>
          <a:lstStyle>
            <a:defPPr>
              <a:defRPr lang="en-US"/>
            </a:defPPr>
            <a:lvl1pPr lvl="0" algn="ctr" defTabSz="457200" fontAlgn="base">
              <a:spcBef>
                <a:spcPct val="0"/>
              </a:spcBef>
              <a:spcAft>
                <a:spcPct val="0"/>
              </a:spcAft>
              <a:defRPr sz="1400" b="0" kern="0"/>
            </a:lvl1pPr>
          </a:lstStyle>
          <a:p>
            <a:pPr fontAlgn="ctr"/>
            <a:r>
              <a:rPr lang="en-US" b="1" dirty="0">
                <a:solidFill>
                  <a:schemeClr val="bg1"/>
                </a:solidFill>
              </a:rPr>
              <a:t>SNMP</a:t>
            </a:r>
            <a:endParaRPr lang="en-US" altLang="zh-CN" b="1" dirty="0">
              <a:solidFill>
                <a:schemeClr val="bg1"/>
              </a:solidFill>
            </a:endParaRPr>
          </a:p>
        </p:txBody>
      </p:sp>
      <p:sp>
        <p:nvSpPr>
          <p:cNvPr id="114" name="TextBox 207">
            <a:extLst>
              <a:ext uri="{FF2B5EF4-FFF2-40B4-BE49-F238E27FC236}">
                <a16:creationId xmlns="" xmlns:a14="http://schemas.microsoft.com/office/drawing/2010/main" xmlns:p14="http://schemas.microsoft.com/office/powerpoint/2010/main" xmlns:a16="http://schemas.microsoft.com/office/drawing/2014/main" id="{CFEB600A-E433-4F11-BAF8-2E5656232F60}"/>
              </a:ext>
            </a:extLst>
          </p:cNvPr>
          <p:cNvSpPr txBox="1"/>
          <p:nvPr/>
        </p:nvSpPr>
        <p:spPr>
          <a:xfrm>
            <a:off x="9533128" y="2910463"/>
            <a:ext cx="1745342" cy="342426"/>
          </a:xfrm>
          <a:prstGeom prst="rect">
            <a:avLst/>
          </a:prstGeom>
          <a:solidFill>
            <a:srgbClr val="00B0F0"/>
          </a:solidFill>
          <a:ln w="12700" cap="flat" cmpd="sng" algn="ctr">
            <a:noFill/>
            <a:prstDash val="solid"/>
          </a:ln>
          <a:effectLst/>
        </p:spPr>
        <p:txBody>
          <a:bodyPr rtlCol="0" anchor="ctr">
            <a:noAutofit/>
          </a:bodyPr>
          <a:lstStyle>
            <a:defPPr>
              <a:defRPr lang="en-US"/>
            </a:defPPr>
            <a:lvl1pPr lvl="0" algn="ctr" defTabSz="457200" fontAlgn="base">
              <a:spcBef>
                <a:spcPct val="0"/>
              </a:spcBef>
              <a:spcAft>
                <a:spcPct val="0"/>
              </a:spcAft>
              <a:defRPr sz="1400" b="0" kern="0"/>
            </a:lvl1pPr>
          </a:lstStyle>
          <a:p>
            <a:pPr fontAlgn="ctr"/>
            <a:r>
              <a:rPr lang="en-US" b="1" dirty="0">
                <a:solidFill>
                  <a:schemeClr val="bg1"/>
                </a:solidFill>
              </a:rPr>
              <a:t>RESTCONF</a:t>
            </a:r>
            <a:endParaRPr lang="en-US" altLang="zh-CN" b="1" dirty="0">
              <a:solidFill>
                <a:schemeClr val="bg1"/>
              </a:solidFill>
            </a:endParaRPr>
          </a:p>
        </p:txBody>
      </p:sp>
      <p:pic>
        <p:nvPicPr>
          <p:cNvPr id="82" name="图片 81">
            <a:extLst>
              <a:ext uri="{FF2B5EF4-FFF2-40B4-BE49-F238E27FC236}">
                <a16:creationId xmlns="" xmlns:a14="http://schemas.microsoft.com/office/drawing/2010/main" xmlns:p14="http://schemas.microsoft.com/office/powerpoint/2010/main" xmlns:a16="http://schemas.microsoft.com/office/drawing/2014/main" id="{879E8BBC-9F93-4DCD-BD8B-9D504F419B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9911" y="3931184"/>
            <a:ext cx="2734546" cy="504323"/>
          </a:xfrm>
          <a:prstGeom prst="rect">
            <a:avLst/>
          </a:prstGeom>
        </p:spPr>
      </p:pic>
    </p:spTree>
    <p:extLst>
      <p:ext uri="{BB962C8B-B14F-4D97-AF65-F5344CB8AC3E}">
        <p14:creationId xmlns:p14="http://schemas.microsoft.com/office/powerpoint/2010/main" val="38365013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5"/>
</p:tagLst>
</file>

<file path=ppt/tags/tag2.xml><?xml version="1.0" encoding="utf-8"?>
<p:tagLst xmlns:a="http://schemas.openxmlformats.org/drawingml/2006/main" xmlns:r="http://schemas.openxmlformats.org/officeDocument/2006/relationships" xmlns:p="http://schemas.openxmlformats.org/presentationml/2006/main">
  <p:tag name="PA" val="v5.2.5"/>
</p:tagLst>
</file>

<file path=ppt/tags/tag3.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5.xml><?xml version="1.0" encoding="utf-8"?>
<p:tagLst xmlns:a="http://schemas.openxmlformats.org/drawingml/2006/main" xmlns:r="http://schemas.openxmlformats.org/officeDocument/2006/relationships" xmlns:p="http://schemas.openxmlformats.org/presentationml/2006/main">
  <p:tag name="PA" val="v5.2.5"/>
</p:tagLst>
</file>

<file path=ppt/tags/tag6.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5.2.5"/>
</p:tagLst>
</file>

<file path=ppt/tags/tag9.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07601B-3D65-4648-AAA3-52877CF822E5}"/>
</file>

<file path=customXml/itemProps2.xml><?xml version="1.0" encoding="utf-8"?>
<ds:datastoreItem xmlns:ds="http://schemas.openxmlformats.org/officeDocument/2006/customXml" ds:itemID="{90D23F76-381A-43C9-A08E-02BDD0E28982}">
  <ds:schemaRefs>
    <ds:schemaRef ds:uri="http://schemas.microsoft.com/office/2006/documentManagement/types"/>
    <ds:schemaRef ds:uri="http://schemas.openxmlformats.org/package/2006/metadata/core-properties"/>
    <ds:schemaRef ds:uri="http://purl.org/dc/terms/"/>
    <ds:schemaRef ds:uri="http://purl.org/dc/elements/1.1/"/>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0B808472-0996-4112-9C59-B478BE36ABD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417</TotalTime>
  <Words>5616</Words>
  <Application>Microsoft Office PowerPoint</Application>
  <PresentationFormat>宽屏</PresentationFormat>
  <Paragraphs>835</Paragraphs>
  <Slides>47</Slides>
  <Notes>47</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47</vt:i4>
      </vt:variant>
    </vt:vector>
  </HeadingPairs>
  <TitlesOfParts>
    <vt:vector size="54" baseType="lpstr">
      <vt:lpstr>Wingdings</vt:lpstr>
      <vt:lpstr>Arial</vt:lpstr>
      <vt:lpstr>微软雅黑</vt:lpstr>
      <vt:lpstr>方正兰亭黑简体</vt:lpstr>
      <vt:lpstr>Huawei Sans</vt:lpstr>
      <vt:lpstr>Courier New</vt:lpstr>
      <vt:lpstr>主题1</vt:lpstr>
      <vt:lpstr>PowerPoint 演示文稿</vt:lpstr>
      <vt:lpstr>SDN Overview</vt:lpstr>
      <vt:lpstr>PowerPoint 演示文稿</vt:lpstr>
      <vt:lpstr>PowerPoint 演示文稿</vt:lpstr>
      <vt:lpstr>PowerPoint 演示文稿</vt:lpstr>
      <vt:lpstr>SDN Origin</vt:lpstr>
      <vt:lpstr>Essential Requirements of SDN</vt:lpstr>
      <vt:lpstr>SDN Architecture</vt:lpstr>
      <vt:lpstr>Huawei SDN Network Architecture</vt:lpstr>
      <vt:lpstr>Huawei SDN Solution - Integrating Management, Control, and Analysis to Build an Intent-Driven Network</vt:lpstr>
      <vt:lpstr>PowerPoint 演示文稿</vt:lpstr>
      <vt:lpstr>Introduction to iMaster NCE</vt:lpstr>
      <vt:lpstr>iMaster NCE Application</vt:lpstr>
      <vt:lpstr>PowerPoint 演示文稿</vt:lpstr>
      <vt:lpstr>Introduction to a Campus</vt:lpstr>
      <vt:lpstr>What Is a Campus Network?</vt:lpstr>
      <vt:lpstr>Campus Network Classification (1/3)</vt:lpstr>
      <vt:lpstr>Campus Network Classification (2/3)</vt:lpstr>
      <vt:lpstr>Campus Network Classification (3/3)</vt:lpstr>
      <vt:lpstr>Typical Logical ARCH of a Campus Network</vt:lpstr>
      <vt:lpstr>Typical Physical ARCH of a Campus Network</vt:lpstr>
      <vt:lpstr>Huawei CloudCampus Solution</vt:lpstr>
      <vt:lpstr>Cover All Campus Network Scenarios</vt:lpstr>
      <vt:lpstr>Full Lifecycle Services</vt:lpstr>
      <vt:lpstr>Three CloudCampus Deployment Scenarios</vt:lpstr>
      <vt:lpstr>Device Plug-and-Play</vt:lpstr>
      <vt:lpstr>One Network for Multiple Purposes</vt:lpstr>
      <vt:lpstr>Free Mobility</vt:lpstr>
      <vt:lpstr>Wired and Wireless Convergence</vt:lpstr>
      <vt:lpstr>Intelligent Terminal Identification</vt:lpstr>
      <vt:lpstr>AI-Powered Intelligent O&amp;M</vt:lpstr>
      <vt:lpstr>PowerPoint 演示文稿</vt:lpstr>
      <vt:lpstr>Introduction to a Data Center</vt:lpstr>
      <vt:lpstr>Devices in a Data Center</vt:lpstr>
      <vt:lpstr>Typical Data Center Networking</vt:lpstr>
      <vt:lpstr>DCN</vt:lpstr>
      <vt:lpstr>Huawei CloudFabric Solution</vt:lpstr>
      <vt:lpstr>Open Architecture, Building a DCN Ecosystem</vt:lpstr>
      <vt:lpstr>Simplified ZTP Deployment</vt:lpstr>
      <vt:lpstr>Network Intent Self-Understanding and Fast Service Provisioning</vt:lpstr>
      <vt:lpstr>Network Change Simulation and Change Risk Prediction</vt:lpstr>
      <vt:lpstr>AI-powered Intelligent O&amp;M for DCNs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130</cp:revision>
  <dcterms:created xsi:type="dcterms:W3CDTF">2018-11-29T10:16:29Z</dcterms:created>
  <dcterms:modified xsi:type="dcterms:W3CDTF">2020-10-19T01:11:27Z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(3)n+EKUDf7JEJYZSLCOLMqqqUMwDXBMyO/4FXc4L3irc3DogE80Tl4yO0CsmjRzZIOcUw+2876
FvpTDPyGQ4l9Zm9c2D3LZ75qkkjczTrUBrIJWPWMX1+c1usNPi0Atzj75udtIoME9lJQpJ/+
aLhjeoEQmIvQxogEt9wKcvxeZZ9SklHs62seH3V0ZAFSGiqTb+KClQEwSVMqh/B7TUg951RN
VkMw0lHMtzhFEIGRjS</vt:lpwstr>
  </property>
  <property fmtid="{D5CDD505-2E9C-101B-9397-08002B2CF9AE}" pid="3" name="_2015_ms_pID_7253431">
    <vt:lpwstr>G+sYjz63fZZB3GXKh55JF6FDzUIPthd7d5O53M5fLw6hAhuM6OMsXF
K06Q2BG9FDhAURcSr8jx0A1e1TUrF4er4F9pAwVXFnTgOSUaH7cFJ1mFnfZvd/NxR7I1ZhjM
Wi1rkqEF4lSAFQmh3W+ntR6PWiGL25zGtGxD7TaelTk5Eb7OycKABtDNmyBTJW14HP/oMuoS
qL+w2uC4qybuiHdz7bTYxHJG0dRC25aLFSBh</vt:lpwstr>
  </property>
  <property fmtid="{D5CDD505-2E9C-101B-9397-08002B2CF9AE}" pid="4" name="_2015_ms_pID_7253432">
    <vt:lpwstr>dQ==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1597020437</vt:lpwstr>
  </property>
  <property fmtid="{D5CDD505-2E9C-101B-9397-08002B2CF9AE}" pid="9" name="ContentTypeId">
    <vt:lpwstr>0x01010002C5B4B712841F4C8A7AAEE2CD191271</vt:lpwstr>
  </property>
</Properties>
</file>